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53" r:id="rId3"/>
  </p:sldMasterIdLst>
  <p:notesMasterIdLst>
    <p:notesMasterId r:id="rId35"/>
  </p:notesMasterIdLst>
  <p:sldIdLst>
    <p:sldId id="4467" r:id="rId4"/>
    <p:sldId id="4396" r:id="rId5"/>
    <p:sldId id="4485" r:id="rId6"/>
    <p:sldId id="4429" r:id="rId7"/>
    <p:sldId id="4468" r:id="rId8"/>
    <p:sldId id="4404" r:id="rId9"/>
    <p:sldId id="4366" r:id="rId10"/>
    <p:sldId id="4432" r:id="rId11"/>
    <p:sldId id="4449" r:id="rId12"/>
    <p:sldId id="4462" r:id="rId13"/>
    <p:sldId id="256" r:id="rId14"/>
    <p:sldId id="4460" r:id="rId15"/>
    <p:sldId id="4480" r:id="rId16"/>
    <p:sldId id="4484" r:id="rId17"/>
    <p:sldId id="4490" r:id="rId18"/>
    <p:sldId id="4488" r:id="rId19"/>
    <p:sldId id="4486" r:id="rId20"/>
    <p:sldId id="4491" r:id="rId21"/>
    <p:sldId id="4489" r:id="rId22"/>
    <p:sldId id="4481" r:id="rId23"/>
    <p:sldId id="4483" r:id="rId24"/>
    <p:sldId id="4470" r:id="rId25"/>
    <p:sldId id="4403" r:id="rId26"/>
    <p:sldId id="4469" r:id="rId27"/>
    <p:sldId id="4464" r:id="rId28"/>
    <p:sldId id="4451" r:id="rId29"/>
    <p:sldId id="4397" r:id="rId30"/>
    <p:sldId id="4435" r:id="rId31"/>
    <p:sldId id="4613" r:id="rId32"/>
    <p:sldId id="4614" r:id="rId33"/>
    <p:sldId id="46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C50D44-0907-4FA9-8851-BB59613C0283}">
          <p14:sldIdLst>
            <p14:sldId id="4467"/>
            <p14:sldId id="4396"/>
            <p14:sldId id="4485"/>
            <p14:sldId id="4429"/>
            <p14:sldId id="4468"/>
            <p14:sldId id="4404"/>
            <p14:sldId id="4366"/>
            <p14:sldId id="4432"/>
            <p14:sldId id="4449"/>
            <p14:sldId id="4462"/>
            <p14:sldId id="256"/>
            <p14:sldId id="4460"/>
            <p14:sldId id="4480"/>
            <p14:sldId id="4484"/>
            <p14:sldId id="4490"/>
            <p14:sldId id="4488"/>
            <p14:sldId id="4486"/>
            <p14:sldId id="4491"/>
            <p14:sldId id="4489"/>
            <p14:sldId id="4481"/>
            <p14:sldId id="4483"/>
            <p14:sldId id="4470"/>
            <p14:sldId id="4403"/>
            <p14:sldId id="4469"/>
            <p14:sldId id="4464"/>
            <p14:sldId id="4451"/>
            <p14:sldId id="4397"/>
            <p14:sldId id="4435"/>
            <p14:sldId id="4613"/>
            <p14:sldId id="4614"/>
            <p14:sldId id="46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0" i="0">
                <a:solidFill>
                  <a:schemeClr val="tx1"/>
                </a:solidFill>
                <a:latin typeface="Aptos" panose="020B0004020202020204" pitchFamily="34" charset="0"/>
              </a:rPr>
              <a:t>Profile </a:t>
            </a:r>
            <a:r>
              <a:rPr lang="en-US" sz="1200" b="0" i="0" baseline="0">
                <a:solidFill>
                  <a:schemeClr val="tx1"/>
                </a:solidFill>
                <a:latin typeface="Aptos" panose="020B0004020202020204" pitchFamily="34" charset="0"/>
              </a:rPr>
              <a:t>1 (Conservative 20/80) - Bonds</a:t>
            </a:r>
          </a:p>
        </c:rich>
      </c:tx>
      <c:layout>
        <c:manualLayout>
          <c:xMode val="edge"/>
          <c:yMode val="edge"/>
          <c:x val="0.22835179026250615"/>
          <c:y val="3.407768854199954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Sheet1!$B$2</c:f>
              <c:strCache>
                <c:ptCount val="1"/>
                <c:pt idx="0">
                  <c:v>2080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0A-1640-9237-22E2AD0473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0A-1640-9237-22E2AD0473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0A-1640-9237-22E2AD0473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0A-1640-9237-22E2AD0473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0A-1640-9237-22E2AD0473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0A-1640-9237-22E2AD0473C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0A-1640-9237-22E2AD0473C0}"/>
              </c:ext>
            </c:extLst>
          </c:dPt>
          <c:cat>
            <c:strRef>
              <c:f>Sheet1!$A$3:$A$9</c:f>
              <c:strCache>
                <c:ptCount val="7"/>
                <c:pt idx="0">
                  <c:v>Short</c:v>
                </c:pt>
                <c:pt idx="1">
                  <c:v>Intermed</c:v>
                </c:pt>
                <c:pt idx="2">
                  <c:v>Long</c:v>
                </c:pt>
                <c:pt idx="3">
                  <c:v>Corp</c:v>
                </c:pt>
                <c:pt idx="4">
                  <c:v>Mortgage</c:v>
                </c:pt>
                <c:pt idx="5">
                  <c:v>High Yield</c:v>
                </c:pt>
                <c:pt idx="6">
                  <c:v>Int'l</c:v>
                </c:pt>
              </c:strCache>
            </c:strRef>
          </c:cat>
          <c:val>
            <c:numRef>
              <c:f>Sheet1!$B$3:$B$9</c:f>
              <c:numCache>
                <c:formatCode>0.00%</c:formatCode>
                <c:ptCount val="7"/>
                <c:pt idx="0">
                  <c:v>0.22390000000000002</c:v>
                </c:pt>
                <c:pt idx="1">
                  <c:v>0.19239999999999999</c:v>
                </c:pt>
                <c:pt idx="2">
                  <c:v>3.6000000000000004E-2</c:v>
                </c:pt>
                <c:pt idx="3">
                  <c:v>9.64E-2</c:v>
                </c:pt>
                <c:pt idx="4">
                  <c:v>0.17470000000000002</c:v>
                </c:pt>
                <c:pt idx="5">
                  <c:v>1.0200000000000001E-2</c:v>
                </c:pt>
                <c:pt idx="6">
                  <c:v>2.1600000000000001E-2</c:v>
                </c:pt>
              </c:numCache>
            </c:numRef>
          </c:val>
          <c:extLst>
            <c:ext xmlns:c16="http://schemas.microsoft.com/office/drawing/2014/chart" uri="{C3380CC4-5D6E-409C-BE32-E72D297353CC}">
              <c16:uniqueId val="{0000000E-2A0A-1640-9237-22E2AD0473C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4.8906795068855015E-2"/>
          <c:y val="0.92320039543247678"/>
          <c:w val="0.89561017858690117"/>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r>
              <a:rPr lang="en-US" sz="1200" b="0" i="0">
                <a:solidFill>
                  <a:schemeClr val="tx1"/>
                </a:solidFill>
                <a:latin typeface="Aptos" panose="020B0004020202020204" pitchFamily="34" charset="0"/>
              </a:rPr>
              <a:t>Profile </a:t>
            </a:r>
            <a:r>
              <a:rPr lang="en-US" sz="1200" b="0" i="0" baseline="0">
                <a:solidFill>
                  <a:schemeClr val="tx1"/>
                </a:solidFill>
                <a:latin typeface="Aptos" panose="020B0004020202020204" pitchFamily="34" charset="0"/>
              </a:rPr>
              <a:t>4 (Moderate Growth 75/25) - Bonds</a:t>
            </a:r>
            <a:endParaRPr lang="en-US" sz="1200" b="0" i="0">
              <a:solidFill>
                <a:schemeClr val="tx1"/>
              </a:solidFill>
              <a:latin typeface="Aptos" panose="020B0004020202020204" pitchFamily="34" charset="0"/>
            </a:endParaRPr>
          </a:p>
        </c:rich>
      </c:tx>
      <c:layout>
        <c:manualLayout>
          <c:xMode val="edge"/>
          <c:yMode val="edge"/>
          <c:x val="0.13228089351310593"/>
          <c:y val="7.631385949425498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doughnutChart>
        <c:varyColors val="1"/>
        <c:ser>
          <c:idx val="0"/>
          <c:order val="0"/>
          <c:tx>
            <c:strRef>
              <c:f>Sheet1!$D$2</c:f>
              <c:strCache>
                <c:ptCount val="1"/>
                <c:pt idx="0">
                  <c:v>7525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1C-254D-99C3-95C3ED7CA6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1C-254D-99C3-95C3ED7CA6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1C-254D-99C3-95C3ED7CA6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1C-254D-99C3-95C3ED7CA6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1C-254D-99C3-95C3ED7CA6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E1C-254D-99C3-95C3ED7CA6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E1C-254D-99C3-95C3ED7CA62D}"/>
              </c:ext>
            </c:extLst>
          </c:dPt>
          <c:cat>
            <c:strRef>
              <c:f>Sheet1!$C$3:$C$9</c:f>
              <c:strCache>
                <c:ptCount val="7"/>
                <c:pt idx="0">
                  <c:v>Short</c:v>
                </c:pt>
                <c:pt idx="1">
                  <c:v>Intermed</c:v>
                </c:pt>
                <c:pt idx="2">
                  <c:v>Long</c:v>
                </c:pt>
                <c:pt idx="3">
                  <c:v>Corp</c:v>
                </c:pt>
                <c:pt idx="4">
                  <c:v>Mortgage</c:v>
                </c:pt>
                <c:pt idx="5">
                  <c:v>High Yield</c:v>
                </c:pt>
                <c:pt idx="6">
                  <c:v>Int'l</c:v>
                </c:pt>
              </c:strCache>
            </c:strRef>
          </c:cat>
          <c:val>
            <c:numRef>
              <c:f>Sheet1!$D$3:$D$9</c:f>
              <c:numCache>
                <c:formatCode>0.00%</c:formatCode>
                <c:ptCount val="7"/>
                <c:pt idx="0">
                  <c:v>0</c:v>
                </c:pt>
                <c:pt idx="1">
                  <c:v>3.7999999999999999E-2</c:v>
                </c:pt>
                <c:pt idx="2">
                  <c:v>6.7500000000000004E-2</c:v>
                </c:pt>
                <c:pt idx="3">
                  <c:v>4.6199999999999998E-2</c:v>
                </c:pt>
                <c:pt idx="4">
                  <c:v>1.2800000000000001E-2</c:v>
                </c:pt>
                <c:pt idx="5">
                  <c:v>1.7100000000000001E-2</c:v>
                </c:pt>
                <c:pt idx="6">
                  <c:v>3.8399999999999997E-2</c:v>
                </c:pt>
              </c:numCache>
            </c:numRef>
          </c:val>
          <c:extLst>
            <c:ext xmlns:c16="http://schemas.microsoft.com/office/drawing/2014/chart" uri="{C3380CC4-5D6E-409C-BE32-E72D297353CC}">
              <c16:uniqueId val="{0000000E-7E1C-254D-99C3-95C3ED7CA62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ayout>
        <c:manualLayout>
          <c:xMode val="edge"/>
          <c:yMode val="edge"/>
          <c:x val="4.7522258713187097E-2"/>
          <c:y val="0.9208613520673139"/>
          <c:w val="0.89999989263854729"/>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'AM STD 20250411 Trade File Gene'!$B$51</c:f>
              <c:strCache>
                <c:ptCount val="1"/>
                <c:pt idx="0">
                  <c:v>Fixed Income</c:v>
                </c:pt>
              </c:strCache>
            </c:strRef>
          </c:tx>
          <c:spPr>
            <a:solidFill>
              <a:schemeClr val="accent2"/>
            </a:solidFill>
            <a:ln>
              <a:noFill/>
            </a:ln>
            <a:effectLst/>
          </c:spPr>
          <c:invertIfNegative val="0"/>
          <c:cat>
            <c:strRef>
              <c:f>'AM STD 20250411 Trade File Gene'!$C$49:$H$49</c:f>
              <c:strCache>
                <c:ptCount val="6"/>
                <c:pt idx="0">
                  <c:v>100/0</c:v>
                </c:pt>
                <c:pt idx="1">
                  <c:v>90/10</c:v>
                </c:pt>
                <c:pt idx="2">
                  <c:v>75/25</c:v>
                </c:pt>
                <c:pt idx="3">
                  <c:v>60/40</c:v>
                </c:pt>
                <c:pt idx="4">
                  <c:v>40/60</c:v>
                </c:pt>
                <c:pt idx="5">
                  <c:v>20/80</c:v>
                </c:pt>
              </c:strCache>
            </c:strRef>
          </c:cat>
          <c:val>
            <c:numRef>
              <c:f>'AM STD 20250411 Trade File Gene'!$C$51:$H$51</c:f>
              <c:numCache>
                <c:formatCode>0.00%</c:formatCode>
                <c:ptCount val="6"/>
                <c:pt idx="0">
                  <c:v>0</c:v>
                </c:pt>
                <c:pt idx="1">
                  <c:v>7.3200000000000015E-2</c:v>
                </c:pt>
                <c:pt idx="2">
                  <c:v>0.21179999999999999</c:v>
                </c:pt>
                <c:pt idx="3">
                  <c:v>0.35439999999999994</c:v>
                </c:pt>
                <c:pt idx="4">
                  <c:v>0.54800000000000004</c:v>
                </c:pt>
                <c:pt idx="5">
                  <c:v>0.76409999999999989</c:v>
                </c:pt>
              </c:numCache>
            </c:numRef>
          </c:val>
          <c:extLst>
            <c:ext xmlns:c16="http://schemas.microsoft.com/office/drawing/2014/chart" uri="{C3380CC4-5D6E-409C-BE32-E72D297353CC}">
              <c16:uniqueId val="{00000002-39D9-4F8D-A2F9-E03F2DE64A69}"/>
            </c:ext>
          </c:extLst>
        </c:ser>
        <c:ser>
          <c:idx val="2"/>
          <c:order val="1"/>
          <c:tx>
            <c:strRef>
              <c:f>'AM STD 20250411 Trade File Gene'!$B$52</c:f>
              <c:strCache>
                <c:ptCount val="1"/>
                <c:pt idx="0">
                  <c:v>US Equities</c:v>
                </c:pt>
              </c:strCache>
            </c:strRef>
          </c:tx>
          <c:spPr>
            <a:solidFill>
              <a:schemeClr val="accent3"/>
            </a:solidFill>
            <a:ln>
              <a:noFill/>
            </a:ln>
            <a:effectLst/>
          </c:spPr>
          <c:invertIfNegative val="0"/>
          <c:cat>
            <c:strRef>
              <c:f>'AM STD 20250411 Trade File Gene'!$C$49:$H$49</c:f>
              <c:strCache>
                <c:ptCount val="6"/>
                <c:pt idx="0">
                  <c:v>100/0</c:v>
                </c:pt>
                <c:pt idx="1">
                  <c:v>90/10</c:v>
                </c:pt>
                <c:pt idx="2">
                  <c:v>75/25</c:v>
                </c:pt>
                <c:pt idx="3">
                  <c:v>60/40</c:v>
                </c:pt>
                <c:pt idx="4">
                  <c:v>40/60</c:v>
                </c:pt>
                <c:pt idx="5">
                  <c:v>20/80</c:v>
                </c:pt>
              </c:strCache>
            </c:strRef>
          </c:cat>
          <c:val>
            <c:numRef>
              <c:f>'AM STD 20250411 Trade File Gene'!$C$52:$H$52</c:f>
              <c:numCache>
                <c:formatCode>0.00%</c:formatCode>
                <c:ptCount val="6"/>
                <c:pt idx="0">
                  <c:v>0.56640000000000001</c:v>
                </c:pt>
                <c:pt idx="1">
                  <c:v>0.51879999999999993</c:v>
                </c:pt>
                <c:pt idx="2">
                  <c:v>0.42499999999999999</c:v>
                </c:pt>
                <c:pt idx="3">
                  <c:v>0.33960000000000001</c:v>
                </c:pt>
                <c:pt idx="4">
                  <c:v>0.23720000000000002</c:v>
                </c:pt>
                <c:pt idx="5">
                  <c:v>0.13700000000000001</c:v>
                </c:pt>
              </c:numCache>
            </c:numRef>
          </c:val>
          <c:extLst>
            <c:ext xmlns:c16="http://schemas.microsoft.com/office/drawing/2014/chart" uri="{C3380CC4-5D6E-409C-BE32-E72D297353CC}">
              <c16:uniqueId val="{00000003-39D9-4F8D-A2F9-E03F2DE64A69}"/>
            </c:ext>
          </c:extLst>
        </c:ser>
        <c:ser>
          <c:idx val="3"/>
          <c:order val="2"/>
          <c:tx>
            <c:strRef>
              <c:f>'AM STD 20250411 Trade File Gene'!$B$53</c:f>
              <c:strCache>
                <c:ptCount val="1"/>
                <c:pt idx="0">
                  <c:v>Developed Markets</c:v>
                </c:pt>
              </c:strCache>
            </c:strRef>
          </c:tx>
          <c:spPr>
            <a:solidFill>
              <a:schemeClr val="bg2">
                <a:lumMod val="40000"/>
                <a:lumOff val="60000"/>
              </a:schemeClr>
            </a:solidFill>
            <a:ln>
              <a:noFill/>
            </a:ln>
            <a:effectLst/>
          </c:spPr>
          <c:invertIfNegative val="0"/>
          <c:cat>
            <c:strRef>
              <c:f>'AM STD 20250411 Trade File Gene'!$C$49:$H$49</c:f>
              <c:strCache>
                <c:ptCount val="6"/>
                <c:pt idx="0">
                  <c:v>100/0</c:v>
                </c:pt>
                <c:pt idx="1">
                  <c:v>90/10</c:v>
                </c:pt>
                <c:pt idx="2">
                  <c:v>75/25</c:v>
                </c:pt>
                <c:pt idx="3">
                  <c:v>60/40</c:v>
                </c:pt>
                <c:pt idx="4">
                  <c:v>40/60</c:v>
                </c:pt>
                <c:pt idx="5">
                  <c:v>20/80</c:v>
                </c:pt>
              </c:strCache>
            </c:strRef>
          </c:cat>
          <c:val>
            <c:numRef>
              <c:f>'AM STD 20250411 Trade File Gene'!$C$53:$H$53</c:f>
              <c:numCache>
                <c:formatCode>0.00%</c:formatCode>
                <c:ptCount val="6"/>
                <c:pt idx="0">
                  <c:v>0.2172</c:v>
                </c:pt>
                <c:pt idx="1">
                  <c:v>0.1716</c:v>
                </c:pt>
                <c:pt idx="2">
                  <c:v>0.1414</c:v>
                </c:pt>
                <c:pt idx="3">
                  <c:v>0.1115</c:v>
                </c:pt>
                <c:pt idx="4">
                  <c:v>7.1399999999999991E-2</c:v>
                </c:pt>
                <c:pt idx="5">
                  <c:v>3.0600000000000002E-2</c:v>
                </c:pt>
              </c:numCache>
            </c:numRef>
          </c:val>
          <c:extLst>
            <c:ext xmlns:c16="http://schemas.microsoft.com/office/drawing/2014/chart" uri="{C3380CC4-5D6E-409C-BE32-E72D297353CC}">
              <c16:uniqueId val="{00000004-39D9-4F8D-A2F9-E03F2DE64A69}"/>
            </c:ext>
          </c:extLst>
        </c:ser>
        <c:ser>
          <c:idx val="4"/>
          <c:order val="3"/>
          <c:tx>
            <c:strRef>
              <c:f>'AM STD 20250411 Trade File Gene'!$B$54</c:f>
              <c:strCache>
                <c:ptCount val="1"/>
                <c:pt idx="0">
                  <c:v>Emerging Market</c:v>
                </c:pt>
              </c:strCache>
            </c:strRef>
          </c:tx>
          <c:spPr>
            <a:solidFill>
              <a:schemeClr val="accent5"/>
            </a:solidFill>
            <a:ln>
              <a:noFill/>
            </a:ln>
            <a:effectLst/>
          </c:spPr>
          <c:invertIfNegative val="0"/>
          <c:cat>
            <c:strRef>
              <c:f>'AM STD 20250411 Trade File Gene'!$C$49:$H$49</c:f>
              <c:strCache>
                <c:ptCount val="6"/>
                <c:pt idx="0">
                  <c:v>100/0</c:v>
                </c:pt>
                <c:pt idx="1">
                  <c:v>90/10</c:v>
                </c:pt>
                <c:pt idx="2">
                  <c:v>75/25</c:v>
                </c:pt>
                <c:pt idx="3">
                  <c:v>60/40</c:v>
                </c:pt>
                <c:pt idx="4">
                  <c:v>40/60</c:v>
                </c:pt>
                <c:pt idx="5">
                  <c:v>20/80</c:v>
                </c:pt>
              </c:strCache>
            </c:strRef>
          </c:cat>
          <c:val>
            <c:numRef>
              <c:f>'AM STD 20250411 Trade File Gene'!$C$54:$H$54</c:f>
              <c:numCache>
                <c:formatCode>0.00%</c:formatCode>
                <c:ptCount val="6"/>
                <c:pt idx="0">
                  <c:v>0.13850000000000001</c:v>
                </c:pt>
                <c:pt idx="1">
                  <c:v>0.15110000000000001</c:v>
                </c:pt>
                <c:pt idx="2">
                  <c:v>0.13400000000000001</c:v>
                </c:pt>
                <c:pt idx="3">
                  <c:v>0.109</c:v>
                </c:pt>
                <c:pt idx="4">
                  <c:v>7.0899999999999991E-2</c:v>
                </c:pt>
                <c:pt idx="5">
                  <c:v>2.5899999999999999E-2</c:v>
                </c:pt>
              </c:numCache>
            </c:numRef>
          </c:val>
          <c:extLst>
            <c:ext xmlns:c16="http://schemas.microsoft.com/office/drawing/2014/chart" uri="{C3380CC4-5D6E-409C-BE32-E72D297353CC}">
              <c16:uniqueId val="{00000005-39D9-4F8D-A2F9-E03F2DE64A69}"/>
            </c:ext>
          </c:extLst>
        </c:ser>
        <c:ser>
          <c:idx val="5"/>
          <c:order val="4"/>
          <c:tx>
            <c:strRef>
              <c:f>'AM STD 20250411 Trade File Gene'!$B$55</c:f>
              <c:strCache>
                <c:ptCount val="1"/>
                <c:pt idx="0">
                  <c:v>Alternatives</c:v>
                </c:pt>
              </c:strCache>
            </c:strRef>
          </c:tx>
          <c:spPr>
            <a:solidFill>
              <a:schemeClr val="accent6"/>
            </a:solidFill>
            <a:ln>
              <a:noFill/>
            </a:ln>
            <a:effectLst/>
          </c:spPr>
          <c:invertIfNegative val="0"/>
          <c:cat>
            <c:strRef>
              <c:f>'AM STD 20250411 Trade File Gene'!$C$49:$H$49</c:f>
              <c:strCache>
                <c:ptCount val="6"/>
                <c:pt idx="0">
                  <c:v>100/0</c:v>
                </c:pt>
                <c:pt idx="1">
                  <c:v>90/10</c:v>
                </c:pt>
                <c:pt idx="2">
                  <c:v>75/25</c:v>
                </c:pt>
                <c:pt idx="3">
                  <c:v>60/40</c:v>
                </c:pt>
                <c:pt idx="4">
                  <c:v>40/60</c:v>
                </c:pt>
                <c:pt idx="5">
                  <c:v>20/80</c:v>
                </c:pt>
              </c:strCache>
            </c:strRef>
          </c:cat>
          <c:val>
            <c:numRef>
              <c:f>'AM STD 20250411 Trade File Gene'!$C$55:$H$55</c:f>
              <c:numCache>
                <c:formatCode>0.00%</c:formatCode>
                <c:ptCount val="6"/>
                <c:pt idx="0">
                  <c:v>5.7899999999999993E-2</c:v>
                </c:pt>
                <c:pt idx="1">
                  <c:v>6.5299999999999997E-2</c:v>
                </c:pt>
                <c:pt idx="2">
                  <c:v>6.7799999999999999E-2</c:v>
                </c:pt>
                <c:pt idx="3">
                  <c:v>6.5500000000000003E-2</c:v>
                </c:pt>
                <c:pt idx="4">
                  <c:v>5.2499999999999998E-2</c:v>
                </c:pt>
                <c:pt idx="5">
                  <c:v>2.24E-2</c:v>
                </c:pt>
              </c:numCache>
            </c:numRef>
          </c:val>
          <c:extLst>
            <c:ext xmlns:c16="http://schemas.microsoft.com/office/drawing/2014/chart" uri="{C3380CC4-5D6E-409C-BE32-E72D297353CC}">
              <c16:uniqueId val="{00000006-39D9-4F8D-A2F9-E03F2DE64A69}"/>
            </c:ext>
          </c:extLst>
        </c:ser>
        <c:dLbls>
          <c:showLegendKey val="0"/>
          <c:showVal val="0"/>
          <c:showCatName val="0"/>
          <c:showSerName val="0"/>
          <c:showPercent val="0"/>
          <c:showBubbleSize val="0"/>
        </c:dLbls>
        <c:gapWidth val="36"/>
        <c:overlap val="100"/>
        <c:axId val="1035264368"/>
        <c:axId val="1035264848"/>
      </c:barChart>
      <c:catAx>
        <c:axId val="103526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35264848"/>
        <c:crosses val="autoZero"/>
        <c:auto val="1"/>
        <c:lblAlgn val="ctr"/>
        <c:lblOffset val="100"/>
        <c:noMultiLvlLbl val="0"/>
      </c:catAx>
      <c:valAx>
        <c:axId val="1035264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35264368"/>
        <c:crosses val="autoZero"/>
        <c:crossBetween val="between"/>
        <c:majorUnit val="0.2"/>
      </c:valAx>
      <c:spPr>
        <a:noFill/>
        <a:ln>
          <a:noFill/>
        </a:ln>
        <a:effectLst/>
      </c:spPr>
    </c:plotArea>
    <c:legend>
      <c:legendPos val="r"/>
      <c:layout>
        <c:manualLayout>
          <c:xMode val="edge"/>
          <c:yMode val="edge"/>
          <c:x val="0.84092620772928306"/>
          <c:y val="1.5317153754585434E-2"/>
          <c:w val="0.14867294505209894"/>
          <c:h val="0.924710106291163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Sheet1!$H$20</c:f>
              <c:strCache>
                <c:ptCount val="1"/>
                <c:pt idx="0">
                  <c:v>Treasuries</c:v>
                </c:pt>
              </c:strCache>
            </c:strRef>
          </c:tx>
          <c:spPr>
            <a:solidFill>
              <a:schemeClr val="bg2">
                <a:lumMod val="20000"/>
                <a:lumOff val="80000"/>
              </a:schemeClr>
            </a:solidFill>
            <a:ln>
              <a:noFill/>
            </a:ln>
            <a:effectLst/>
          </c:spPr>
          <c:invertIfNegative val="0"/>
          <c:cat>
            <c:strRef>
              <c:f>Sheet1!$I$18:$K$18</c:f>
              <c:strCache>
                <c:ptCount val="3"/>
                <c:pt idx="0">
                  <c:v>70/30</c:v>
                </c:pt>
                <c:pt idx="1">
                  <c:v>60/40</c:v>
                </c:pt>
                <c:pt idx="2">
                  <c:v>40/60</c:v>
                </c:pt>
              </c:strCache>
            </c:strRef>
          </c:cat>
          <c:val>
            <c:numRef>
              <c:f>Sheet1!$I$20:$K$20</c:f>
              <c:numCache>
                <c:formatCode>0.00%</c:formatCode>
                <c:ptCount val="3"/>
                <c:pt idx="0">
                  <c:v>6.4000000000000001E-2</c:v>
                </c:pt>
                <c:pt idx="1">
                  <c:v>0.153</c:v>
                </c:pt>
                <c:pt idx="2">
                  <c:v>0.32100000000000001</c:v>
                </c:pt>
              </c:numCache>
            </c:numRef>
          </c:val>
          <c:extLst>
            <c:ext xmlns:c16="http://schemas.microsoft.com/office/drawing/2014/chart" uri="{C3380CC4-5D6E-409C-BE32-E72D297353CC}">
              <c16:uniqueId val="{00000001-2727-411E-9DB1-F4E1B4A19266}"/>
            </c:ext>
          </c:extLst>
        </c:ser>
        <c:ser>
          <c:idx val="2"/>
          <c:order val="1"/>
          <c:tx>
            <c:strRef>
              <c:f>Sheet1!$H$21</c:f>
              <c:strCache>
                <c:ptCount val="1"/>
                <c:pt idx="0">
                  <c:v>Corp Bonds</c:v>
                </c:pt>
              </c:strCache>
            </c:strRef>
          </c:tx>
          <c:spPr>
            <a:solidFill>
              <a:schemeClr val="accent1">
                <a:lumMod val="60000"/>
                <a:lumOff val="40000"/>
              </a:schemeClr>
            </a:solidFill>
            <a:ln>
              <a:noFill/>
            </a:ln>
            <a:effectLst/>
          </c:spPr>
          <c:invertIfNegative val="0"/>
          <c:cat>
            <c:strRef>
              <c:f>Sheet1!$I$18:$K$18</c:f>
              <c:strCache>
                <c:ptCount val="3"/>
                <c:pt idx="0">
                  <c:v>70/30</c:v>
                </c:pt>
                <c:pt idx="1">
                  <c:v>60/40</c:v>
                </c:pt>
                <c:pt idx="2">
                  <c:v>40/60</c:v>
                </c:pt>
              </c:strCache>
            </c:strRef>
          </c:cat>
          <c:val>
            <c:numRef>
              <c:f>Sheet1!$I$21:$K$21</c:f>
              <c:numCache>
                <c:formatCode>0.00%</c:formatCode>
                <c:ptCount val="3"/>
                <c:pt idx="0">
                  <c:v>0.13700000000000001</c:v>
                </c:pt>
                <c:pt idx="1">
                  <c:v>0.16799999999999998</c:v>
                </c:pt>
                <c:pt idx="2">
                  <c:v>0.17799999999999999</c:v>
                </c:pt>
              </c:numCache>
            </c:numRef>
          </c:val>
          <c:extLst>
            <c:ext xmlns:c16="http://schemas.microsoft.com/office/drawing/2014/chart" uri="{C3380CC4-5D6E-409C-BE32-E72D297353CC}">
              <c16:uniqueId val="{00000002-2727-411E-9DB1-F4E1B4A19266}"/>
            </c:ext>
          </c:extLst>
        </c:ser>
        <c:ser>
          <c:idx val="3"/>
          <c:order val="2"/>
          <c:tx>
            <c:strRef>
              <c:f>Sheet1!$H$22</c:f>
              <c:strCache>
                <c:ptCount val="1"/>
                <c:pt idx="0">
                  <c:v>MBS</c:v>
                </c:pt>
              </c:strCache>
            </c:strRef>
          </c:tx>
          <c:spPr>
            <a:solidFill>
              <a:srgbClr val="92D050"/>
            </a:solidFill>
            <a:ln>
              <a:noFill/>
            </a:ln>
            <a:effectLst/>
          </c:spPr>
          <c:invertIfNegative val="0"/>
          <c:cat>
            <c:strRef>
              <c:f>Sheet1!$I$18:$K$18</c:f>
              <c:strCache>
                <c:ptCount val="3"/>
                <c:pt idx="0">
                  <c:v>70/30</c:v>
                </c:pt>
                <c:pt idx="1">
                  <c:v>60/40</c:v>
                </c:pt>
                <c:pt idx="2">
                  <c:v>40/60</c:v>
                </c:pt>
              </c:strCache>
            </c:strRef>
          </c:cat>
          <c:val>
            <c:numRef>
              <c:f>Sheet1!$I$22:$K$22</c:f>
              <c:numCache>
                <c:formatCode>0.00%</c:formatCode>
                <c:ptCount val="3"/>
                <c:pt idx="0">
                  <c:v>0</c:v>
                </c:pt>
                <c:pt idx="1">
                  <c:v>5.0000000000000001E-3</c:v>
                </c:pt>
                <c:pt idx="2">
                  <c:v>8.9999999999999993E-3</c:v>
                </c:pt>
              </c:numCache>
            </c:numRef>
          </c:val>
          <c:extLst>
            <c:ext xmlns:c16="http://schemas.microsoft.com/office/drawing/2014/chart" uri="{C3380CC4-5D6E-409C-BE32-E72D297353CC}">
              <c16:uniqueId val="{00000003-2727-411E-9DB1-F4E1B4A19266}"/>
            </c:ext>
          </c:extLst>
        </c:ser>
        <c:ser>
          <c:idx val="4"/>
          <c:order val="3"/>
          <c:tx>
            <c:strRef>
              <c:f>Sheet1!$H$23</c:f>
              <c:strCache>
                <c:ptCount val="1"/>
                <c:pt idx="0">
                  <c:v>EM Debt</c:v>
                </c:pt>
              </c:strCache>
            </c:strRef>
          </c:tx>
          <c:spPr>
            <a:solidFill>
              <a:schemeClr val="accent5"/>
            </a:solidFill>
            <a:ln>
              <a:noFill/>
            </a:ln>
            <a:effectLst/>
          </c:spPr>
          <c:invertIfNegative val="0"/>
          <c:cat>
            <c:strRef>
              <c:f>Sheet1!$I$18:$K$18</c:f>
              <c:strCache>
                <c:ptCount val="3"/>
                <c:pt idx="0">
                  <c:v>70/30</c:v>
                </c:pt>
                <c:pt idx="1">
                  <c:v>60/40</c:v>
                </c:pt>
                <c:pt idx="2">
                  <c:v>40/60</c:v>
                </c:pt>
              </c:strCache>
            </c:strRef>
          </c:cat>
          <c:val>
            <c:numRef>
              <c:f>Sheet1!$I$23:$K$23</c:f>
              <c:numCache>
                <c:formatCode>0.00%</c:formatCode>
                <c:ptCount val="3"/>
                <c:pt idx="0">
                  <c:v>1.7000000000000001E-2</c:v>
                </c:pt>
                <c:pt idx="1">
                  <c:v>2.1999999999999999E-2</c:v>
                </c:pt>
                <c:pt idx="2">
                  <c:v>1.7999999999999999E-2</c:v>
                </c:pt>
              </c:numCache>
            </c:numRef>
          </c:val>
          <c:extLst>
            <c:ext xmlns:c16="http://schemas.microsoft.com/office/drawing/2014/chart" uri="{C3380CC4-5D6E-409C-BE32-E72D297353CC}">
              <c16:uniqueId val="{00000004-2727-411E-9DB1-F4E1B4A19266}"/>
            </c:ext>
          </c:extLst>
        </c:ser>
        <c:ser>
          <c:idx val="5"/>
          <c:order val="4"/>
          <c:tx>
            <c:strRef>
              <c:f>Sheet1!$H$24</c:f>
              <c:strCache>
                <c:ptCount val="1"/>
                <c:pt idx="0">
                  <c:v>US Equities</c:v>
                </c:pt>
              </c:strCache>
            </c:strRef>
          </c:tx>
          <c:spPr>
            <a:solidFill>
              <a:schemeClr val="bg2">
                <a:lumMod val="60000"/>
                <a:lumOff val="40000"/>
              </a:schemeClr>
            </a:solidFill>
            <a:ln>
              <a:noFill/>
            </a:ln>
            <a:effectLst/>
          </c:spPr>
          <c:invertIfNegative val="0"/>
          <c:cat>
            <c:strRef>
              <c:f>Sheet1!$I$18:$K$18</c:f>
              <c:strCache>
                <c:ptCount val="3"/>
                <c:pt idx="0">
                  <c:v>70/30</c:v>
                </c:pt>
                <c:pt idx="1">
                  <c:v>60/40</c:v>
                </c:pt>
                <c:pt idx="2">
                  <c:v>40/60</c:v>
                </c:pt>
              </c:strCache>
            </c:strRef>
          </c:cat>
          <c:val>
            <c:numRef>
              <c:f>Sheet1!$I$24:$K$24</c:f>
              <c:numCache>
                <c:formatCode>0.00%</c:formatCode>
                <c:ptCount val="3"/>
                <c:pt idx="0">
                  <c:v>0.45100000000000001</c:v>
                </c:pt>
                <c:pt idx="1">
                  <c:v>0.38100000000000001</c:v>
                </c:pt>
                <c:pt idx="2">
                  <c:v>0.27500000000000002</c:v>
                </c:pt>
              </c:numCache>
            </c:numRef>
          </c:val>
          <c:extLst>
            <c:ext xmlns:c16="http://schemas.microsoft.com/office/drawing/2014/chart" uri="{C3380CC4-5D6E-409C-BE32-E72D297353CC}">
              <c16:uniqueId val="{00000005-2727-411E-9DB1-F4E1B4A19266}"/>
            </c:ext>
          </c:extLst>
        </c:ser>
        <c:ser>
          <c:idx val="6"/>
          <c:order val="5"/>
          <c:tx>
            <c:strRef>
              <c:f>Sheet1!$H$25</c:f>
              <c:strCache>
                <c:ptCount val="1"/>
                <c:pt idx="0">
                  <c:v>Intl US Equities</c:v>
                </c:pt>
              </c:strCache>
            </c:strRef>
          </c:tx>
          <c:spPr>
            <a:solidFill>
              <a:schemeClr val="accent1">
                <a:lumMod val="40000"/>
                <a:lumOff val="60000"/>
              </a:schemeClr>
            </a:solidFill>
            <a:ln>
              <a:noFill/>
            </a:ln>
            <a:effectLst/>
          </c:spPr>
          <c:invertIfNegative val="0"/>
          <c:cat>
            <c:strRef>
              <c:f>Sheet1!$I$18:$K$18</c:f>
              <c:strCache>
                <c:ptCount val="3"/>
                <c:pt idx="0">
                  <c:v>70/30</c:v>
                </c:pt>
                <c:pt idx="1">
                  <c:v>60/40</c:v>
                </c:pt>
                <c:pt idx="2">
                  <c:v>40/60</c:v>
                </c:pt>
              </c:strCache>
            </c:strRef>
          </c:cat>
          <c:val>
            <c:numRef>
              <c:f>Sheet1!$I$25:$K$25</c:f>
              <c:numCache>
                <c:formatCode>0.00%</c:formatCode>
                <c:ptCount val="3"/>
                <c:pt idx="0">
                  <c:v>0.26500000000000001</c:v>
                </c:pt>
                <c:pt idx="1">
                  <c:v>0.214</c:v>
                </c:pt>
                <c:pt idx="2">
                  <c:v>0.15</c:v>
                </c:pt>
              </c:numCache>
            </c:numRef>
          </c:val>
          <c:extLst>
            <c:ext xmlns:c16="http://schemas.microsoft.com/office/drawing/2014/chart" uri="{C3380CC4-5D6E-409C-BE32-E72D297353CC}">
              <c16:uniqueId val="{00000006-2727-411E-9DB1-F4E1B4A19266}"/>
            </c:ext>
          </c:extLst>
        </c:ser>
        <c:ser>
          <c:idx val="7"/>
          <c:order val="6"/>
          <c:tx>
            <c:strRef>
              <c:f>Sheet1!$H$26</c:f>
              <c:strCache>
                <c:ptCount val="1"/>
                <c:pt idx="0">
                  <c:v>Real Estate</c:v>
                </c:pt>
              </c:strCache>
            </c:strRef>
          </c:tx>
          <c:spPr>
            <a:solidFill>
              <a:schemeClr val="tx1">
                <a:lumMod val="75000"/>
              </a:schemeClr>
            </a:solidFill>
            <a:ln>
              <a:noFill/>
            </a:ln>
            <a:effectLst/>
          </c:spPr>
          <c:invertIfNegative val="0"/>
          <c:cat>
            <c:strRef>
              <c:f>Sheet1!$I$18:$K$18</c:f>
              <c:strCache>
                <c:ptCount val="3"/>
                <c:pt idx="0">
                  <c:v>70/30</c:v>
                </c:pt>
                <c:pt idx="1">
                  <c:v>60/40</c:v>
                </c:pt>
                <c:pt idx="2">
                  <c:v>40/60</c:v>
                </c:pt>
              </c:strCache>
            </c:strRef>
          </c:cat>
          <c:val>
            <c:numRef>
              <c:f>Sheet1!$I$26:$K$26</c:f>
              <c:numCache>
                <c:formatCode>0.00%</c:formatCode>
                <c:ptCount val="3"/>
                <c:pt idx="0">
                  <c:v>4.7E-2</c:v>
                </c:pt>
                <c:pt idx="1">
                  <c:v>0.04</c:v>
                </c:pt>
                <c:pt idx="2">
                  <c:v>2.9000000000000001E-2</c:v>
                </c:pt>
              </c:numCache>
            </c:numRef>
          </c:val>
          <c:extLst>
            <c:ext xmlns:c16="http://schemas.microsoft.com/office/drawing/2014/chart" uri="{C3380CC4-5D6E-409C-BE32-E72D297353CC}">
              <c16:uniqueId val="{00000007-2727-411E-9DB1-F4E1B4A19266}"/>
            </c:ext>
          </c:extLst>
        </c:ser>
        <c:dLbls>
          <c:showLegendKey val="0"/>
          <c:showVal val="0"/>
          <c:showCatName val="0"/>
          <c:showSerName val="0"/>
          <c:showPercent val="0"/>
          <c:showBubbleSize val="0"/>
        </c:dLbls>
        <c:gapWidth val="84"/>
        <c:overlap val="100"/>
        <c:axId val="1617456560"/>
        <c:axId val="1617453200"/>
      </c:barChart>
      <c:catAx>
        <c:axId val="161745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617453200"/>
        <c:crosses val="autoZero"/>
        <c:auto val="1"/>
        <c:lblAlgn val="ctr"/>
        <c:lblOffset val="100"/>
        <c:noMultiLvlLbl val="0"/>
      </c:catAx>
      <c:valAx>
        <c:axId val="1617453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617456560"/>
        <c:crosses val="autoZero"/>
        <c:crossBetween val="between"/>
        <c:majorUnit val="0.2"/>
      </c:valAx>
      <c:spPr>
        <a:noFill/>
        <a:ln>
          <a:noFill/>
        </a:ln>
        <a:effectLst/>
      </c:spPr>
    </c:plotArea>
    <c:legend>
      <c:legendPos val="r"/>
      <c:layout>
        <c:manualLayout>
          <c:xMode val="edge"/>
          <c:yMode val="edge"/>
          <c:x val="0.84517769343648363"/>
          <c:y val="0"/>
          <c:w val="0.1464467262975484"/>
          <c:h val="0.9645481103835079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1T18:55:16.083"/>
    </inkml:context>
    <inkml:brush xml:id="br0">
      <inkml:brushProperty name="width" value="0.035" units="cm"/>
      <inkml:brushProperty name="height" value="0.03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1T18:55:16.517"/>
    </inkml:context>
    <inkml:brush xml:id="br0">
      <inkml:brushProperty name="width" value="0.035" units="cm"/>
      <inkml:brushProperty name="height" value="0.03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2T16:12:39.838"/>
    </inkml:context>
    <inkml:brush xml:id="br0">
      <inkml:brushProperty name="width" value="0.035" units="cm"/>
      <inkml:brushProperty name="height" value="0.03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2T16:12:39.838"/>
    </inkml:context>
    <inkml:brush xml:id="br0">
      <inkml:brushProperty name="width" value="0.035" units="cm"/>
      <inkml:brushProperty name="height" value="0.03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7C9DC-221C-4897-80FA-09C8EF4B2620}"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E2B08-E9AE-42E4-ACA0-51C11D1FB35A}" type="slidenum">
              <a:rPr lang="en-US" smtClean="0"/>
              <a:t>‹#›</a:t>
            </a:fld>
            <a:endParaRPr lang="en-US"/>
          </a:p>
        </p:txBody>
      </p:sp>
    </p:spTree>
    <p:extLst>
      <p:ext uri="{BB962C8B-B14F-4D97-AF65-F5344CB8AC3E}">
        <p14:creationId xmlns:p14="http://schemas.microsoft.com/office/powerpoint/2010/main" val="805881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30EA-BF9A-9514-222C-0C5F29237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0BCAF-95F0-4E47-CEA8-DEDF3FB79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ACD35-E241-121C-20A7-A651CCBD62E7}"/>
              </a:ext>
            </a:extLst>
          </p:cNvPr>
          <p:cNvSpPr>
            <a:spLocks noGrp="1"/>
          </p:cNvSpPr>
          <p:nvPr>
            <p:ph type="body" idx="1"/>
          </p:nvPr>
        </p:nvSpPr>
        <p:spPr/>
        <p:txBody>
          <a:bodyPr/>
          <a:lstStyle/>
          <a:p>
            <a:r>
              <a:rPr lang="en-US" i="1"/>
              <a:t>Today is about enhancing what you already do with New Frontier. We'll explore how our optimization-driven core portfolios — and our scalable customization tools — can help you better serve your clients and grow your practice.</a:t>
            </a:r>
          </a:p>
          <a:p>
            <a:endParaRPr lang="en-US" i="1"/>
          </a:p>
          <a:p>
            <a:r>
              <a:rPr lang="en-US" i="1"/>
              <a:t>This isn’t about adding complexity — it’s about making it easier to deliver better outcomes consistently, at scale.</a:t>
            </a:r>
            <a:endParaRPr lang="en-US"/>
          </a:p>
        </p:txBody>
      </p:sp>
      <p:sp>
        <p:nvSpPr>
          <p:cNvPr id="4" name="Slide Number Placeholder 3">
            <a:extLst>
              <a:ext uri="{FF2B5EF4-FFF2-40B4-BE49-F238E27FC236}">
                <a16:creationId xmlns:a16="http://schemas.microsoft.com/office/drawing/2014/main" id="{44E7ACEA-5D23-AA7F-13A4-46BE1B6E29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7063F-B000-43DD-B546-243B43CE6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38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F0B9-6293-BE7A-BCE9-B84E5231F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DA9A2-C037-608C-4559-99B59B67B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DC522-5EB4-C2E1-CAAD-A21DC54565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1D6B07-D7FE-B7FA-C456-BDE57CA98AA5}"/>
              </a:ext>
            </a:extLst>
          </p:cNvPr>
          <p:cNvSpPr>
            <a:spLocks noGrp="1"/>
          </p:cNvSpPr>
          <p:nvPr>
            <p:ph type="sldNum" sz="quarter" idx="5"/>
          </p:nvPr>
        </p:nvSpPr>
        <p:spPr/>
        <p:txBody>
          <a:bodyPr/>
          <a:lstStyle/>
          <a:p>
            <a:fld id="{BC77063F-B000-43DD-B546-243B43CE6A51}" type="slidenum">
              <a:rPr lang="en-US" smtClean="0"/>
              <a:t>10</a:t>
            </a:fld>
            <a:endParaRPr lang="en-US"/>
          </a:p>
        </p:txBody>
      </p:sp>
    </p:spTree>
    <p:extLst>
      <p:ext uri="{BB962C8B-B14F-4D97-AF65-F5344CB8AC3E}">
        <p14:creationId xmlns:p14="http://schemas.microsoft.com/office/powerpoint/2010/main" val="338327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Our model portfolios are designed to be complete core solutions — diversified globally, tailored by risk profile, and adaptive to new information.</a:t>
            </a:r>
            <a:br>
              <a:rPr lang="en-US"/>
            </a:br>
            <a:r>
              <a:rPr lang="en-US" i="1"/>
              <a:t>They allow you to deliver consistent, scalable investment experiences to a wide range of client types</a:t>
            </a:r>
            <a:endParaRPr lang="en-US"/>
          </a:p>
        </p:txBody>
      </p:sp>
      <p:sp>
        <p:nvSpPr>
          <p:cNvPr id="4" name="Slide Number Placeholder 3"/>
          <p:cNvSpPr>
            <a:spLocks noGrp="1"/>
          </p:cNvSpPr>
          <p:nvPr>
            <p:ph type="sldNum" sz="quarter" idx="5"/>
          </p:nvPr>
        </p:nvSpPr>
        <p:spPr/>
        <p:txBody>
          <a:bodyPr/>
          <a:lstStyle/>
          <a:p>
            <a:fld id="{A7DE2B08-E9AE-42E4-ACA0-51C11D1FB35A}" type="slidenum">
              <a:rPr lang="en-US" smtClean="0"/>
              <a:t>11</a:t>
            </a:fld>
            <a:endParaRPr lang="en-US"/>
          </a:p>
        </p:txBody>
      </p:sp>
    </p:spTree>
    <p:extLst>
      <p:ext uri="{BB962C8B-B14F-4D97-AF65-F5344CB8AC3E}">
        <p14:creationId xmlns:p14="http://schemas.microsoft.com/office/powerpoint/2010/main" val="3228237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4CDC-E754-E3EB-1F05-3006E5ECD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44B64-4851-20EA-B9AE-6614B7904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9B60A-F69C-ED59-25D3-EE825075EF7F}"/>
              </a:ext>
            </a:extLst>
          </p:cNvPr>
          <p:cNvSpPr>
            <a:spLocks noGrp="1"/>
          </p:cNvSpPr>
          <p:nvPr>
            <p:ph type="body" idx="1"/>
          </p:nvPr>
        </p:nvSpPr>
        <p:spPr/>
        <p:txBody>
          <a:bodyPr/>
          <a:lstStyle/>
          <a:p>
            <a:endParaRPr lang="en-US" noProof="0"/>
          </a:p>
        </p:txBody>
      </p:sp>
      <p:sp>
        <p:nvSpPr>
          <p:cNvPr id="4" name="Slide Number Placeholder 3">
            <a:extLst>
              <a:ext uri="{FF2B5EF4-FFF2-40B4-BE49-F238E27FC236}">
                <a16:creationId xmlns:a16="http://schemas.microsoft.com/office/drawing/2014/main" id="{4FBF3109-FED5-FBC9-D653-35114B1A5F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58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large cap and small cap, value and growth – global diversification, treasuries, corporate debt</a:t>
            </a:r>
          </a:p>
        </p:txBody>
      </p:sp>
      <p:sp>
        <p:nvSpPr>
          <p:cNvPr id="4" name="Slide Number Placeholder 3"/>
          <p:cNvSpPr>
            <a:spLocks noGrp="1"/>
          </p:cNvSpPr>
          <p:nvPr>
            <p:ph type="sldNum" sz="quarter" idx="5"/>
          </p:nvPr>
        </p:nvSpPr>
        <p:spPr/>
        <p:txBody>
          <a:bodyPr/>
          <a:lstStyle/>
          <a:p>
            <a:fld id="{A7DE2B08-E9AE-42E4-ACA0-51C11D1FB35A}" type="slidenum">
              <a:rPr lang="en-US" smtClean="0"/>
              <a:t>13</a:t>
            </a:fld>
            <a:endParaRPr lang="en-US"/>
          </a:p>
        </p:txBody>
      </p:sp>
    </p:spTree>
    <p:extLst>
      <p:ext uri="{BB962C8B-B14F-4D97-AF65-F5344CB8AC3E}">
        <p14:creationId xmlns:p14="http://schemas.microsoft.com/office/powerpoint/2010/main" val="217111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6A7B6-5DF9-99FE-ECC9-CC9111C7A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10FAF-7F8D-1463-8C98-2CB963C38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13213-2C00-B5A6-66B6-63AE35741C07}"/>
              </a:ext>
            </a:extLst>
          </p:cNvPr>
          <p:cNvSpPr>
            <a:spLocks noGrp="1"/>
          </p:cNvSpPr>
          <p:nvPr>
            <p:ph type="body" idx="1"/>
          </p:nvPr>
        </p:nvSpPr>
        <p:spPr/>
        <p:txBody>
          <a:bodyPr/>
          <a:lstStyle/>
          <a:p>
            <a:r>
              <a:rPr lang="en-US"/>
              <a:t>AssetMark Clients</a:t>
            </a:r>
          </a:p>
        </p:txBody>
      </p:sp>
      <p:sp>
        <p:nvSpPr>
          <p:cNvPr id="4" name="Slide Number Placeholder 3">
            <a:extLst>
              <a:ext uri="{FF2B5EF4-FFF2-40B4-BE49-F238E27FC236}">
                <a16:creationId xmlns:a16="http://schemas.microsoft.com/office/drawing/2014/main" id="{E26DA9EC-4F3C-4F3B-DBED-CB7AD4C527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19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break this exposure down further – </a:t>
            </a:r>
            <a:r>
              <a:rPr lang="en-US" dirty="0" err="1"/>
              <a:t>Preferreds</a:t>
            </a:r>
            <a:r>
              <a:rPr lang="en-US" dirty="0"/>
              <a:t>, dividends, high yield, </a:t>
            </a:r>
            <a:r>
              <a:rPr lang="en-US" dirty="0" err="1"/>
              <a:t>convertables</a:t>
            </a:r>
            <a:r>
              <a:rPr lang="en-US" dirty="0"/>
              <a:t>, floating rate etc.</a:t>
            </a:r>
          </a:p>
        </p:txBody>
      </p:sp>
      <p:sp>
        <p:nvSpPr>
          <p:cNvPr id="4" name="Slide Number Placeholder 3"/>
          <p:cNvSpPr>
            <a:spLocks noGrp="1"/>
          </p:cNvSpPr>
          <p:nvPr>
            <p:ph type="sldNum" sz="quarter" idx="5"/>
          </p:nvPr>
        </p:nvSpPr>
        <p:spPr/>
        <p:txBody>
          <a:bodyPr/>
          <a:lstStyle/>
          <a:p>
            <a:fld id="{A7DE2B08-E9AE-42E4-ACA0-51C11D1FB35A}" type="slidenum">
              <a:rPr lang="en-US" smtClean="0"/>
              <a:t>17</a:t>
            </a:fld>
            <a:endParaRPr lang="en-US"/>
          </a:p>
        </p:txBody>
      </p:sp>
    </p:spTree>
    <p:extLst>
      <p:ext uri="{BB962C8B-B14F-4D97-AF65-F5344CB8AC3E}">
        <p14:creationId xmlns:p14="http://schemas.microsoft.com/office/powerpoint/2010/main" val="203505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0390-24E9-A0EB-E400-282FF0613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C3280-67A9-326F-6A98-D6BA08E08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2204A-7408-8127-1089-6580C7F01EE8}"/>
              </a:ext>
            </a:extLst>
          </p:cNvPr>
          <p:cNvSpPr>
            <a:spLocks noGrp="1"/>
          </p:cNvSpPr>
          <p:nvPr>
            <p:ph type="body" idx="1"/>
          </p:nvPr>
        </p:nvSpPr>
        <p:spPr/>
        <p:txBody>
          <a:bodyPr/>
          <a:lstStyle/>
          <a:p>
            <a:r>
              <a:rPr lang="en-US"/>
              <a:t>AssetMark Clients</a:t>
            </a:r>
          </a:p>
        </p:txBody>
      </p:sp>
      <p:sp>
        <p:nvSpPr>
          <p:cNvPr id="4" name="Slide Number Placeholder 3">
            <a:extLst>
              <a:ext uri="{FF2B5EF4-FFF2-40B4-BE49-F238E27FC236}">
                <a16:creationId xmlns:a16="http://schemas.microsoft.com/office/drawing/2014/main" id="{CB967F1A-A7F3-6180-C964-A269EB63DB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49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show you how easily you can build customized, optimized portfolios with FrontierOne — maintaining all the integrity of our optimization approach while addressing client-specific needs.  Today, before the new product launches, we can analyze, build, optimize, transition, and manage a custom portfolio for clients today.</a:t>
            </a:r>
          </a:p>
        </p:txBody>
      </p:sp>
      <p:sp>
        <p:nvSpPr>
          <p:cNvPr id="4" name="Slide Number Placeholder 3"/>
          <p:cNvSpPr>
            <a:spLocks noGrp="1"/>
          </p:cNvSpPr>
          <p:nvPr>
            <p:ph type="sldNum" sz="quarter" idx="5"/>
          </p:nvPr>
        </p:nvSpPr>
        <p:spPr/>
        <p:txBody>
          <a:bodyPr/>
          <a:lstStyle/>
          <a:p>
            <a:fld id="{A7DE2B08-E9AE-42E4-ACA0-51C11D1FB35A}" type="slidenum">
              <a:rPr lang="en-US" smtClean="0"/>
              <a:t>20</a:t>
            </a:fld>
            <a:endParaRPr lang="en-US"/>
          </a:p>
        </p:txBody>
      </p:sp>
    </p:spTree>
    <p:extLst>
      <p:ext uri="{BB962C8B-B14F-4D97-AF65-F5344CB8AC3E}">
        <p14:creationId xmlns:p14="http://schemas.microsoft.com/office/powerpoint/2010/main" val="203148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This screen shows how FrontierOne allows an advisor to build a fully custom portfolio tailored to a client’s goals, tax considerations, and household context.</a:t>
            </a:r>
          </a:p>
          <a:p>
            <a:pPr>
              <a:buNone/>
            </a:pPr>
            <a:endParaRPr lang="en-US"/>
          </a:p>
          <a:p>
            <a:pPr>
              <a:buNone/>
            </a:pPr>
            <a:r>
              <a:rPr lang="en-US"/>
              <a:t>On the </a:t>
            </a:r>
            <a:r>
              <a:rPr lang="en-US" b="1"/>
              <a:t>left side</a:t>
            </a:r>
            <a:r>
              <a:rPr lang="en-US"/>
              <a:t>, you can see the advisor entering key inputs: account type, tax rates, risk target, U.S. vs. global allocation, preferences for alternatives and income, and the ability to customize ETF exposure based on firm or client needs.</a:t>
            </a:r>
          </a:p>
          <a:p>
            <a:pPr>
              <a:buNone/>
            </a:pPr>
            <a:r>
              <a:rPr lang="en-US"/>
              <a:t>Once those preferences are set, the system runs a full optimization—and on the </a:t>
            </a:r>
            <a:r>
              <a:rPr lang="en-US" b="1"/>
              <a:t>right side</a:t>
            </a:r>
            <a:r>
              <a:rPr lang="en-US"/>
              <a:t>, you can see the results: an optimized portfolio positioned on the Efficient Frontier, with improved performance and risk metrics compared to the current holdings.</a:t>
            </a:r>
          </a:p>
          <a:p>
            <a:pPr>
              <a:buNone/>
            </a:pPr>
            <a:endParaRPr lang="en-US"/>
          </a:p>
          <a:p>
            <a:pPr>
              <a:buNone/>
            </a:pPr>
            <a:r>
              <a:rPr lang="en-US"/>
              <a:t>We also show detailed stats making it easy for the advisor to explain the benefits of the proposed portfolio to the client.</a:t>
            </a:r>
          </a:p>
          <a:p>
            <a:endParaRPr lang="en-US"/>
          </a:p>
          <a:p>
            <a:r>
              <a:rPr lang="en-US"/>
              <a:t>This is where intelligent customization meets institutional discipline—and where we bridge the gap between client intent and portfolio design.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F86DC-CE19-4E77-8F9F-C4FF1B2A42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164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9343-7F5F-F1A4-7D87-F056582B4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703AC-0368-D71A-AA4C-9135F8BF8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E0049-9E59-501C-54C5-5E80EF6570F2}"/>
              </a:ext>
            </a:extLst>
          </p:cNvPr>
          <p:cNvSpPr>
            <a:spLocks noGrp="1"/>
          </p:cNvSpPr>
          <p:nvPr>
            <p:ph type="body" idx="1"/>
          </p:nvPr>
        </p:nvSpPr>
        <p:spPr/>
        <p:txBody>
          <a:bodyPr/>
          <a:lstStyle/>
          <a:p>
            <a:endParaRPr lang="en-US" noProof="0"/>
          </a:p>
        </p:txBody>
      </p:sp>
      <p:sp>
        <p:nvSpPr>
          <p:cNvPr id="4" name="Slide Number Placeholder 3">
            <a:extLst>
              <a:ext uri="{FF2B5EF4-FFF2-40B4-BE49-F238E27FC236}">
                <a16:creationId xmlns:a16="http://schemas.microsoft.com/office/drawing/2014/main" id="{C3A10229-CAFA-639B-6F1E-C212F9FF7FAB}"/>
              </a:ext>
            </a:extLst>
          </p:cNvPr>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69548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At </a:t>
            </a:r>
            <a:r>
              <a:rPr lang="en-US" sz="2800" i="1"/>
              <a:t>New Frontier, our mission has always been about advancing portfolio management — moving beyond traditional models to truly address uncertainty and deliver better outcomes for investors.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a:t>We're independent — our only focus is building portfolios that align with real client needs.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7063F-B000-43DD-B546-243B43CE6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89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Update with new icons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4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We’re here to help you succeed — not just with better investment strategies, but as a true partner in growing your practice.</a:t>
            </a:r>
            <a:br>
              <a:rPr lang="en-US"/>
            </a:br>
            <a:r>
              <a:rPr lang="en-US"/>
              <a:t>S</a:t>
            </a:r>
            <a:r>
              <a:rPr lang="en-US" i="1"/>
              <a:t>chedule time after today’s session so we can customize a plan that fits your business goals.</a:t>
            </a:r>
            <a:endParaRPr lang="en-US"/>
          </a:p>
        </p:txBody>
      </p:sp>
      <p:sp>
        <p:nvSpPr>
          <p:cNvPr id="4" name="Slide Number Placeholder 3"/>
          <p:cNvSpPr>
            <a:spLocks noGrp="1"/>
          </p:cNvSpPr>
          <p:nvPr>
            <p:ph type="sldNum" sz="quarter" idx="5"/>
          </p:nvPr>
        </p:nvSpPr>
        <p:spPr/>
        <p:txBody>
          <a:bodyPr/>
          <a:lstStyle/>
          <a:p>
            <a:fld id="{A7DE2B08-E9AE-42E4-ACA0-51C11D1FB35A}" type="slidenum">
              <a:rPr lang="en-US" smtClean="0"/>
              <a:t>24</a:t>
            </a:fld>
            <a:endParaRPr lang="en-US"/>
          </a:p>
        </p:txBody>
      </p:sp>
    </p:spTree>
    <p:extLst>
      <p:ext uri="{BB962C8B-B14F-4D97-AF65-F5344CB8AC3E}">
        <p14:creationId xmlns:p14="http://schemas.microsoft.com/office/powerpoint/2010/main" val="3708861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1D114-0E5A-D772-5E6B-22E20ADEB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B5658-4FAA-ACFC-2960-859BAA554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65359-9C58-D0C2-4E13-9E8A20AA9F39}"/>
              </a:ext>
            </a:extLst>
          </p:cNvPr>
          <p:cNvSpPr>
            <a:spLocks noGrp="1"/>
          </p:cNvSpPr>
          <p:nvPr>
            <p:ph type="body" idx="1"/>
          </p:nvPr>
        </p:nvSpPr>
        <p:spPr/>
        <p:txBody>
          <a:bodyPr/>
          <a:lstStyle/>
          <a:p>
            <a:r>
              <a:rPr lang="en-US" dirty="0"/>
              <a:t>Offering for Envestnet clients (Cetera)</a:t>
            </a:r>
          </a:p>
        </p:txBody>
      </p:sp>
      <p:sp>
        <p:nvSpPr>
          <p:cNvPr id="4" name="Slide Number Placeholder 3">
            <a:extLst>
              <a:ext uri="{FF2B5EF4-FFF2-40B4-BE49-F238E27FC236}">
                <a16:creationId xmlns:a16="http://schemas.microsoft.com/office/drawing/2014/main" id="{9F3009F1-8F53-49E5-F78F-5F7E4944DD86}"/>
              </a:ext>
            </a:extLst>
          </p:cNvPr>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709808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8786-F13A-B25E-F816-0C4E6A248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50673-7CF2-BFD4-2105-009E72236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0E616-A0DB-3DAB-E10B-0AA720BAEA6F}"/>
              </a:ext>
            </a:extLst>
          </p:cNvPr>
          <p:cNvSpPr>
            <a:spLocks noGrp="1"/>
          </p:cNvSpPr>
          <p:nvPr>
            <p:ph type="body" idx="1"/>
          </p:nvPr>
        </p:nvSpPr>
        <p:spPr/>
        <p:txBody>
          <a:bodyPr/>
          <a:lstStyle/>
          <a:p>
            <a:r>
              <a:rPr lang="en-US"/>
              <a:t>Thank you for your attention and engagement today. We’d love to answer any questions you have </a:t>
            </a:r>
          </a:p>
        </p:txBody>
      </p:sp>
      <p:sp>
        <p:nvSpPr>
          <p:cNvPr id="4" name="Slide Number Placeholder 3">
            <a:extLst>
              <a:ext uri="{FF2B5EF4-FFF2-40B4-BE49-F238E27FC236}">
                <a16:creationId xmlns:a16="http://schemas.microsoft.com/office/drawing/2014/main" id="{0592005C-DEEA-FE0D-FA16-8C079DA6EF50}"/>
              </a:ext>
            </a:extLst>
          </p:cNvPr>
          <p:cNvSpPr>
            <a:spLocks noGrp="1"/>
          </p:cNvSpPr>
          <p:nvPr>
            <p:ph type="sldNum" sz="quarter" idx="5"/>
          </p:nvPr>
        </p:nvSpPr>
        <p:spPr/>
        <p:txBody>
          <a:bodyPr/>
          <a:lstStyle/>
          <a:p>
            <a:fld id="{BC77063F-B000-43DD-B546-243B43CE6A51}" type="slidenum">
              <a:rPr lang="en-US" smtClean="0"/>
              <a:t>26</a:t>
            </a:fld>
            <a:endParaRPr lang="en-US"/>
          </a:p>
        </p:txBody>
      </p:sp>
    </p:spTree>
    <p:extLst>
      <p:ext uri="{BB962C8B-B14F-4D97-AF65-F5344CB8AC3E}">
        <p14:creationId xmlns:p14="http://schemas.microsoft.com/office/powerpoint/2010/main" val="48703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7063F-B000-43DD-B546-243B43CE6A51}" type="slidenum">
              <a:rPr lang="en-US" smtClean="0"/>
              <a:t>27</a:t>
            </a:fld>
            <a:endParaRPr lang="en-US"/>
          </a:p>
        </p:txBody>
      </p:sp>
    </p:spTree>
    <p:extLst>
      <p:ext uri="{BB962C8B-B14F-4D97-AF65-F5344CB8AC3E}">
        <p14:creationId xmlns:p14="http://schemas.microsoft.com/office/powerpoint/2010/main" val="1381615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7063F-B000-43DD-B546-243B43CE6A51}" type="slidenum">
              <a:rPr lang="en-US" smtClean="0"/>
              <a:t>28</a:t>
            </a:fld>
            <a:endParaRPr lang="en-US"/>
          </a:p>
        </p:txBody>
      </p:sp>
    </p:spTree>
    <p:extLst>
      <p:ext uri="{BB962C8B-B14F-4D97-AF65-F5344CB8AC3E}">
        <p14:creationId xmlns:p14="http://schemas.microsoft.com/office/powerpoint/2010/main" val="211803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1BD70-D7D4-9042-E3FA-0EEBD10E5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DE752-3F9E-4356-F3D9-36E9FC8DB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79499-D0A3-6C18-A81D-8F0FFA1D5330}"/>
              </a:ext>
            </a:extLst>
          </p:cNvPr>
          <p:cNvSpPr>
            <a:spLocks noGrp="1"/>
          </p:cNvSpPr>
          <p:nvPr>
            <p:ph type="body" idx="1"/>
          </p:nvPr>
        </p:nvSpPr>
        <p:spPr/>
        <p:txBody>
          <a:bodyPr/>
          <a:lstStyle/>
          <a:p>
            <a:r>
              <a:rPr lang="en-US" i="1"/>
              <a:t>Our model portfolios are designed to be complete core solutions — diversified globally, tailored by risk profile, and adaptive to new information.</a:t>
            </a:r>
            <a:br>
              <a:rPr lang="en-US"/>
            </a:br>
            <a:r>
              <a:rPr lang="en-US" i="1"/>
              <a:t>They allow you to deliver consistent, scalable investment experiences to a wide range of client types</a:t>
            </a:r>
            <a:endParaRPr lang="en-US"/>
          </a:p>
        </p:txBody>
      </p:sp>
      <p:sp>
        <p:nvSpPr>
          <p:cNvPr id="4" name="Slide Number Placeholder 3">
            <a:extLst>
              <a:ext uri="{FF2B5EF4-FFF2-40B4-BE49-F238E27FC236}">
                <a16:creationId xmlns:a16="http://schemas.microsoft.com/office/drawing/2014/main" id="{5667E48F-4D17-3BEC-71B8-A88A99FC8CC4}"/>
              </a:ext>
            </a:extLst>
          </p:cNvPr>
          <p:cNvSpPr>
            <a:spLocks noGrp="1"/>
          </p:cNvSpPr>
          <p:nvPr>
            <p:ph type="sldNum" sz="quarter" idx="5"/>
          </p:nvPr>
        </p:nvSpPr>
        <p:spPr/>
        <p:txBody>
          <a:bodyPr/>
          <a:lstStyle/>
          <a:p>
            <a:fld id="{A7DE2B08-E9AE-42E4-ACA0-51C11D1FB35A}" type="slidenum">
              <a:rPr lang="en-US" smtClean="0"/>
              <a:t>3</a:t>
            </a:fld>
            <a:endParaRPr lang="en-US"/>
          </a:p>
        </p:txBody>
      </p:sp>
    </p:spTree>
    <p:extLst>
      <p:ext uri="{BB962C8B-B14F-4D97-AF65-F5344CB8AC3E}">
        <p14:creationId xmlns:p14="http://schemas.microsoft.com/office/powerpoint/2010/main" val="426916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3924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philosophy blends the best of academic rigor with real-world practicality. Intelligent diversification, disciplined cost management, and a commitment to evolving portfolios based on new, meaningful information — not market noise</a:t>
            </a:r>
          </a:p>
        </p:txBody>
      </p:sp>
      <p:sp>
        <p:nvSpPr>
          <p:cNvPr id="4" name="Slide Number Placeholder 3"/>
          <p:cNvSpPr>
            <a:spLocks noGrp="1"/>
          </p:cNvSpPr>
          <p:nvPr>
            <p:ph type="sldNum" sz="quarter" idx="5"/>
          </p:nvPr>
        </p:nvSpPr>
        <p:spPr/>
        <p:txBody>
          <a:bodyPr/>
          <a:lstStyle/>
          <a:p>
            <a:fld id="{A7DE2B08-E9AE-42E4-ACA0-51C11D1FB35A}" type="slidenum">
              <a:rPr lang="en-US" smtClean="0"/>
              <a:t>5</a:t>
            </a:fld>
            <a:endParaRPr lang="en-US"/>
          </a:p>
        </p:txBody>
      </p:sp>
    </p:spTree>
    <p:extLst>
      <p:ext uri="{BB962C8B-B14F-4D97-AF65-F5344CB8AC3E}">
        <p14:creationId xmlns:p14="http://schemas.microsoft.com/office/powerpoint/2010/main" val="332330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Optimization is about more than just seeking risk-adjusted returns — it's about building portfolios that smartly manage risk and adapt to real-world conditions.</a:t>
            </a:r>
            <a:br>
              <a:rPr lang="en-US"/>
            </a:br>
            <a:r>
              <a:rPr lang="en-US" i="1"/>
              <a:t>Without optimization, portfolios may drift inefficiently, missing opportunities or exposing clients to unnecessary risk.</a:t>
            </a: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mn-cs"/>
              </a:rPr>
              <a:t>The efficient frontier identifies the optimal portfolio allocation that maximizes returns for a given level of risk while the unoptimized portfolios may result in lost opportunity for an investor.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Calibri" panose="020F0502020204030204" pitchFamily="34" charset="0"/>
                <a:cs typeface="Calibri" panose="020F0502020204030204" pitchFamily="34" charset="0"/>
              </a:rPr>
              <a:t>The efficient frontier identifies the optimal portfolio allocation that maximizes returns for a given level of risk while the unoptimized portfolios may result in lost opportunity for an investor.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Calibri" panose="020F0502020204030204" pitchFamily="34" charset="0"/>
                <a:cs typeface="Calibri" panose="020F0502020204030204" pitchFamily="34" charset="0"/>
              </a:rPr>
              <a:t>Portfolio optimization provides two advantages: 1) intuitively better fit by adjusting exposures within asset classes to match investment goals; 2) Efficiently improve risk-adjusted returns by taking advantage of asset relationships or asset correlations.  Extract the full potential of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ptos" panose="020B0004020202020204" pitchFamily="34" charset="0"/>
              <a:ea typeface="Calibri" panose="020F0502020204030204" pitchFamily="34" charset="0"/>
              <a:cs typeface="Calibri" panose="020F0502020204030204" pitchFamily="34" charset="0"/>
            </a:endParaRPr>
          </a:p>
          <a:p>
            <a:r>
              <a:rPr lang="en-US" sz="1200">
                <a:effectLst/>
                <a:ea typeface="Calibri" panose="020F0502020204030204" pitchFamily="34" charset="0"/>
                <a:cs typeface="Calibri" panose="020F0502020204030204" pitchFamily="34" charset="0"/>
              </a:rPr>
              <a:t>At </a:t>
            </a:r>
            <a:r>
              <a:rPr lang="en-US" sz="1200">
                <a:effectLst/>
                <a:latin typeface="Aptos" panose="020B0004020202020204" pitchFamily="34" charset="0"/>
                <a:ea typeface="Calibri" panose="020F0502020204030204" pitchFamily="34" charset="0"/>
                <a:cs typeface="Calibri" panose="020F0502020204030204" pitchFamily="34" charset="0"/>
              </a:rPr>
              <a:t>New Frontier, our portfolios are built to adapt to uncertainty and respond to relevant market shifts. </a:t>
            </a:r>
          </a:p>
          <a:p>
            <a:endParaRPr lang="en-US" sz="1200">
              <a:effectLst/>
              <a:latin typeface="Aptos" panose="020B0004020202020204" pitchFamily="34" charset="0"/>
              <a:ea typeface="Calibri" panose="020F0502020204030204" pitchFamily="34" charset="0"/>
              <a:cs typeface="Calibri" panose="020F0502020204030204" pitchFamily="34" charset="0"/>
            </a:endParaRPr>
          </a:p>
          <a:p>
            <a:r>
              <a:rPr lang="en-US" sz="1200">
                <a:effectLst/>
                <a:latin typeface="Aptos" panose="020B0004020202020204" pitchFamily="34" charset="0"/>
                <a:ea typeface="Calibri" panose="020F0502020204030204" pitchFamily="34" charset="0"/>
                <a:cs typeface="Calibri" panose="020F0502020204030204" pitchFamily="34" charset="0"/>
              </a:rPr>
              <a:t>This allows for a greater likelihood of achieving the investment objective and a smoother investment journey over the long term.</a:t>
            </a:r>
            <a:r>
              <a:rPr lang="en-US" sz="1200">
                <a:effectLst/>
              </a:rPr>
              <a:t>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7063F-B000-43DD-B546-243B43CE6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79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7063F-B000-43DD-B546-243B43CE6A51}" type="slidenum">
              <a:rPr lang="en-US" smtClean="0"/>
              <a:t>7</a:t>
            </a:fld>
            <a:endParaRPr lang="en-US"/>
          </a:p>
        </p:txBody>
      </p:sp>
    </p:spTree>
    <p:extLst>
      <p:ext uri="{BB962C8B-B14F-4D97-AF65-F5344CB8AC3E}">
        <p14:creationId xmlns:p14="http://schemas.microsoft.com/office/powerpoint/2010/main" val="11937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Static mix of stocks and bonds and adjust risk by changing the asset allocation.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Conservative to aggressive investors hold the same stocks and bonds—in the same ratios—without consideration of their investment objectives.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problem with most traditional portfolios is that conservative and aggressive investors hold the same types of stocks and bonds—in the same ratios—regardless of the client’s investment objectives.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7063F-B000-43DD-B546-243B43CE6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921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183C-190C-7997-4C4F-9609F3F07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B6BBB-CD5D-51EC-F38E-8BA7212D1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50938-DF46-B43D-7382-4CA81378D5DA}"/>
              </a:ext>
            </a:extLst>
          </p:cNvPr>
          <p:cNvSpPr>
            <a:spLocks noGrp="1"/>
          </p:cNvSpPr>
          <p:nvPr>
            <p:ph type="body" idx="1"/>
          </p:nvPr>
        </p:nvSpPr>
        <p:spPr/>
        <p:txBody>
          <a:bodyPr/>
          <a:lstStyle/>
          <a:p>
            <a:r>
              <a:rPr lang="en-US"/>
              <a:t>Identify specific asset classes relative to the investment goal</a:t>
            </a:r>
          </a:p>
          <a:p>
            <a:r>
              <a:rPr lang="en-US"/>
              <a:t>	Ex. – Min vol is an appropriate equity exposure for a conservative investor but probably not so for an aggressive investor. </a:t>
            </a:r>
          </a:p>
          <a:p>
            <a:endParaRPr lang="en-US"/>
          </a:p>
          <a:p>
            <a:r>
              <a:rPr lang="en-US"/>
              <a:t>	Ex. – Investment grade bonds or MBS might not be appropriate for aggressive investors, but are appropriate for conservative investors</a:t>
            </a:r>
          </a:p>
        </p:txBody>
      </p:sp>
      <p:sp>
        <p:nvSpPr>
          <p:cNvPr id="4" name="Slide Number Placeholder 3">
            <a:extLst>
              <a:ext uri="{FF2B5EF4-FFF2-40B4-BE49-F238E27FC236}">
                <a16:creationId xmlns:a16="http://schemas.microsoft.com/office/drawing/2014/main" id="{A2020AE0-D6BA-DCFF-D70A-9F2110674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7063F-B000-43DD-B546-243B43CE6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3" Type="http://schemas.openxmlformats.org/officeDocument/2006/relationships/image" Target="../media/image60.sv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6.svg"/><Relationship Id="rId21" Type="http://schemas.openxmlformats.org/officeDocument/2006/relationships/image" Target="../media/image68.svg"/><Relationship Id="rId34" Type="http://schemas.openxmlformats.org/officeDocument/2006/relationships/image" Target="../media/image81.png"/><Relationship Id="rId42" Type="http://schemas.openxmlformats.org/officeDocument/2006/relationships/image" Target="../media/image89.png"/><Relationship Id="rId7" Type="http://schemas.openxmlformats.org/officeDocument/2006/relationships/image" Target="../media/image54.sv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svg"/><Relationship Id="rId41" Type="http://schemas.openxmlformats.org/officeDocument/2006/relationships/image" Target="../media/image88.svg"/><Relationship Id="rId1" Type="http://schemas.openxmlformats.org/officeDocument/2006/relationships/slideMaster" Target="../slideMasters/slideMaster2.xml"/><Relationship Id="rId6" Type="http://schemas.openxmlformats.org/officeDocument/2006/relationships/image" Target="../media/image53.png"/><Relationship Id="rId11" Type="http://schemas.openxmlformats.org/officeDocument/2006/relationships/image" Target="../media/image58.svg"/><Relationship Id="rId24" Type="http://schemas.openxmlformats.org/officeDocument/2006/relationships/image" Target="../media/image71.png"/><Relationship Id="rId32" Type="http://schemas.openxmlformats.org/officeDocument/2006/relationships/image" Target="../media/image79.png"/><Relationship Id="rId37" Type="http://schemas.openxmlformats.org/officeDocument/2006/relationships/image" Target="../media/image84.svg"/><Relationship Id="rId40" Type="http://schemas.openxmlformats.org/officeDocument/2006/relationships/image" Target="../media/image87.pn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28" Type="http://schemas.openxmlformats.org/officeDocument/2006/relationships/image" Target="../media/image75.png"/><Relationship Id="rId36" Type="http://schemas.openxmlformats.org/officeDocument/2006/relationships/image" Target="../media/image83.png"/><Relationship Id="rId10" Type="http://schemas.openxmlformats.org/officeDocument/2006/relationships/image" Target="../media/image57.png"/><Relationship Id="rId19" Type="http://schemas.openxmlformats.org/officeDocument/2006/relationships/image" Target="../media/image66.svg"/><Relationship Id="rId31" Type="http://schemas.openxmlformats.org/officeDocument/2006/relationships/image" Target="../media/image78.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svg"/><Relationship Id="rId30" Type="http://schemas.openxmlformats.org/officeDocument/2006/relationships/image" Target="../media/image77.png"/><Relationship Id="rId35" Type="http://schemas.openxmlformats.org/officeDocument/2006/relationships/image" Target="../media/image82.svg"/><Relationship Id="rId43" Type="http://schemas.openxmlformats.org/officeDocument/2006/relationships/image" Target="../media/image90.svg"/><Relationship Id="rId8" Type="http://schemas.openxmlformats.org/officeDocument/2006/relationships/image" Target="../media/image55.png"/><Relationship Id="rId3" Type="http://schemas.openxmlformats.org/officeDocument/2006/relationships/image" Target="../media/image50.sv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72.svg"/><Relationship Id="rId33" Type="http://schemas.openxmlformats.org/officeDocument/2006/relationships/image" Target="../media/image80.svg"/><Relationship Id="rId38" Type="http://schemas.openxmlformats.org/officeDocument/2006/relationships/image" Target="../media/image8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46.sv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96.svg"/><Relationship Id="rId4" Type="http://schemas.openxmlformats.org/officeDocument/2006/relationships/image" Target="../media/image9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Master" Target="../slideMasters/slideMaster2.xml"/><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Master" Target="../slideMasters/slideMaster2.xml"/><Relationship Id="rId5" Type="http://schemas.openxmlformats.org/officeDocument/2006/relationships/image" Target="../media/image103.svg"/><Relationship Id="rId4" Type="http://schemas.openxmlformats.org/officeDocument/2006/relationships/image" Target="../media/image102.png"/></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Master" Target="../slideMasters/slideMaster2.xml"/><Relationship Id="rId5" Type="http://schemas.openxmlformats.org/officeDocument/2006/relationships/image" Target="../media/image103.svg"/><Relationship Id="rId4" Type="http://schemas.openxmlformats.org/officeDocument/2006/relationships/image" Target="../media/image10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05.sv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6.jpeg"/><Relationship Id="rId1" Type="http://schemas.openxmlformats.org/officeDocument/2006/relationships/slideMaster" Target="../slideMasters/slideMaster2.xml"/><Relationship Id="rId5" Type="http://schemas.openxmlformats.org/officeDocument/2006/relationships/image" Target="../media/image108.svg"/><Relationship Id="rId4" Type="http://schemas.openxmlformats.org/officeDocument/2006/relationships/image" Target="../media/image10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Master" Target="../slideMasters/slideMaster2.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103.svg"/><Relationship Id="rId5" Type="http://schemas.openxmlformats.org/officeDocument/2006/relationships/image" Target="../media/image102.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Master" Target="../slideMasters/slideMaster2.xml"/><Relationship Id="rId5" Type="http://schemas.openxmlformats.org/officeDocument/2006/relationships/image" Target="../media/image103.svg"/><Relationship Id="rId4" Type="http://schemas.openxmlformats.org/officeDocument/2006/relationships/image" Target="../media/image10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hyperlink" Target="mailto:jandrews@newfrontieradvisors.com" TargetMode="External"/><Relationship Id="rId2" Type="http://schemas.openxmlformats.org/officeDocument/2006/relationships/image" Target="../media/image122.png"/><Relationship Id="rId1" Type="http://schemas.openxmlformats.org/officeDocument/2006/relationships/slideMaster" Target="../slideMasters/slideMaster2.xml"/><Relationship Id="rId6" Type="http://schemas.openxmlformats.org/officeDocument/2006/relationships/hyperlink" Target="mailto:dschubach@newfrontieradvisors.com" TargetMode="External"/><Relationship Id="rId5" Type="http://schemas.openxmlformats.org/officeDocument/2006/relationships/hyperlink" Target="mailto:nlam@newfrontieradvisors.com" TargetMode="External"/><Relationship Id="rId4" Type="http://schemas.openxmlformats.org/officeDocument/2006/relationships/image" Target="../media/image12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Box Left">
    <p:spTree>
      <p:nvGrpSpPr>
        <p:cNvPr id="1" name=""/>
        <p:cNvGrpSpPr/>
        <p:nvPr/>
      </p:nvGrpSpPr>
      <p:grpSpPr>
        <a:xfrm>
          <a:off x="0" y="0"/>
          <a:ext cx="0" cy="0"/>
          <a:chOff x="0" y="0"/>
          <a:chExt cx="0" cy="0"/>
        </a:xfrm>
      </p:grpSpPr>
      <p:pic>
        <p:nvPicPr>
          <p:cNvPr id="47" name="Picture 46" descr="A speed motion in a tunnel&#10;&#10;Description automatically generated">
            <a:extLst>
              <a:ext uri="{FF2B5EF4-FFF2-40B4-BE49-F238E27FC236}">
                <a16:creationId xmlns:a16="http://schemas.microsoft.com/office/drawing/2014/main" id="{2B817292-4942-1DF9-E9C5-78E4B33E22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710471" y="1"/>
            <a:ext cx="7481530" cy="6878958"/>
          </a:xfrm>
          <a:prstGeom prst="rect">
            <a:avLst/>
          </a:prstGeom>
        </p:spPr>
      </p:pic>
      <p:sp>
        <p:nvSpPr>
          <p:cNvPr id="12" name="Rectangle 11">
            <a:extLst>
              <a:ext uri="{FF2B5EF4-FFF2-40B4-BE49-F238E27FC236}">
                <a16:creationId xmlns:a16="http://schemas.microsoft.com/office/drawing/2014/main" id="{1D4425BA-E520-EA7A-0C6F-34DD405296FF}"/>
              </a:ext>
            </a:extLst>
          </p:cNvPr>
          <p:cNvSpPr/>
          <p:nvPr userDrawn="1"/>
        </p:nvSpPr>
        <p:spPr>
          <a:xfrm>
            <a:off x="4710473" y="0"/>
            <a:ext cx="7481527" cy="6906700"/>
          </a:xfrm>
          <a:prstGeom prst="rect">
            <a:avLst/>
          </a:prstGeom>
          <a:gradFill>
            <a:gsLst>
              <a:gs pos="100000">
                <a:srgbClr val="000064">
                  <a:alpha val="70000"/>
                </a:srgbClr>
              </a:gs>
              <a:gs pos="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i="0" kern="12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1" name="Graphic 50">
            <a:extLst>
              <a:ext uri="{FF2B5EF4-FFF2-40B4-BE49-F238E27FC236}">
                <a16:creationId xmlns:a16="http://schemas.microsoft.com/office/drawing/2014/main" id="{16A760A1-B99D-6CA0-EBC5-867BFF0F668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70589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Callout - Teal">
    <p:bg>
      <p:bgRef idx="1001">
        <a:schemeClr val="bg1"/>
      </p:bgRef>
    </p:bg>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008BA37-B515-B2B7-0EA8-EACF7426F7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42455" y="-1746"/>
            <a:ext cx="8349545"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42455"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A67874-75D4-67A8-0F77-B1C9AE4C4E15}"/>
              </a:ext>
            </a:extLst>
          </p:cNvPr>
          <p:cNvSpPr/>
          <p:nvPr userDrawn="1"/>
        </p:nvSpPr>
        <p:spPr>
          <a:xfrm>
            <a:off x="7535331" y="1304838"/>
            <a:ext cx="3392646" cy="4248324"/>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147">
            <a:extLst>
              <a:ext uri="{FF2B5EF4-FFF2-40B4-BE49-F238E27FC236}">
                <a16:creationId xmlns:a16="http://schemas.microsoft.com/office/drawing/2014/main" id="{FBFCBEDA-0596-432B-8A19-FC534E9F78AD}"/>
              </a:ext>
            </a:extLst>
          </p:cNvPr>
          <p:cNvSpPr>
            <a:spLocks noGrp="1"/>
          </p:cNvSpPr>
          <p:nvPr>
            <p:ph sz="quarter" idx="12"/>
          </p:nvPr>
        </p:nvSpPr>
        <p:spPr>
          <a:xfrm>
            <a:off x="7785739" y="1574431"/>
            <a:ext cx="2891831" cy="3709138"/>
          </a:xfrm>
        </p:spPr>
        <p:txBody>
          <a:bodyPr>
            <a:normAutofit/>
          </a:bodyPr>
          <a:lstStyle>
            <a:lvl1pPr algn="l">
              <a:buClr>
                <a:schemeClr val="tx1"/>
              </a:buClr>
              <a:defRPr>
                <a:solidFill>
                  <a:schemeClr val="tx1"/>
                </a:solidFill>
              </a:defRPr>
            </a:lvl1pPr>
            <a:lvl2pPr algn="l">
              <a:buClr>
                <a:schemeClr val="tx1"/>
              </a:buClr>
              <a:defRPr>
                <a:solidFill>
                  <a:schemeClr val="tx1"/>
                </a:solidFill>
              </a:defRPr>
            </a:lvl2pPr>
            <a:lvl3pPr algn="l">
              <a:buClr>
                <a:schemeClr val="tx1"/>
              </a:buClr>
              <a:defRPr>
                <a:solidFill>
                  <a:schemeClr val="tx1"/>
                </a:solidFill>
              </a:defRPr>
            </a:lvl3pPr>
            <a:lvl4pPr algn="l">
              <a:buClr>
                <a:schemeClr val="tx1"/>
              </a:buClr>
              <a:defRPr>
                <a:solidFill>
                  <a:schemeClr val="tx1"/>
                </a:solidFill>
              </a:defRPr>
            </a:lvl4pPr>
            <a:lvl5pPr algn="l">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45018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Background">
    <p:bg>
      <p:bgRef idx="1001">
        <a:schemeClr val="bg1"/>
      </p:bgRef>
    </p:bg>
    <p:spTree>
      <p:nvGrpSpPr>
        <p:cNvPr id="1" name=""/>
        <p:cNvGrpSpPr/>
        <p:nvPr/>
      </p:nvGrpSpPr>
      <p:grpSpPr>
        <a:xfrm>
          <a:off x="0" y="0"/>
          <a:ext cx="0" cy="0"/>
          <a:chOff x="0" y="0"/>
          <a:chExt cx="0" cy="0"/>
        </a:xfrm>
      </p:grpSpPr>
      <p:pic>
        <p:nvPicPr>
          <p:cNvPr id="8" name="Picture 7" descr="A city with lights and lines&#10;&#10;Description automatically generated with medium confidence">
            <a:extLst>
              <a:ext uri="{FF2B5EF4-FFF2-40B4-BE49-F238E27FC236}">
                <a16:creationId xmlns:a16="http://schemas.microsoft.com/office/drawing/2014/main" id="{77134A85-C041-EA20-118A-92E965695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A77F2AD7-FE9B-2B74-446F-B375F6007C49}"/>
              </a:ext>
            </a:extLst>
          </p:cNvPr>
          <p:cNvSpPr/>
          <p:nvPr userDrawn="1"/>
        </p:nvSpPr>
        <p:spPr>
          <a:xfrm>
            <a:off x="1" y="1"/>
            <a:ext cx="12192000" cy="6858000"/>
          </a:xfrm>
          <a:prstGeom prst="rect">
            <a:avLst/>
          </a:prstGeom>
          <a:gradFill>
            <a:gsLst>
              <a:gs pos="0">
                <a:srgbClr val="000064">
                  <a:alpha val="60000"/>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1D89471-FC67-9A9F-7C32-77C9B7EFA036}"/>
              </a:ext>
            </a:extLst>
          </p:cNvPr>
          <p:cNvSpPr>
            <a:spLocks noGrp="1"/>
          </p:cNvSpPr>
          <p:nvPr>
            <p:ph type="title"/>
          </p:nvPr>
        </p:nvSpPr>
        <p:spPr>
          <a:xfrm>
            <a:off x="1060704" y="1751396"/>
            <a:ext cx="10131552" cy="3647849"/>
          </a:xfr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15840268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sp>
        <p:nvSpPr>
          <p:cNvPr id="4" name="Title 3">
            <a:extLst>
              <a:ext uri="{FF2B5EF4-FFF2-40B4-BE49-F238E27FC236}">
                <a16:creationId xmlns:a16="http://schemas.microsoft.com/office/drawing/2014/main" id="{8C9F421B-1188-16EB-A2DC-BAF64610F386}"/>
              </a:ext>
            </a:extLst>
          </p:cNvPr>
          <p:cNvSpPr>
            <a:spLocks noGrp="1"/>
          </p:cNvSpPr>
          <p:nvPr>
            <p:ph type="title"/>
          </p:nvPr>
        </p:nvSpPr>
        <p:spPr>
          <a:xfrm>
            <a:off x="838200" y="415926"/>
            <a:ext cx="10515600" cy="699642"/>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67283767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131605727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tx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4012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D34BFD9-4843-8AF3-E33E-9DFCAE833BFE}"/>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7" name="Slide Number Placeholder 6">
            <a:extLst>
              <a:ext uri="{FF2B5EF4-FFF2-40B4-BE49-F238E27FC236}">
                <a16:creationId xmlns:a16="http://schemas.microsoft.com/office/drawing/2014/main" id="{A65698D9-5323-0087-86F5-67C342737201}"/>
              </a:ext>
            </a:extLst>
          </p:cNvPr>
          <p:cNvSpPr>
            <a:spLocks noGrp="1"/>
          </p:cNvSpPr>
          <p:nvPr>
            <p:ph type="sldNum" sz="quarter" idx="11"/>
          </p:nvPr>
        </p:nvSpPr>
        <p:spPr/>
        <p:txBody>
          <a:bodyPr/>
          <a:lstStyle/>
          <a:p>
            <a:fld id="{6548A57E-3D93-ED44-ACB1-374FABDFB92A}" type="slidenum">
              <a:rPr lang="en-US" smtClean="0"/>
              <a:pPr/>
              <a:t>‹#›</a:t>
            </a:fld>
            <a:endParaRPr lang="en-US"/>
          </a:p>
        </p:txBody>
      </p:sp>
      <p:sp>
        <p:nvSpPr>
          <p:cNvPr id="8" name="Title 7">
            <a:extLst>
              <a:ext uri="{FF2B5EF4-FFF2-40B4-BE49-F238E27FC236}">
                <a16:creationId xmlns:a16="http://schemas.microsoft.com/office/drawing/2014/main" id="{5774335D-0C5C-DA73-1E25-2C6E81F6A690}"/>
              </a:ext>
            </a:extLst>
          </p:cNvPr>
          <p:cNvSpPr>
            <a:spLocks noGrp="1"/>
          </p:cNvSpPr>
          <p:nvPr>
            <p:ph type="title"/>
          </p:nvPr>
        </p:nvSpPr>
        <p:spPr>
          <a:xfrm>
            <a:off x="335280" y="130262"/>
            <a:ext cx="11615928" cy="772795"/>
          </a:xfrm>
        </p:spPr>
        <p:txBody>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8845467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bout New Frontier">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9100E-AFCE-6A54-CF90-C0F6CF539546}"/>
              </a:ext>
            </a:extLst>
          </p:cNvPr>
          <p:cNvSpPr/>
          <p:nvPr userDrawn="1"/>
        </p:nvSpPr>
        <p:spPr>
          <a:xfrm>
            <a:off x="7009384" y="0"/>
            <a:ext cx="5182616" cy="6858000"/>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32D26EF4-0F7D-0645-49E0-75DF1CE949D1}"/>
              </a:ext>
            </a:extLst>
          </p:cNvPr>
          <p:cNvSpPr txBox="1">
            <a:spLocks/>
          </p:cNvSpPr>
          <p:nvPr userDrawn="1"/>
        </p:nvSpPr>
        <p:spPr>
          <a:xfrm>
            <a:off x="7426611" y="1776815"/>
            <a:ext cx="4348162" cy="4384675"/>
          </a:xfrm>
          <a:prstGeom prst="rect">
            <a:avLst/>
          </a:prstGeom>
        </p:spPr>
        <p:txBody>
          <a:bodyPr vert="horz" lIns="91440" tIns="45720" rIns="91440" bIns="45720" rtlCol="0" anchor="t">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4 portfolio optimization &amp; rebalancing patents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19-year proven track record</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Independent - Best-in-class ETFs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ETF strategist pioneer</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Longest tenure strategist on </a:t>
            </a:r>
            <a:r>
              <a:rPr kumimoji="0" lang="en-US" sz="1600" b="0" i="0" u="none" strike="noStrike" kern="1200" cap="none" spc="0" normalizeH="0" baseline="0" noProof="0" err="1">
                <a:ln>
                  <a:noFill/>
                </a:ln>
                <a:solidFill>
                  <a:schemeClr val="bg1"/>
                </a:solidFill>
                <a:effectLst/>
                <a:uLnTx/>
                <a:uFillTx/>
                <a:latin typeface="Aptos" panose="020B0004020202020204" pitchFamily="34" charset="0"/>
                <a:ea typeface="Tahoma"/>
                <a:cs typeface="Tahoma"/>
              </a:rPr>
              <a:t>AssetMark</a:t>
            </a:r>
            <a:endPar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Serving 3600+ clients</a:t>
            </a:r>
            <a:endPar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endParaRPr kumimoji="0" lang="en-US" sz="18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p:txBody>
      </p:sp>
      <p:sp>
        <p:nvSpPr>
          <p:cNvPr id="13" name="Text Placeholder 7">
            <a:extLst>
              <a:ext uri="{FF2B5EF4-FFF2-40B4-BE49-F238E27FC236}">
                <a16:creationId xmlns:a16="http://schemas.microsoft.com/office/drawing/2014/main" id="{076182B7-2D6C-E592-0FB8-6FA33CD1F345}"/>
              </a:ext>
            </a:extLst>
          </p:cNvPr>
          <p:cNvSpPr txBox="1">
            <a:spLocks/>
          </p:cNvSpPr>
          <p:nvPr userDrawn="1"/>
        </p:nvSpPr>
        <p:spPr>
          <a:xfrm>
            <a:off x="485676" y="1790700"/>
            <a:ext cx="5707305" cy="42894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Bringing together institutional research, investment technology, and portfolio optimality </a:t>
            </a:r>
            <a:b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b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in investment management, New Frontier offers a robust, evidence-based investment process that provides complete portfolio solutions for investors seeking a smoother path and more reliable outcomes for achieving long-term investment goals.</a:t>
            </a:r>
          </a:p>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As an ETF-focused and multi-asset allocator, </a:t>
            </a:r>
            <a:b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b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we reinvented portfolio optimization and introduced the world to a better way of optimizing and rebalancing portfolios: The Michaud Resampled Efficiency™</a:t>
            </a:r>
            <a:endPar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p:txBody>
      </p:sp>
      <p:sp>
        <p:nvSpPr>
          <p:cNvPr id="14" name="Text Placeholder 7">
            <a:extLst>
              <a:ext uri="{FF2B5EF4-FFF2-40B4-BE49-F238E27FC236}">
                <a16:creationId xmlns:a16="http://schemas.microsoft.com/office/drawing/2014/main" id="{48FE0B62-B7F6-D739-0826-C0AC178C26BD}"/>
              </a:ext>
            </a:extLst>
          </p:cNvPr>
          <p:cNvSpPr txBox="1">
            <a:spLocks/>
          </p:cNvSpPr>
          <p:nvPr userDrawn="1"/>
        </p:nvSpPr>
        <p:spPr>
          <a:xfrm>
            <a:off x="697351" y="1175799"/>
            <a:ext cx="3452056" cy="186115"/>
          </a:xfrm>
          <a:prstGeom prst="rect">
            <a:avLst/>
          </a:prstGeom>
        </p:spPr>
        <p:txBody>
          <a:bodyPr vert="horz" lIns="0" tIns="45720" rIns="91440" bIns="45720" rtlCol="0" anchor="t" anchorCtr="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4141E3"/>
              </a:buClr>
            </a:pPr>
            <a:r>
              <a:rPr lang="en-US" sz="1200" b="0" i="0">
                <a:solidFill>
                  <a:srgbClr val="4A4A4A"/>
                </a:solidFill>
                <a:latin typeface="Aptos" panose="020B0004020202020204" pitchFamily="34" charset="0"/>
                <a:ea typeface="Tahoma"/>
                <a:cs typeface="Tahoma"/>
              </a:rPr>
              <a:t>Optimizing for More Reliable Outcomes</a:t>
            </a:r>
          </a:p>
        </p:txBody>
      </p:sp>
      <p:sp>
        <p:nvSpPr>
          <p:cNvPr id="15" name="Rectangle 14">
            <a:extLst>
              <a:ext uri="{FF2B5EF4-FFF2-40B4-BE49-F238E27FC236}">
                <a16:creationId xmlns:a16="http://schemas.microsoft.com/office/drawing/2014/main" id="{62793310-4839-4FCE-24F5-41D7B0ABA36E}"/>
              </a:ext>
            </a:extLst>
          </p:cNvPr>
          <p:cNvSpPr/>
          <p:nvPr userDrawn="1"/>
        </p:nvSpPr>
        <p:spPr>
          <a:xfrm>
            <a:off x="11237843" y="6276107"/>
            <a:ext cx="450574" cy="581893"/>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937E76-B520-330E-1AAD-8694F32720AF}"/>
              </a:ext>
            </a:extLst>
          </p:cNvPr>
          <p:cNvSpPr txBox="1"/>
          <p:nvPr userDrawn="1"/>
        </p:nvSpPr>
        <p:spPr>
          <a:xfrm>
            <a:off x="7426611" y="1130484"/>
            <a:ext cx="434816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ptos" panose="020B0004020202020204" pitchFamily="34" charset="0"/>
                <a:ea typeface="Tahoma"/>
                <a:cs typeface="Tahoma"/>
              </a:rPr>
              <a:t>Highlights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pic>
        <p:nvPicPr>
          <p:cNvPr id="17" name="Graphic 16">
            <a:extLst>
              <a:ext uri="{FF2B5EF4-FFF2-40B4-BE49-F238E27FC236}">
                <a16:creationId xmlns:a16="http://schemas.microsoft.com/office/drawing/2014/main" id="{976FDE0E-9D38-D25E-A78E-D68EB5D622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677" y="484762"/>
            <a:ext cx="2728624" cy="755619"/>
          </a:xfrm>
          <a:prstGeom prst="rect">
            <a:avLst/>
          </a:prstGeom>
        </p:spPr>
      </p:pic>
    </p:spTree>
    <p:extLst>
      <p:ext uri="{BB962C8B-B14F-4D97-AF65-F5344CB8AC3E}">
        <p14:creationId xmlns:p14="http://schemas.microsoft.com/office/powerpoint/2010/main" val="300433019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123856642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cess 2">
    <p:bg>
      <p:bgPr>
        <a:solidFill>
          <a:schemeClr val="bg2">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54890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8BF45-0B1E-E880-B911-1C93F94B9526}"/>
              </a:ext>
            </a:extLst>
          </p:cNvPr>
          <p:cNvSpPr/>
          <p:nvPr userDrawn="1"/>
        </p:nvSpPr>
        <p:spPr>
          <a:xfrm>
            <a:off x="0" y="1056968"/>
            <a:ext cx="12186714" cy="5801031"/>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65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urple Box Left">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2B072AD-3840-02A8-AA21-A92B0D29D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376425" y="-2"/>
            <a:ext cx="8804985" cy="6858001"/>
          </a:xfrm>
          <a:prstGeom prst="rect">
            <a:avLst/>
          </a:prstGeom>
        </p:spPr>
      </p:pic>
      <p:sp>
        <p:nvSpPr>
          <p:cNvPr id="19" name="Rectangle 18">
            <a:extLst>
              <a:ext uri="{FF2B5EF4-FFF2-40B4-BE49-F238E27FC236}">
                <a16:creationId xmlns:a16="http://schemas.microsoft.com/office/drawing/2014/main" id="{17BD945F-D420-5804-E429-4A7141AD3AE4}"/>
              </a:ext>
            </a:extLst>
          </p:cNvPr>
          <p:cNvSpPr/>
          <p:nvPr userDrawn="1"/>
        </p:nvSpPr>
        <p:spPr>
          <a:xfrm>
            <a:off x="3376425" y="-3"/>
            <a:ext cx="8804985" cy="6857999"/>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522721" cy="1574039"/>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4">
            <a:extLst>
              <a:ext uri="{FF2B5EF4-FFF2-40B4-BE49-F238E27FC236}">
                <a16:creationId xmlns:a16="http://schemas.microsoft.com/office/drawing/2014/main" id="{A607CC86-F0C8-29A8-EE10-021990DFEAFD}"/>
              </a:ext>
            </a:extLst>
          </p:cNvPr>
          <p:cNvSpPr>
            <a:spLocks noGrp="1"/>
          </p:cNvSpPr>
          <p:nvPr>
            <p:ph sz="quarter" idx="12" hasCustomPrompt="1"/>
          </p:nvPr>
        </p:nvSpPr>
        <p:spPr>
          <a:xfrm>
            <a:off x="552922" y="4255691"/>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DIVIDER SLIDE TITLE</a:t>
            </a:r>
          </a:p>
        </p:txBody>
      </p:sp>
      <p:sp>
        <p:nvSpPr>
          <p:cNvPr id="13" name="Content Placeholder 34">
            <a:extLst>
              <a:ext uri="{FF2B5EF4-FFF2-40B4-BE49-F238E27FC236}">
                <a16:creationId xmlns:a16="http://schemas.microsoft.com/office/drawing/2014/main" id="{BB27E004-E1D0-A1EA-6E68-CC6181069592}"/>
              </a:ext>
            </a:extLst>
          </p:cNvPr>
          <p:cNvSpPr>
            <a:spLocks noGrp="1"/>
          </p:cNvSpPr>
          <p:nvPr>
            <p:ph sz="quarter" idx="13" hasCustomPrompt="1"/>
          </p:nvPr>
        </p:nvSpPr>
        <p:spPr>
          <a:xfrm>
            <a:off x="552922" y="4568575"/>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Divider Slide Supporting Statement</a:t>
            </a:r>
          </a:p>
        </p:txBody>
      </p:sp>
      <p:pic>
        <p:nvPicPr>
          <p:cNvPr id="22" name="Graphic 21">
            <a:extLst>
              <a:ext uri="{FF2B5EF4-FFF2-40B4-BE49-F238E27FC236}">
                <a16:creationId xmlns:a16="http://schemas.microsoft.com/office/drawing/2014/main" id="{48E3EAFE-47D1-8DDF-B932-73D3E8CCCC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2556178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FA69E3-5C2F-4205-8E04-35880F414ABC}"/>
              </a:ext>
            </a:extLst>
          </p:cNvPr>
          <p:cNvSpPr>
            <a:spLocks noGrp="1"/>
          </p:cNvSpPr>
          <p:nvPr>
            <p:ph type="dt" sz="half" idx="10"/>
          </p:nvPr>
        </p:nvSpPr>
        <p:spPr>
          <a:xfrm>
            <a:off x="551114" y="6356350"/>
            <a:ext cx="2743200" cy="365125"/>
          </a:xfrm>
          <a:prstGeom prst="rect">
            <a:avLst/>
          </a:prstGeom>
        </p:spPr>
        <p:txBody>
          <a:bodyPr/>
          <a:lstStyle/>
          <a:p>
            <a:fld id="{27AC8C5C-22E4-4B10-BEB5-ABD3E1C0851F}" type="datetimeFigureOut">
              <a:rPr lang="en-US" smtClean="0"/>
              <a:t>5/8/2025</a:t>
            </a:fld>
            <a:endParaRPr lang="en-US"/>
          </a:p>
        </p:txBody>
      </p:sp>
      <p:sp>
        <p:nvSpPr>
          <p:cNvPr id="4" name="Footer Placeholder 3">
            <a:extLst>
              <a:ext uri="{FF2B5EF4-FFF2-40B4-BE49-F238E27FC236}">
                <a16:creationId xmlns:a16="http://schemas.microsoft.com/office/drawing/2014/main" id="{2EAAAEEF-8965-4A16-9F84-B513FCC69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A89CA-7FDB-49CE-A122-4E0C16623A95}"/>
              </a:ext>
            </a:extLst>
          </p:cNvPr>
          <p:cNvSpPr>
            <a:spLocks noGrp="1"/>
          </p:cNvSpPr>
          <p:nvPr>
            <p:ph type="sldNum" sz="quarter" idx="12"/>
          </p:nvPr>
        </p:nvSpPr>
        <p:spPr/>
        <p:txBody>
          <a:bodyPr/>
          <a:lstStyle/>
          <a:p>
            <a:fld id="{FE6EC232-7242-4181-9B83-78D112641239}" type="slidenum">
              <a:rPr lang="en-US" smtClean="0"/>
              <a:t>‹#›</a:t>
            </a:fld>
            <a:endParaRPr lang="en-US"/>
          </a:p>
        </p:txBody>
      </p:sp>
      <p:sp>
        <p:nvSpPr>
          <p:cNvPr id="6" name="Title 1">
            <a:extLst>
              <a:ext uri="{FF2B5EF4-FFF2-40B4-BE49-F238E27FC236}">
                <a16:creationId xmlns:a16="http://schemas.microsoft.com/office/drawing/2014/main" id="{051F4DD6-F702-4E15-86E0-CC28F35BEA4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Q&amp;A</a:t>
            </a:r>
          </a:p>
        </p:txBody>
      </p:sp>
      <p:sp>
        <p:nvSpPr>
          <p:cNvPr id="7" name="Subtitle 2">
            <a:extLst>
              <a:ext uri="{FF2B5EF4-FFF2-40B4-BE49-F238E27FC236}">
                <a16:creationId xmlns:a16="http://schemas.microsoft.com/office/drawing/2014/main" id="{F4532C28-AFD7-4F3E-AFE9-147D95D0789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FrontierAdvisor™</a:t>
            </a:r>
            <a:br>
              <a:rPr lang="en-US"/>
            </a:br>
            <a:r>
              <a:rPr lang="en-US"/>
              <a:t>www.frontieradvisor.com</a:t>
            </a:r>
          </a:p>
        </p:txBody>
      </p:sp>
    </p:spTree>
    <p:extLst>
      <p:ext uri="{BB962C8B-B14F-4D97-AF65-F5344CB8AC3E}">
        <p14:creationId xmlns:p14="http://schemas.microsoft.com/office/powerpoint/2010/main" val="2771231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C2921816-7B40-4D27-9249-EA60D881D9D1}"/>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0FA69E3-5C2F-4205-8E04-35880F414ABC}"/>
              </a:ext>
            </a:extLst>
          </p:cNvPr>
          <p:cNvSpPr>
            <a:spLocks noGrp="1"/>
          </p:cNvSpPr>
          <p:nvPr>
            <p:ph type="dt" sz="half" idx="10"/>
          </p:nvPr>
        </p:nvSpPr>
        <p:spPr>
          <a:xfrm>
            <a:off x="551114" y="6356350"/>
            <a:ext cx="2743200" cy="365125"/>
          </a:xfrm>
          <a:prstGeom prst="rect">
            <a:avLst/>
          </a:prstGeom>
        </p:spPr>
        <p:txBody>
          <a:bodyPr/>
          <a:lstStyle/>
          <a:p>
            <a:fld id="{27AC8C5C-22E4-4B10-BEB5-ABD3E1C0851F}" type="datetimeFigureOut">
              <a:rPr lang="en-US" smtClean="0"/>
              <a:t>5/8/2025</a:t>
            </a:fld>
            <a:endParaRPr lang="en-US"/>
          </a:p>
        </p:txBody>
      </p:sp>
      <p:sp>
        <p:nvSpPr>
          <p:cNvPr id="4" name="Footer Placeholder 3">
            <a:extLst>
              <a:ext uri="{FF2B5EF4-FFF2-40B4-BE49-F238E27FC236}">
                <a16:creationId xmlns:a16="http://schemas.microsoft.com/office/drawing/2014/main" id="{2EAAAEEF-8965-4A16-9F84-B513FCC69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A89CA-7FDB-49CE-A122-4E0C16623A95}"/>
              </a:ext>
            </a:extLst>
          </p:cNvPr>
          <p:cNvSpPr>
            <a:spLocks noGrp="1"/>
          </p:cNvSpPr>
          <p:nvPr>
            <p:ph type="sldNum" sz="quarter" idx="12"/>
          </p:nvPr>
        </p:nvSpPr>
        <p:spPr/>
        <p:txBody>
          <a:bodyPr/>
          <a:lstStyle/>
          <a:p>
            <a:fld id="{FE6EC232-7242-4181-9B83-78D112641239}" type="slidenum">
              <a:rPr lang="en-US" smtClean="0"/>
              <a:t>‹#›</a:t>
            </a:fld>
            <a:endParaRPr lang="en-US"/>
          </a:p>
        </p:txBody>
      </p:sp>
      <p:sp>
        <p:nvSpPr>
          <p:cNvPr id="6" name="Title 1">
            <a:extLst>
              <a:ext uri="{FF2B5EF4-FFF2-40B4-BE49-F238E27FC236}">
                <a16:creationId xmlns:a16="http://schemas.microsoft.com/office/drawing/2014/main" id="{051F4DD6-F702-4E15-86E0-CC28F35BEA4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Thank You</a:t>
            </a:r>
          </a:p>
        </p:txBody>
      </p:sp>
      <p:sp>
        <p:nvSpPr>
          <p:cNvPr id="7" name="Subtitle 2">
            <a:extLst>
              <a:ext uri="{FF2B5EF4-FFF2-40B4-BE49-F238E27FC236}">
                <a16:creationId xmlns:a16="http://schemas.microsoft.com/office/drawing/2014/main" id="{F4532C28-AFD7-4F3E-AFE9-147D95D0789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New Frontier Advisors, LLC</a:t>
            </a:r>
          </a:p>
          <a:p>
            <a:r>
              <a:rPr lang="en-US"/>
              <a:t>Boston, MA</a:t>
            </a:r>
          </a:p>
          <a:p>
            <a:r>
              <a:rPr lang="en-US"/>
              <a:t>www.newfrontieradvisors.com</a:t>
            </a:r>
          </a:p>
        </p:txBody>
      </p:sp>
    </p:spTree>
    <p:extLst>
      <p:ext uri="{BB962C8B-B14F-4D97-AF65-F5344CB8AC3E}">
        <p14:creationId xmlns:p14="http://schemas.microsoft.com/office/powerpoint/2010/main" val="287015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43179" cy="421657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43180" cy="423105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0" y="1556425"/>
            <a:ext cx="3150833" cy="421657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t"/>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0225338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108789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454735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t"/>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108789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1096266" y="3898952"/>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453898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4547355" y="3901794"/>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
        <p:nvSpPr>
          <p:cNvPr id="2" name="Rectangle 1">
            <a:extLst>
              <a:ext uri="{FF2B5EF4-FFF2-40B4-BE49-F238E27FC236}">
                <a16:creationId xmlns:a16="http://schemas.microsoft.com/office/drawing/2014/main" id="{C3ECE19C-96B2-FD34-43C3-B2367D3B769D}"/>
              </a:ext>
            </a:extLst>
          </p:cNvPr>
          <p:cNvSpPr/>
          <p:nvPr userDrawn="1"/>
        </p:nvSpPr>
        <p:spPr>
          <a:xfrm>
            <a:off x="800175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151317-5562-90B9-B027-CFA288052F2C}"/>
              </a:ext>
            </a:extLst>
          </p:cNvPr>
          <p:cNvSpPr/>
          <p:nvPr userDrawn="1"/>
        </p:nvSpPr>
        <p:spPr>
          <a:xfrm>
            <a:off x="7993380" y="3795874"/>
            <a:ext cx="3163824" cy="91440"/>
          </a:xfrm>
          <a:prstGeom prst="rect">
            <a:avLst/>
          </a:prstGeom>
          <a:solidFill>
            <a:srgbClr val="0052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3">
            <a:extLst>
              <a:ext uri="{FF2B5EF4-FFF2-40B4-BE49-F238E27FC236}">
                <a16:creationId xmlns:a16="http://schemas.microsoft.com/office/drawing/2014/main" id="{2440457F-7BFF-44CB-427E-847A8D03CA8A}"/>
              </a:ext>
            </a:extLst>
          </p:cNvPr>
          <p:cNvSpPr>
            <a:spLocks noGrp="1"/>
          </p:cNvSpPr>
          <p:nvPr>
            <p:ph type="body" sz="quarter" idx="15"/>
          </p:nvPr>
        </p:nvSpPr>
        <p:spPr>
          <a:xfrm>
            <a:off x="8001755" y="3901794"/>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Tree>
    <p:extLst>
      <p:ext uri="{BB962C8B-B14F-4D97-AF65-F5344CB8AC3E}">
        <p14:creationId xmlns:p14="http://schemas.microsoft.com/office/powerpoint/2010/main" val="74090749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p:spTree>
      <p:nvGrpSpPr>
        <p:cNvPr id="1" name=""/>
        <p:cNvGrpSpPr/>
        <p:nvPr/>
      </p:nvGrpSpPr>
      <p:grpSpPr>
        <a:xfrm>
          <a:off x="0" y="0"/>
          <a:ext cx="0" cy="0"/>
          <a:chOff x="0" y="0"/>
          <a:chExt cx="0" cy="0"/>
        </a:xfrm>
      </p:grpSpPr>
      <p:pic>
        <p:nvPicPr>
          <p:cNvPr id="2" name="Picture 1" descr="A blue grid with dots&#10;&#10;Description automatically generated with medium confidence">
            <a:extLst>
              <a:ext uri="{FF2B5EF4-FFF2-40B4-BE49-F238E27FC236}">
                <a16:creationId xmlns:a16="http://schemas.microsoft.com/office/drawing/2014/main" id="{BE7D0AE4-CE16-17C9-5001-E0E2373971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00" r="13470"/>
          <a:stretch/>
        </p:blipFill>
        <p:spPr>
          <a:xfrm>
            <a:off x="4219138" y="-1"/>
            <a:ext cx="7972862" cy="6857302"/>
          </a:xfrm>
          <a:prstGeom prst="rect">
            <a:avLst/>
          </a:prstGeom>
        </p:spPr>
      </p:pic>
      <p:sp>
        <p:nvSpPr>
          <p:cNvPr id="4" name="Rectangle 3">
            <a:extLst>
              <a:ext uri="{FF2B5EF4-FFF2-40B4-BE49-F238E27FC236}">
                <a16:creationId xmlns:a16="http://schemas.microsoft.com/office/drawing/2014/main" id="{AA1FE6E7-11B6-FE72-20CB-C617B5C2ACB7}"/>
              </a:ext>
            </a:extLst>
          </p:cNvPr>
          <p:cNvSpPr/>
          <p:nvPr userDrawn="1"/>
        </p:nvSpPr>
        <p:spPr>
          <a:xfrm>
            <a:off x="4219140" y="-2"/>
            <a:ext cx="7972860" cy="6857303"/>
          </a:xfrm>
          <a:prstGeom prst="rect">
            <a:avLst/>
          </a:prstGeom>
          <a:gradFill>
            <a:gsLst>
              <a:gs pos="0">
                <a:srgbClr val="000064">
                  <a:alpha val="70000"/>
                </a:srgbClr>
              </a:gs>
              <a:gs pos="10000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i="0" kern="1200" smtClean="0">
                <a:solidFill>
                  <a:schemeClr val="tx1"/>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537634"/>
          </a:xfrm>
        </p:spPr>
        <p:txBody>
          <a:bodyPr anchor="t">
            <a:normAutofit/>
          </a:bodyPr>
          <a:lstStyle>
            <a:lvl1pPr marL="0" algn="l" defTabSz="914400" rtl="0" eaLnBrk="1" latinLnBrk="0" hangingPunct="1">
              <a:lnSpc>
                <a:spcPct val="100000"/>
              </a:lnSpc>
              <a:spcBef>
                <a:spcPts val="0"/>
              </a:spcBef>
              <a:defRPr lang="en-US" sz="1400" b="0" i="0" kern="1200" dirty="0">
                <a:solidFill>
                  <a:schemeClr val="tx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48060" y="5056723"/>
            <a:ext cx="6356580" cy="274275"/>
          </a:xfrm>
        </p:spPr>
        <p:txBody>
          <a:bodyPr anchor="t">
            <a:normAutofit/>
          </a:bodyPr>
          <a:lstStyle>
            <a:lvl1pPr marL="0" algn="ctr" defTabSz="914400" rtl="0" eaLnBrk="1" latinLnBrk="0" hangingPunct="1">
              <a:defRPr lang="en-US" sz="13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48060" y="5330998"/>
            <a:ext cx="6356580" cy="523221"/>
          </a:xfrm>
        </p:spPr>
        <p:txBody>
          <a:bodyPr anchor="t">
            <a:normAutofit/>
          </a:bodyPr>
          <a:lstStyle>
            <a:lvl1pPr marL="0" algn="ctr" defTabSz="914400" rtl="0" eaLnBrk="1" latinLnBrk="0" hangingPunct="1">
              <a:defRPr lang="en-US" sz="13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5EF6C0B-2E2B-AB6C-CF44-B28472DFB0C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33073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Teal Box">
    <p:spTree>
      <p:nvGrpSpPr>
        <p:cNvPr id="1" name=""/>
        <p:cNvGrpSpPr/>
        <p:nvPr/>
      </p:nvGrpSpPr>
      <p:grpSpPr>
        <a:xfrm>
          <a:off x="0" y="0"/>
          <a:ext cx="0" cy="0"/>
          <a:chOff x="0" y="0"/>
          <a:chExt cx="0" cy="0"/>
        </a:xfrm>
      </p:grpSpPr>
      <p:pic>
        <p:nvPicPr>
          <p:cNvPr id="2" name="Picture 1" descr="A colorful waves on a dark background&#10;&#10;Description automatically generated">
            <a:extLst>
              <a:ext uri="{FF2B5EF4-FFF2-40B4-BE49-F238E27FC236}">
                <a16:creationId xmlns:a16="http://schemas.microsoft.com/office/drawing/2014/main" id="{EBCF3100-5CE7-42BA-3FF4-E3E28FF41C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77" t="9549" r="2626" b="-1"/>
          <a:stretch/>
        </p:blipFill>
        <p:spPr>
          <a:xfrm>
            <a:off x="4219139" y="8390"/>
            <a:ext cx="7965029" cy="6849609"/>
          </a:xfrm>
          <a:prstGeom prst="rect">
            <a:avLst/>
          </a:prstGeom>
        </p:spPr>
      </p:pic>
      <p:sp>
        <p:nvSpPr>
          <p:cNvPr id="3" name="Rectangle 2">
            <a:extLst>
              <a:ext uri="{FF2B5EF4-FFF2-40B4-BE49-F238E27FC236}">
                <a16:creationId xmlns:a16="http://schemas.microsoft.com/office/drawing/2014/main" id="{7AA918DC-E4E5-1374-8ED0-F1C39824DDEF}"/>
              </a:ext>
            </a:extLst>
          </p:cNvPr>
          <p:cNvSpPr/>
          <p:nvPr userDrawn="1"/>
        </p:nvSpPr>
        <p:spPr>
          <a:xfrm>
            <a:off x="4221139" y="8390"/>
            <a:ext cx="7965029" cy="6849610"/>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698246"/>
          </a:xfrm>
        </p:spPr>
        <p:txBody>
          <a:bodyPr anchor="t">
            <a:normAutofit/>
          </a:bodyPr>
          <a:lstStyle>
            <a:lvl1pPr marL="0" algn="l" defTabSz="914400" rtl="0" eaLnBrk="1" latinLnBrk="0" hangingPunct="1">
              <a:lnSpc>
                <a:spcPct val="100000"/>
              </a:lnSpc>
              <a:spcBef>
                <a:spcPts val="0"/>
              </a:spcBef>
              <a:defRPr lang="en-US" sz="1400" b="0" i="0" kern="12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27279" y="5067114"/>
            <a:ext cx="6356580" cy="274275"/>
          </a:xfrm>
        </p:spPr>
        <p:txBody>
          <a:bodyPr anchor="t">
            <a:normAutofit/>
          </a:bodyPr>
          <a:lstStyle>
            <a:lvl1pPr marL="0" algn="ctr" defTabSz="914400" rtl="0" eaLnBrk="1" latinLnBrk="0" hangingPunct="1">
              <a:defRPr lang="en-US" sz="1300" b="0" i="0" kern="1200" spc="3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27279" y="5341389"/>
            <a:ext cx="6356580" cy="523221"/>
          </a:xfrm>
        </p:spPr>
        <p:txBody>
          <a:bodyPr anchor="t">
            <a:normAutofit/>
          </a:bodyPr>
          <a:lstStyle>
            <a:lvl1pPr marL="0" algn="ctr" defTabSz="914400" rtl="0" eaLnBrk="1" latinLnBrk="0" hangingPunct="1">
              <a:defRPr lang="en-US" sz="1300" b="0" i="0" kern="1200" spc="3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618FA61-14AB-3C14-F60A-F611CEC603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3104261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Blue Box Left">
    <p:spTree>
      <p:nvGrpSpPr>
        <p:cNvPr id="1" name=""/>
        <p:cNvGrpSpPr/>
        <p:nvPr/>
      </p:nvGrpSpPr>
      <p:grpSpPr>
        <a:xfrm>
          <a:off x="0" y="0"/>
          <a:ext cx="0" cy="0"/>
          <a:chOff x="0" y="0"/>
          <a:chExt cx="0" cy="0"/>
        </a:xfrm>
      </p:grpSpPr>
      <p:pic>
        <p:nvPicPr>
          <p:cNvPr id="47" name="Picture 46" descr="A speed motion in a tunnel&#10;&#10;Description automatically generated">
            <a:extLst>
              <a:ext uri="{FF2B5EF4-FFF2-40B4-BE49-F238E27FC236}">
                <a16:creationId xmlns:a16="http://schemas.microsoft.com/office/drawing/2014/main" id="{2B817292-4942-1DF9-E9C5-78E4B33E22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3" r="12553"/>
          <a:stretch/>
        </p:blipFill>
        <p:spPr>
          <a:xfrm>
            <a:off x="4710471" y="1"/>
            <a:ext cx="7481530" cy="6878958"/>
          </a:xfrm>
          <a:prstGeom prst="rect">
            <a:avLst/>
          </a:prstGeom>
        </p:spPr>
      </p:pic>
      <p:sp>
        <p:nvSpPr>
          <p:cNvPr id="12" name="Rectangle 11">
            <a:extLst>
              <a:ext uri="{FF2B5EF4-FFF2-40B4-BE49-F238E27FC236}">
                <a16:creationId xmlns:a16="http://schemas.microsoft.com/office/drawing/2014/main" id="{1D4425BA-E520-EA7A-0C6F-34DD405296FF}"/>
              </a:ext>
            </a:extLst>
          </p:cNvPr>
          <p:cNvSpPr/>
          <p:nvPr userDrawn="1"/>
        </p:nvSpPr>
        <p:spPr>
          <a:xfrm>
            <a:off x="4710473" y="0"/>
            <a:ext cx="7481527" cy="6906700"/>
          </a:xfrm>
          <a:prstGeom prst="rect">
            <a:avLst/>
          </a:prstGeom>
          <a:gradFill>
            <a:gsLst>
              <a:gs pos="100000">
                <a:srgbClr val="000064">
                  <a:alpha val="70000"/>
                </a:srgbClr>
              </a:gs>
              <a:gs pos="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i="0" kern="12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1" name="Graphic 50">
            <a:extLst>
              <a:ext uri="{FF2B5EF4-FFF2-40B4-BE49-F238E27FC236}">
                <a16:creationId xmlns:a16="http://schemas.microsoft.com/office/drawing/2014/main" id="{16A760A1-B99D-6CA0-EBC5-867BFF0F668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326655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p:spTree>
      <p:nvGrpSpPr>
        <p:cNvPr id="1" name=""/>
        <p:cNvGrpSpPr/>
        <p:nvPr/>
      </p:nvGrpSpPr>
      <p:grpSpPr>
        <a:xfrm>
          <a:off x="0" y="0"/>
          <a:ext cx="0" cy="0"/>
          <a:chOff x="0" y="0"/>
          <a:chExt cx="0" cy="0"/>
        </a:xfrm>
      </p:grpSpPr>
      <p:pic>
        <p:nvPicPr>
          <p:cNvPr id="9" name="Picture 8" descr="A purple and blue lights&#10;&#10;Description automatically generated">
            <a:extLst>
              <a:ext uri="{FF2B5EF4-FFF2-40B4-BE49-F238E27FC236}">
                <a16:creationId xmlns:a16="http://schemas.microsoft.com/office/drawing/2014/main" id="{C3C942AC-2C33-6E95-86E8-565C61CA6B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28" r="25450"/>
          <a:stretch/>
        </p:blipFill>
        <p:spPr>
          <a:xfrm>
            <a:off x="4710474" y="0"/>
            <a:ext cx="7481525" cy="6924502"/>
          </a:xfrm>
          <a:prstGeom prst="rect">
            <a:avLst/>
          </a:prstGeom>
        </p:spPr>
      </p:pic>
      <p:sp>
        <p:nvSpPr>
          <p:cNvPr id="8" name="Rectangle 7">
            <a:extLst>
              <a:ext uri="{FF2B5EF4-FFF2-40B4-BE49-F238E27FC236}">
                <a16:creationId xmlns:a16="http://schemas.microsoft.com/office/drawing/2014/main" id="{D594CB9A-3A55-C7CA-2E5B-EECA3D2C5A98}"/>
              </a:ext>
            </a:extLst>
          </p:cNvPr>
          <p:cNvSpPr/>
          <p:nvPr userDrawn="1"/>
        </p:nvSpPr>
        <p:spPr>
          <a:xfrm>
            <a:off x="4710474" y="-2492"/>
            <a:ext cx="7481526" cy="6921946"/>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21"/>
          </a:xfrm>
        </p:spPr>
        <p:txBody>
          <a:bodyPr anchor="t">
            <a:normAutofit/>
          </a:bodyPr>
          <a:lstStyle>
            <a:lvl1pPr marL="0" algn="l" defTabSz="914400" rtl="0" eaLnBrk="1" latinLnBrk="0" hangingPunct="1">
              <a:lnSpc>
                <a:spcPct val="100000"/>
              </a:lnSpc>
              <a:spcBef>
                <a:spcPts val="0"/>
              </a:spcBef>
              <a:defRPr lang="en-US" sz="1600" b="0" i="0" kern="1200" dirty="0">
                <a:solidFill>
                  <a:srgbClr val="131225"/>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 name="Graphic 4">
            <a:extLst>
              <a:ext uri="{FF2B5EF4-FFF2-40B4-BE49-F238E27FC236}">
                <a16:creationId xmlns:a16="http://schemas.microsoft.com/office/drawing/2014/main" id="{053974CC-6AE6-B687-D0ED-788BD4DC85E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994427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 Alt Image">
    <p:spTree>
      <p:nvGrpSpPr>
        <p:cNvPr id="1" name=""/>
        <p:cNvGrpSpPr/>
        <p:nvPr/>
      </p:nvGrpSpPr>
      <p:grpSpPr>
        <a:xfrm>
          <a:off x="0" y="0"/>
          <a:ext cx="0" cy="0"/>
          <a:chOff x="0" y="0"/>
          <a:chExt cx="0" cy="0"/>
        </a:xfrm>
      </p:grpSpPr>
      <p:pic>
        <p:nvPicPr>
          <p:cNvPr id="18" name="Picture 17" descr="A blue wavy lines on a blue background&#10;&#10;Description automatically generated">
            <a:extLst>
              <a:ext uri="{FF2B5EF4-FFF2-40B4-BE49-F238E27FC236}">
                <a16:creationId xmlns:a16="http://schemas.microsoft.com/office/drawing/2014/main" id="{7FB8A602-EB59-BB8B-F1F5-5655D01470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61" r="17410"/>
          <a:stretch/>
        </p:blipFill>
        <p:spPr>
          <a:xfrm>
            <a:off x="4710473" y="-2"/>
            <a:ext cx="7481527" cy="6857999"/>
          </a:xfrm>
          <a:prstGeom prst="rect">
            <a:avLst/>
          </a:prstGeom>
        </p:spPr>
      </p:pic>
      <p:sp>
        <p:nvSpPr>
          <p:cNvPr id="19" name="Rectangle 18">
            <a:extLst>
              <a:ext uri="{FF2B5EF4-FFF2-40B4-BE49-F238E27FC236}">
                <a16:creationId xmlns:a16="http://schemas.microsoft.com/office/drawing/2014/main" id="{A962CC77-2421-674C-0AAB-47FDBB0ED00C}"/>
              </a:ext>
            </a:extLst>
          </p:cNvPr>
          <p:cNvSpPr/>
          <p:nvPr userDrawn="1"/>
        </p:nvSpPr>
        <p:spPr>
          <a:xfrm>
            <a:off x="4710473" y="-1"/>
            <a:ext cx="7481527" cy="6857959"/>
          </a:xfrm>
          <a:prstGeom prst="rect">
            <a:avLst/>
          </a:prstGeom>
          <a:gradFill>
            <a:gsLst>
              <a:gs pos="100000">
                <a:srgbClr val="170031">
                  <a:alpha val="75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i="0" kern="1200" dirty="0">
                <a:solidFill>
                  <a:schemeClr val="tx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i="0" kern="1200" smtClean="0">
                <a:solidFill>
                  <a:schemeClr val="tx1"/>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21" name="Graphic 20">
            <a:extLst>
              <a:ext uri="{FF2B5EF4-FFF2-40B4-BE49-F238E27FC236}">
                <a16:creationId xmlns:a16="http://schemas.microsoft.com/office/drawing/2014/main" id="{08C816E4-BE30-F530-8CA8-A997649B3C6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3611713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Blue Box, Dial at Botto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3D535C-C13D-CAF0-DDC4-AA97BCF3BBFC}"/>
              </a:ext>
            </a:extLst>
          </p:cNvPr>
          <p:cNvPicPr>
            <a:picLocks noChangeAspect="1"/>
          </p:cNvPicPr>
          <p:nvPr userDrawn="1"/>
        </p:nvPicPr>
        <p:blipFill rotWithShape="1">
          <a:blip r:embed="rId2"/>
          <a:srcRect l="11448" r="2934"/>
          <a:stretch/>
        </p:blipFill>
        <p:spPr>
          <a:xfrm>
            <a:off x="3376423" y="0"/>
            <a:ext cx="8815578" cy="6858000"/>
          </a:xfrm>
          <a:prstGeom prst="rect">
            <a:avLst/>
          </a:prstGeom>
        </p:spPr>
      </p:pic>
      <p:sp>
        <p:nvSpPr>
          <p:cNvPr id="5" name="Rectangle 4">
            <a:extLst>
              <a:ext uri="{FF2B5EF4-FFF2-40B4-BE49-F238E27FC236}">
                <a16:creationId xmlns:a16="http://schemas.microsoft.com/office/drawing/2014/main" id="{0C4AD06F-6010-4398-734F-D146AE5B6203}"/>
              </a:ext>
            </a:extLst>
          </p:cNvPr>
          <p:cNvSpPr/>
          <p:nvPr userDrawn="1"/>
        </p:nvSpPr>
        <p:spPr>
          <a:xfrm flipV="1">
            <a:off x="3376429" y="0"/>
            <a:ext cx="8815571" cy="6858184"/>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accent6">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bg2"/>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bg2"/>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pic>
        <p:nvPicPr>
          <p:cNvPr id="9" name="Picture 8">
            <a:extLst>
              <a:ext uri="{FF2B5EF4-FFF2-40B4-BE49-F238E27FC236}">
                <a16:creationId xmlns:a16="http://schemas.microsoft.com/office/drawing/2014/main" id="{C5303B0B-866B-ADEA-DEBF-E6E288FB864E}"/>
              </a:ext>
            </a:extLst>
          </p:cNvPr>
          <p:cNvPicPr>
            <a:picLocks noChangeAspect="1"/>
          </p:cNvPicPr>
          <p:nvPr userDrawn="1"/>
        </p:nvPicPr>
        <p:blipFill>
          <a:blip r:embed="rId5"/>
          <a:stretch>
            <a:fillRect/>
          </a:stretch>
        </p:blipFill>
        <p:spPr>
          <a:xfrm>
            <a:off x="3376423" y="5626213"/>
            <a:ext cx="8815577" cy="623699"/>
          </a:xfrm>
          <a:prstGeom prst="rect">
            <a:avLst/>
          </a:prstGeom>
        </p:spPr>
      </p:pic>
    </p:spTree>
    <p:extLst>
      <p:ext uri="{BB962C8B-B14F-4D97-AF65-F5344CB8AC3E}">
        <p14:creationId xmlns:p14="http://schemas.microsoft.com/office/powerpoint/2010/main" val="165497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Left, Image Right">
    <p:spTree>
      <p:nvGrpSpPr>
        <p:cNvPr id="1" name=""/>
        <p:cNvGrpSpPr/>
        <p:nvPr/>
      </p:nvGrpSpPr>
      <p:grpSpPr>
        <a:xfrm>
          <a:off x="0" y="0"/>
          <a:ext cx="0" cy="0"/>
          <a:chOff x="0" y="0"/>
          <a:chExt cx="0" cy="0"/>
        </a:xfrm>
      </p:grpSpPr>
      <p:pic>
        <p:nvPicPr>
          <p:cNvPr id="16" name="Picture 15" descr="A close up of lights&#10;&#10;Description automatically generated">
            <a:extLst>
              <a:ext uri="{FF2B5EF4-FFF2-40B4-BE49-F238E27FC236}">
                <a16:creationId xmlns:a16="http://schemas.microsoft.com/office/drawing/2014/main" id="{6932A74E-6308-E417-C63F-4D27A3D20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
          <a:stretch/>
        </p:blipFill>
        <p:spPr>
          <a:xfrm>
            <a:off x="4066442" y="-1989"/>
            <a:ext cx="8125558" cy="6880001"/>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373380" y="497354"/>
            <a:ext cx="3183636" cy="6104613"/>
          </a:xfrm>
        </p:spPr>
        <p:txBody>
          <a:bodyPr anchor="t">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
        <p:nvSpPr>
          <p:cNvPr id="3" name="Rectangle 2">
            <a:extLst>
              <a:ext uri="{FF2B5EF4-FFF2-40B4-BE49-F238E27FC236}">
                <a16:creationId xmlns:a16="http://schemas.microsoft.com/office/drawing/2014/main" id="{DB946A59-CA54-22D3-E84C-128D430D22A9}"/>
              </a:ext>
            </a:extLst>
          </p:cNvPr>
          <p:cNvSpPr/>
          <p:nvPr userDrawn="1"/>
        </p:nvSpPr>
        <p:spPr>
          <a:xfrm>
            <a:off x="4066442" y="-1989"/>
            <a:ext cx="8125558" cy="6879994"/>
          </a:xfrm>
          <a:prstGeom prst="rect">
            <a:avLst/>
          </a:prstGeom>
          <a:gradFill>
            <a:gsLst>
              <a:gs pos="47038">
                <a:srgbClr val="350A7F">
                  <a:alpha val="53284"/>
                  <a:lumMod val="66782"/>
                  <a:lumOff val="33218"/>
                </a:srgbClr>
              </a:gs>
              <a:gs pos="0">
                <a:srgbClr val="000064">
                  <a:lumMod val="85000"/>
                  <a:alpha val="86047"/>
                </a:srgbClr>
              </a:gs>
              <a:gs pos="100000">
                <a:srgbClr val="7E19BA">
                  <a:alpha val="84809"/>
                  <a:lumMod val="91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717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Gray Box, Composition Map">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5645EC16-50B1-DBF0-7CF4-5617F40AA1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03" t="8808" b="1246"/>
          <a:stretch/>
        </p:blipFill>
        <p:spPr>
          <a:xfrm>
            <a:off x="3540545" y="0"/>
            <a:ext cx="8651455" cy="6858001"/>
          </a:xfrm>
          <a:prstGeom prst="rect">
            <a:avLst/>
          </a:prstGeom>
        </p:spPr>
      </p:pic>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tx2">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tx1"/>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tx1"/>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281039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Purple Box Left">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2B072AD-3840-02A8-AA21-A92B0D29D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800" r="2990"/>
          <a:stretch/>
        </p:blipFill>
        <p:spPr>
          <a:xfrm>
            <a:off x="3376425" y="-2"/>
            <a:ext cx="8804985" cy="6858001"/>
          </a:xfrm>
          <a:prstGeom prst="rect">
            <a:avLst/>
          </a:prstGeom>
        </p:spPr>
      </p:pic>
      <p:sp>
        <p:nvSpPr>
          <p:cNvPr id="19" name="Rectangle 18">
            <a:extLst>
              <a:ext uri="{FF2B5EF4-FFF2-40B4-BE49-F238E27FC236}">
                <a16:creationId xmlns:a16="http://schemas.microsoft.com/office/drawing/2014/main" id="{17BD945F-D420-5804-E429-4A7141AD3AE4}"/>
              </a:ext>
            </a:extLst>
          </p:cNvPr>
          <p:cNvSpPr/>
          <p:nvPr userDrawn="1"/>
        </p:nvSpPr>
        <p:spPr>
          <a:xfrm>
            <a:off x="3376425" y="-3"/>
            <a:ext cx="8804985" cy="6857999"/>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522721" cy="1574039"/>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4">
            <a:extLst>
              <a:ext uri="{FF2B5EF4-FFF2-40B4-BE49-F238E27FC236}">
                <a16:creationId xmlns:a16="http://schemas.microsoft.com/office/drawing/2014/main" id="{A607CC86-F0C8-29A8-EE10-021990DFEAFD}"/>
              </a:ext>
            </a:extLst>
          </p:cNvPr>
          <p:cNvSpPr>
            <a:spLocks noGrp="1"/>
          </p:cNvSpPr>
          <p:nvPr>
            <p:ph sz="quarter" idx="12" hasCustomPrompt="1"/>
          </p:nvPr>
        </p:nvSpPr>
        <p:spPr>
          <a:xfrm>
            <a:off x="552922" y="4255691"/>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DIVIDER SLIDE TITLE</a:t>
            </a:r>
          </a:p>
        </p:txBody>
      </p:sp>
      <p:sp>
        <p:nvSpPr>
          <p:cNvPr id="13" name="Content Placeholder 34">
            <a:extLst>
              <a:ext uri="{FF2B5EF4-FFF2-40B4-BE49-F238E27FC236}">
                <a16:creationId xmlns:a16="http://schemas.microsoft.com/office/drawing/2014/main" id="{BB27E004-E1D0-A1EA-6E68-CC6181069592}"/>
              </a:ext>
            </a:extLst>
          </p:cNvPr>
          <p:cNvSpPr>
            <a:spLocks noGrp="1"/>
          </p:cNvSpPr>
          <p:nvPr>
            <p:ph sz="quarter" idx="13" hasCustomPrompt="1"/>
          </p:nvPr>
        </p:nvSpPr>
        <p:spPr>
          <a:xfrm>
            <a:off x="552922" y="4568575"/>
            <a:ext cx="5543078" cy="274275"/>
          </a:xfrm>
        </p:spPr>
        <p:txBody>
          <a:bodyPr anchor="t">
            <a:normAutofit/>
          </a:bodyPr>
          <a:lstStyle>
            <a:lvl1pPr marL="0" algn="l" defTabSz="914400" rtl="0" eaLnBrk="1" latinLnBrk="0" hangingPunct="1">
              <a:defRPr lang="en-US" sz="1200" b="0" i="0" kern="1200" spc="300" dirty="0">
                <a:solidFill>
                  <a:schemeClr val="bg1"/>
                </a:solidFill>
                <a:latin typeface="Aptos" panose="020B0004020202020204" pitchFamily="34" charset="0"/>
                <a:ea typeface="+mn-ea"/>
                <a:cs typeface="+mn-cs"/>
              </a:defRPr>
            </a:lvl1pPr>
            <a:lvl2pPr>
              <a:defRPr b="0"/>
            </a:lvl2pPr>
            <a:lvl3pPr>
              <a:defRPr b="0"/>
            </a:lvl3pPr>
            <a:lvl4pPr>
              <a:defRPr b="0"/>
            </a:lvl4pPr>
            <a:lvl5pPr>
              <a:defRPr b="0"/>
            </a:lvl5pPr>
          </a:lstStyle>
          <a:p>
            <a:pPr lvl="0"/>
            <a:r>
              <a:rPr lang="en-US"/>
              <a:t>Divider Slide Supporting Statement</a:t>
            </a:r>
          </a:p>
        </p:txBody>
      </p:sp>
      <p:pic>
        <p:nvPicPr>
          <p:cNvPr id="22" name="Graphic 21">
            <a:extLst>
              <a:ext uri="{FF2B5EF4-FFF2-40B4-BE49-F238E27FC236}">
                <a16:creationId xmlns:a16="http://schemas.microsoft.com/office/drawing/2014/main" id="{48E3EAFE-47D1-8DDF-B932-73D3E8CCCC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2916760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Blue">
    <p:spTree>
      <p:nvGrpSpPr>
        <p:cNvPr id="1" name=""/>
        <p:cNvGrpSpPr/>
        <p:nvPr/>
      </p:nvGrpSpPr>
      <p:grpSpPr>
        <a:xfrm>
          <a:off x="0" y="0"/>
          <a:ext cx="0" cy="0"/>
          <a:chOff x="0" y="0"/>
          <a:chExt cx="0" cy="0"/>
        </a:xfrm>
      </p:grpSpPr>
      <p:pic>
        <p:nvPicPr>
          <p:cNvPr id="9" name="Picture 8" descr="A blue and purple gradient&#10;&#10;Description automatically generated">
            <a:extLst>
              <a:ext uri="{FF2B5EF4-FFF2-40B4-BE49-F238E27FC236}">
                <a16:creationId xmlns:a16="http://schemas.microsoft.com/office/drawing/2014/main" id="{934E2474-752A-86B2-9356-C9971CAA03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hasCustomPrompt="1"/>
          </p:nvPr>
        </p:nvSpPr>
        <p:spPr>
          <a:xfrm>
            <a:off x="419100" y="488211"/>
            <a:ext cx="2812831" cy="1865047"/>
          </a:xfrm>
        </p:spPr>
        <p:txBody>
          <a:bodyPr anchor="b">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E3FEA25-6BB8-3240-CB65-2BAD0BDF82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4" name="Graphic 13">
            <a:extLst>
              <a:ext uri="{FF2B5EF4-FFF2-40B4-BE49-F238E27FC236}">
                <a16:creationId xmlns:a16="http://schemas.microsoft.com/office/drawing/2014/main" id="{7045F1D8-431A-17DA-FAB5-818BFF5E80A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1085"/>
          <a:stretch/>
        </p:blipFill>
        <p:spPr>
          <a:xfrm>
            <a:off x="3231931" y="279350"/>
            <a:ext cx="8960070" cy="6566891"/>
          </a:xfrm>
          <a:prstGeom prst="rect">
            <a:avLst/>
          </a:prstGeom>
        </p:spPr>
      </p:pic>
    </p:spTree>
    <p:extLst>
      <p:ext uri="{BB962C8B-B14F-4D97-AF65-F5344CB8AC3E}">
        <p14:creationId xmlns:p14="http://schemas.microsoft.com/office/powerpoint/2010/main" val="96890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Purple">
    <p:spTree>
      <p:nvGrpSpPr>
        <p:cNvPr id="1" name=""/>
        <p:cNvGrpSpPr/>
        <p:nvPr/>
      </p:nvGrpSpPr>
      <p:grpSpPr>
        <a:xfrm>
          <a:off x="0" y="0"/>
          <a:ext cx="0" cy="0"/>
          <a:chOff x="0" y="0"/>
          <a:chExt cx="0" cy="0"/>
        </a:xfrm>
      </p:grpSpPr>
      <p:pic>
        <p:nvPicPr>
          <p:cNvPr id="6" name="Picture 5" descr="A blue and purple gradient&#10;&#10;Description automatically generated">
            <a:extLst>
              <a:ext uri="{FF2B5EF4-FFF2-40B4-BE49-F238E27FC236}">
                <a16:creationId xmlns:a16="http://schemas.microsoft.com/office/drawing/2014/main" id="{E9052679-F3AA-ED6E-570D-45278D325D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419100" y="488211"/>
            <a:ext cx="2812831" cy="1865047"/>
          </a:xfrm>
        </p:spPr>
        <p:txBody>
          <a:bodyPr anchor="b">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8" name="Straight Connector 7">
            <a:extLst>
              <a:ext uri="{FF2B5EF4-FFF2-40B4-BE49-F238E27FC236}">
                <a16:creationId xmlns:a16="http://schemas.microsoft.com/office/drawing/2014/main" id="{B27C38F9-3C2F-4D43-F7B1-BE6849B56F00}"/>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F492A56-E12A-0478-8396-80E7EF9D89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1" name="Graphic 10">
            <a:extLst>
              <a:ext uri="{FF2B5EF4-FFF2-40B4-BE49-F238E27FC236}">
                <a16:creationId xmlns:a16="http://schemas.microsoft.com/office/drawing/2014/main" id="{E1820365-3A82-457C-AC5C-BBA66E5BB2D9}"/>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4" b="11179"/>
          <a:stretch/>
        </p:blipFill>
        <p:spPr>
          <a:xfrm>
            <a:off x="3041354" y="142385"/>
            <a:ext cx="9150646" cy="6715615"/>
          </a:xfrm>
          <a:prstGeom prst="rect">
            <a:avLst/>
          </a:prstGeom>
        </p:spPr>
      </p:pic>
    </p:spTree>
    <p:extLst>
      <p:ext uri="{BB962C8B-B14F-4D97-AF65-F5344CB8AC3E}">
        <p14:creationId xmlns:p14="http://schemas.microsoft.com/office/powerpoint/2010/main" val="2212901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Left, Image Right">
    <p:spTree>
      <p:nvGrpSpPr>
        <p:cNvPr id="1" name=""/>
        <p:cNvGrpSpPr/>
        <p:nvPr/>
      </p:nvGrpSpPr>
      <p:grpSpPr>
        <a:xfrm>
          <a:off x="0" y="0"/>
          <a:ext cx="0" cy="0"/>
          <a:chOff x="0" y="0"/>
          <a:chExt cx="0" cy="0"/>
        </a:xfrm>
      </p:grpSpPr>
      <p:pic>
        <p:nvPicPr>
          <p:cNvPr id="16" name="Picture 15" descr="A close up of lights&#10;&#10;Description automatically generated">
            <a:extLst>
              <a:ext uri="{FF2B5EF4-FFF2-40B4-BE49-F238E27FC236}">
                <a16:creationId xmlns:a16="http://schemas.microsoft.com/office/drawing/2014/main" id="{6932A74E-6308-E417-C63F-4D27A3D20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89" t="-29" r="37559" b="29"/>
          <a:stretch/>
        </p:blipFill>
        <p:spPr>
          <a:xfrm>
            <a:off x="4066442" y="-1989"/>
            <a:ext cx="8125558" cy="6880001"/>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373380" y="497354"/>
            <a:ext cx="3183636" cy="6104613"/>
          </a:xfrm>
        </p:spPr>
        <p:txBody>
          <a:bodyPr anchor="t">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
        <p:nvSpPr>
          <p:cNvPr id="3" name="Rectangle 2">
            <a:extLst>
              <a:ext uri="{FF2B5EF4-FFF2-40B4-BE49-F238E27FC236}">
                <a16:creationId xmlns:a16="http://schemas.microsoft.com/office/drawing/2014/main" id="{DB946A59-CA54-22D3-E84C-128D430D22A9}"/>
              </a:ext>
            </a:extLst>
          </p:cNvPr>
          <p:cNvSpPr/>
          <p:nvPr userDrawn="1"/>
        </p:nvSpPr>
        <p:spPr>
          <a:xfrm>
            <a:off x="4066442" y="-1989"/>
            <a:ext cx="8125558" cy="6879994"/>
          </a:xfrm>
          <a:prstGeom prst="rect">
            <a:avLst/>
          </a:prstGeom>
          <a:gradFill>
            <a:gsLst>
              <a:gs pos="47038">
                <a:srgbClr val="350A7F">
                  <a:alpha val="78082"/>
                </a:srgbClr>
              </a:gs>
              <a:gs pos="0">
                <a:srgbClr val="000064">
                  <a:lumMod val="85000"/>
                  <a:alpha val="86047"/>
                </a:srgbClr>
              </a:gs>
              <a:gs pos="100000">
                <a:srgbClr val="7E19BA">
                  <a:alpha val="84809"/>
                  <a:lumMod val="91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938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t" anchorCtr="0"/>
          <a:lstStyle>
            <a:lvl1pPr algn="l">
              <a:defRPr sz="2800" b="0" i="0">
                <a:solidFill>
                  <a:srgbClr val="131225"/>
                </a:solidFill>
                <a:latin typeface="Aptos Light" panose="020B0004020202020204" pitchFamily="34" charset="0"/>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03EC80F0-7E63-D74C-32EE-6981DEE2285D}"/>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4DB8BABB-3138-62F0-A13C-5DA5AFA06A29}"/>
              </a:ext>
            </a:extLst>
          </p:cNvPr>
          <p:cNvSpPr>
            <a:spLocks noGrp="1"/>
          </p:cNvSpPr>
          <p:nvPr>
            <p:ph type="sldNum" sz="quarter" idx="13"/>
          </p:nvPr>
        </p:nvSpPr>
        <p:spPr/>
        <p:txBody>
          <a:bodyPr/>
          <a:lstStyle/>
          <a:p>
            <a:fld id="{6548A57E-3D93-ED44-ACB1-374FABDFB92A}" type="slidenum">
              <a:rPr lang="en-US" smtClean="0"/>
              <a:pPr/>
              <a:t>‹#›</a:t>
            </a:fld>
            <a:endParaRPr lang="en-US"/>
          </a:p>
        </p:txBody>
      </p:sp>
      <p:sp>
        <p:nvSpPr>
          <p:cNvPr id="6" name="Text Placeholder 12">
            <a:extLst>
              <a:ext uri="{FF2B5EF4-FFF2-40B4-BE49-F238E27FC236}">
                <a16:creationId xmlns:a16="http://schemas.microsoft.com/office/drawing/2014/main" id="{9479AF0C-5244-2CF0-75A7-A7713FBE808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4295876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7D91A48F-38DF-7030-C4C4-EDA4CD28BC08}"/>
              </a:ext>
            </a:extLst>
          </p:cNvPr>
          <p:cNvGrpSpPr/>
          <p:nvPr userDrawn="1"/>
        </p:nvGrpSpPr>
        <p:grpSpPr>
          <a:xfrm>
            <a:off x="3113200" y="0"/>
            <a:ext cx="9078799" cy="109728"/>
            <a:chOff x="5400170" y="0"/>
            <a:chExt cx="7150598" cy="114758"/>
          </a:xfrm>
        </p:grpSpPr>
        <p:sp>
          <p:nvSpPr>
            <p:cNvPr id="19" name="Rectangle 18">
              <a:extLst>
                <a:ext uri="{FF2B5EF4-FFF2-40B4-BE49-F238E27FC236}">
                  <a16:creationId xmlns:a16="http://schemas.microsoft.com/office/drawing/2014/main" id="{E87BE70B-837D-F6D6-D1CE-3C79540CED5A}"/>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CDA9A0-82D9-DB39-A881-3F708C064144}"/>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41EB2B-0B0D-34CC-B3C8-7DCB703C3DA6}"/>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AFD66F-AB10-1C95-5C17-D58A9C903012}"/>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ooter Placeholder 22">
            <a:extLst>
              <a:ext uri="{FF2B5EF4-FFF2-40B4-BE49-F238E27FC236}">
                <a16:creationId xmlns:a16="http://schemas.microsoft.com/office/drawing/2014/main" id="{2775024E-97AD-27E8-0611-EAAD8D8267F6}"/>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24" name="Slide Number Placeholder 23">
            <a:extLst>
              <a:ext uri="{FF2B5EF4-FFF2-40B4-BE49-F238E27FC236}">
                <a16:creationId xmlns:a16="http://schemas.microsoft.com/office/drawing/2014/main" id="{5C81D860-4945-E3D9-2BC6-42BEA4CF2C11}"/>
              </a:ext>
            </a:extLst>
          </p:cNvPr>
          <p:cNvSpPr>
            <a:spLocks noGrp="1"/>
          </p:cNvSpPr>
          <p:nvPr>
            <p:ph type="sldNum" sz="quarter" idx="13"/>
          </p:nvPr>
        </p:nvSpPr>
        <p:spPr/>
        <p:txBody>
          <a:bodyPr/>
          <a:lstStyle/>
          <a:p>
            <a:fld id="{6548A57E-3D93-ED44-ACB1-374FABDFB92A}" type="slidenum">
              <a:rPr lang="en-US" smtClean="0"/>
              <a:pPr/>
              <a:t>‹#›</a:t>
            </a:fld>
            <a:endParaRPr lang="en-US"/>
          </a:p>
        </p:txBody>
      </p:sp>
      <p:cxnSp>
        <p:nvCxnSpPr>
          <p:cNvPr id="25" name="Straight Connector 24">
            <a:extLst>
              <a:ext uri="{FF2B5EF4-FFF2-40B4-BE49-F238E27FC236}">
                <a16:creationId xmlns:a16="http://schemas.microsoft.com/office/drawing/2014/main" id="{2DA99E61-28C7-39E5-1D68-352240F0AECD}"/>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 Placeholder 8">
            <a:extLst>
              <a:ext uri="{FF2B5EF4-FFF2-40B4-BE49-F238E27FC236}">
                <a16:creationId xmlns:a16="http://schemas.microsoft.com/office/drawing/2014/main" id="{E67648CD-2797-CD24-A988-8E74322EAF7F}"/>
              </a:ext>
            </a:extLst>
          </p:cNvPr>
          <p:cNvSpPr>
            <a:spLocks noGrp="1"/>
          </p:cNvSpPr>
          <p:nvPr>
            <p:ph type="body" sz="quarter" idx="10"/>
          </p:nvPr>
        </p:nvSpPr>
        <p:spPr>
          <a:xfrm>
            <a:off x="382351" y="353293"/>
            <a:ext cx="2358270" cy="1789401"/>
          </a:xfrm>
        </p:spPr>
        <p:txBody>
          <a:bodyPr lIns="0" anchor="t" anchorCtr="0"/>
          <a:lstStyle>
            <a:lvl1pPr algn="l">
              <a:defRPr sz="2800" b="0" i="0">
                <a:solidFill>
                  <a:srgbClr val="131225"/>
                </a:solidFill>
                <a:latin typeface="Aptos Light" panose="020B0004020202020204" pitchFamily="34" charset="0"/>
              </a:defRPr>
            </a:lvl1pPr>
          </a:lstStyle>
          <a:p>
            <a:pPr lvl="0"/>
            <a:r>
              <a:rPr lang="en-US"/>
              <a:t>Click to edit Master text styles</a:t>
            </a:r>
          </a:p>
        </p:txBody>
      </p:sp>
      <p:sp>
        <p:nvSpPr>
          <p:cNvPr id="27" name="Text Placeholder 12">
            <a:extLst>
              <a:ext uri="{FF2B5EF4-FFF2-40B4-BE49-F238E27FC236}">
                <a16:creationId xmlns:a16="http://schemas.microsoft.com/office/drawing/2014/main" id="{3632F4AD-B78D-91DE-CF04-7AB7A1CB06DB}"/>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755224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fld id="{6548A57E-3D93-ED44-ACB1-374FABDFB92A}" type="slidenum">
              <a:rPr lang="en-US" smtClean="0"/>
              <a:pPr/>
              <a:t>‹#›</a:t>
            </a:fld>
            <a:endParaRPr lang="en-US"/>
          </a:p>
        </p:txBody>
      </p:sp>
      <p:cxnSp>
        <p:nvCxnSpPr>
          <p:cNvPr id="3" name="Straight Connector 2">
            <a:extLst>
              <a:ext uri="{FF2B5EF4-FFF2-40B4-BE49-F238E27FC236}">
                <a16:creationId xmlns:a16="http://schemas.microsoft.com/office/drawing/2014/main" id="{EF49B10D-AB4F-5722-49E7-3F214AF5D312}"/>
              </a:ext>
            </a:extLst>
          </p:cNvPr>
          <p:cNvCxnSpPr>
            <a:cxnSpLocks/>
          </p:cNvCxnSpPr>
          <p:nvPr userDrawn="1"/>
        </p:nvCxnSpPr>
        <p:spPr>
          <a:xfrm>
            <a:off x="382351" y="1149779"/>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A8DC055D-8F5B-E4C1-6AF5-CF3A1C899D3A}"/>
              </a:ext>
            </a:extLst>
          </p:cNvPr>
          <p:cNvSpPr>
            <a:spLocks noGrp="1"/>
          </p:cNvSpPr>
          <p:nvPr>
            <p:ph type="body" sz="quarter" idx="10" hasCustomPrompt="1"/>
          </p:nvPr>
        </p:nvSpPr>
        <p:spPr>
          <a:xfrm>
            <a:off x="382351" y="518046"/>
            <a:ext cx="2358270" cy="543994"/>
          </a:xfrm>
        </p:spPr>
        <p:txBody>
          <a:bodyPr lIns="0" anchor="ctr" anchorCtr="0"/>
          <a:lstStyle>
            <a:lvl1pPr algn="l">
              <a:defRPr sz="2800">
                <a:solidFill>
                  <a:srgbClr val="131225"/>
                </a:solidFill>
              </a:defRPr>
            </a:lvl1pPr>
          </a:lstStyle>
          <a:p>
            <a:pPr lvl="0"/>
            <a:r>
              <a:rPr lang="en-US"/>
              <a:t>01</a:t>
            </a:r>
          </a:p>
        </p:txBody>
      </p:sp>
      <p:sp>
        <p:nvSpPr>
          <p:cNvPr id="16" name="Text Placeholder 12">
            <a:extLst>
              <a:ext uri="{FF2B5EF4-FFF2-40B4-BE49-F238E27FC236}">
                <a16:creationId xmlns:a16="http://schemas.microsoft.com/office/drawing/2014/main" id="{372C1B2C-113E-E1A6-7524-3548D8DCDADC}"/>
              </a:ext>
            </a:extLst>
          </p:cNvPr>
          <p:cNvSpPr>
            <a:spLocks noGrp="1"/>
          </p:cNvSpPr>
          <p:nvPr>
            <p:ph type="body" sz="quarter" idx="15"/>
          </p:nvPr>
        </p:nvSpPr>
        <p:spPr>
          <a:xfrm>
            <a:off x="382588" y="1323975"/>
            <a:ext cx="2357437" cy="5222875"/>
          </a:xfrm>
        </p:spPr>
        <p:txBody>
          <a:bodyPr lIns="0">
            <a:normAutofit/>
          </a:bodyPr>
          <a:lstStyle>
            <a:lvl1pPr algn="l">
              <a:defRPr sz="28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7590106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s,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4C4EF0E-74AF-4118-DAB0-57D7BA402B37}"/>
              </a:ext>
            </a:extLst>
          </p:cNvPr>
          <p:cNvGrpSpPr/>
          <p:nvPr userDrawn="1"/>
        </p:nvGrpSpPr>
        <p:grpSpPr>
          <a:xfrm>
            <a:off x="3113200" y="0"/>
            <a:ext cx="9078799" cy="109728"/>
            <a:chOff x="5400170" y="0"/>
            <a:chExt cx="7150598" cy="114758"/>
          </a:xfrm>
        </p:grpSpPr>
        <p:sp>
          <p:nvSpPr>
            <p:cNvPr id="7" name="Rectangle 6">
              <a:extLst>
                <a:ext uri="{FF2B5EF4-FFF2-40B4-BE49-F238E27FC236}">
                  <a16:creationId xmlns:a16="http://schemas.microsoft.com/office/drawing/2014/main" id="{790A71E4-09DF-CACC-FC10-7E65B2A20F6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7918DF-B969-2CF2-0C3A-FA9583E32C76}"/>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C4A06A-ABC8-50C3-B8BF-75789C84ABA7}"/>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3004BB-53DF-63E0-3F3F-1FEFF965EE63}"/>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fld id="{6548A57E-3D93-ED44-ACB1-374FABDFB92A}" type="slidenum">
              <a:rPr lang="en-US" smtClean="0"/>
              <a:pPr/>
              <a:t>‹#›</a:t>
            </a:fld>
            <a:endParaRPr lang="en-US"/>
          </a:p>
        </p:txBody>
      </p:sp>
      <p:cxnSp>
        <p:nvCxnSpPr>
          <p:cNvPr id="16" name="Straight Connector 15">
            <a:extLst>
              <a:ext uri="{FF2B5EF4-FFF2-40B4-BE49-F238E27FC236}">
                <a16:creationId xmlns:a16="http://schemas.microsoft.com/office/drawing/2014/main" id="{743A93B6-1912-53B6-2F52-397FA1C0B29E}"/>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80E5E569-C9A9-4F07-318D-BE536992647A}"/>
              </a:ext>
            </a:extLst>
          </p:cNvPr>
          <p:cNvSpPr>
            <a:spLocks noGrp="1"/>
          </p:cNvSpPr>
          <p:nvPr>
            <p:ph type="body" sz="quarter" idx="10"/>
          </p:nvPr>
        </p:nvSpPr>
        <p:spPr>
          <a:xfrm>
            <a:off x="382351" y="353293"/>
            <a:ext cx="2358270" cy="1789401"/>
          </a:xfrm>
        </p:spPr>
        <p:txBody>
          <a:bodyPr lIns="0" anchor="t" anchorCtr="0"/>
          <a:lstStyle>
            <a:lvl1pPr algn="l">
              <a:defRPr sz="2800" b="0" i="0">
                <a:solidFill>
                  <a:srgbClr val="131225"/>
                </a:solidFill>
                <a:latin typeface="Aptos Light" panose="020B0004020202020204" pitchFamily="34" charset="0"/>
              </a:defRPr>
            </a:lvl1pPr>
          </a:lstStyle>
          <a:p>
            <a:pPr lvl="0"/>
            <a:r>
              <a:rPr lang="en-US"/>
              <a:t>Click to edit Master text styles</a:t>
            </a:r>
          </a:p>
        </p:txBody>
      </p:sp>
      <p:sp>
        <p:nvSpPr>
          <p:cNvPr id="18" name="Text Placeholder 12">
            <a:extLst>
              <a:ext uri="{FF2B5EF4-FFF2-40B4-BE49-F238E27FC236}">
                <a16:creationId xmlns:a16="http://schemas.microsoft.com/office/drawing/2014/main" id="{1B706337-05BB-7E33-50EB-E8F52FCB82F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7244152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Blocks">
    <p:bg>
      <p:bgPr>
        <a:solidFill>
          <a:schemeClr val="bg1"/>
        </a:solidFill>
        <a:effectLst/>
      </p:bgPr>
    </p:bg>
    <p:spTree>
      <p:nvGrpSpPr>
        <p:cNvPr id="1" name=""/>
        <p:cNvGrpSpPr/>
        <p:nvPr/>
      </p:nvGrpSpPr>
      <p:grpSpPr>
        <a:xfrm>
          <a:off x="0" y="0"/>
          <a:ext cx="0" cy="0"/>
          <a:chOff x="0" y="0"/>
          <a:chExt cx="0" cy="0"/>
        </a:xfrm>
      </p:grpSpPr>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6308865" y="2394214"/>
            <a:ext cx="5314052" cy="3658916"/>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301703" y="1211526"/>
            <a:ext cx="5314052" cy="1182688"/>
          </a:xfrm>
          <a:solidFill>
            <a:schemeClr val="accent1"/>
          </a:solidFill>
        </p:spPr>
        <p:txBody>
          <a:bodyPr lIns="365760" tIns="182880" rIns="365760" bIns="182880" anchor="ctr"/>
          <a:lstStyle>
            <a:lvl1pPr algn="ctr">
              <a:lnSpc>
                <a:spcPct val="150000"/>
              </a:lnSpc>
              <a:defRPr lang="en-US" sz="14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576245" y="2394214"/>
            <a:ext cx="5371185" cy="3658917"/>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76245" y="1217664"/>
            <a:ext cx="5371185" cy="1182688"/>
          </a:xfrm>
          <a:solidFill>
            <a:schemeClr val="tx2"/>
          </a:solidFill>
        </p:spPr>
        <p:txBody>
          <a:bodyPr lIns="365760" tIns="182880" rIns="365760" bIns="182880" anchor="ctr"/>
          <a:lstStyle>
            <a:lvl1pPr algn="ctr">
              <a:lnSpc>
                <a:spcPct val="150000"/>
              </a:lnSpc>
              <a:defRPr lang="en-US" sz="14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3" name="Title 2">
            <a:extLst>
              <a:ext uri="{FF2B5EF4-FFF2-40B4-BE49-F238E27FC236}">
                <a16:creationId xmlns:a16="http://schemas.microsoft.com/office/drawing/2014/main" id="{0105508C-66D1-4806-44A9-8EC6396E6B40}"/>
              </a:ext>
            </a:extLst>
          </p:cNvPr>
          <p:cNvSpPr>
            <a:spLocks noGrp="1"/>
          </p:cNvSpPr>
          <p:nvPr>
            <p:ph type="title"/>
          </p:nvPr>
        </p:nvSpPr>
        <p:spPr>
          <a:xfrm>
            <a:off x="576245" y="240566"/>
            <a:ext cx="11046672" cy="662782"/>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94941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t" anchorCtr="0"/>
          <a:lstStyle>
            <a:lvl1pPr algn="l">
              <a:defRPr sz="2800" b="0" i="0">
                <a:solidFill>
                  <a:srgbClr val="131225"/>
                </a:solidFill>
                <a:latin typeface="Aptos Light" panose="020B0004020202020204" pitchFamily="34" charset="0"/>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03EC80F0-7E63-D74C-32EE-6981DEE2285D}"/>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4DB8BABB-3138-62F0-A13C-5DA5AFA06A29}"/>
              </a:ext>
            </a:extLst>
          </p:cNvPr>
          <p:cNvSpPr>
            <a:spLocks noGrp="1"/>
          </p:cNvSpPr>
          <p:nvPr>
            <p:ph type="sldNum" sz="quarter" idx="13"/>
          </p:nvPr>
        </p:nvSpPr>
        <p:spPr/>
        <p:txBody>
          <a:bodyPr/>
          <a:lstStyle/>
          <a:p>
            <a:fld id="{6548A57E-3D93-ED44-ACB1-374FABDFB92A}" type="slidenum">
              <a:rPr lang="en-US" smtClean="0"/>
              <a:pPr/>
              <a:t>‹#›</a:t>
            </a:fld>
            <a:endParaRPr lang="en-US"/>
          </a:p>
        </p:txBody>
      </p:sp>
      <p:sp>
        <p:nvSpPr>
          <p:cNvPr id="6" name="Text Placeholder 12">
            <a:extLst>
              <a:ext uri="{FF2B5EF4-FFF2-40B4-BE49-F238E27FC236}">
                <a16:creationId xmlns:a16="http://schemas.microsoft.com/office/drawing/2014/main" id="{9479AF0C-5244-2CF0-75A7-A7713FBE808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909595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 Column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426119" y="313443"/>
            <a:ext cx="11315607" cy="559393"/>
          </a:xfrm>
        </p:spPr>
        <p:txBody>
          <a:bodyPr anchor="t">
            <a:noAutofit/>
          </a:bodyPr>
          <a:lstStyle/>
          <a:p>
            <a:r>
              <a:rPr lang="en-US" sz="3200">
                <a:solidFill>
                  <a:srgbClr val="4E4E4E"/>
                </a:solidFill>
              </a:rPr>
              <a:t>Click to edit Master title style</a:t>
            </a:r>
          </a:p>
        </p:txBody>
      </p:sp>
      <p:grpSp>
        <p:nvGrpSpPr>
          <p:cNvPr id="36" name="Group 35">
            <a:extLst>
              <a:ext uri="{FF2B5EF4-FFF2-40B4-BE49-F238E27FC236}">
                <a16:creationId xmlns:a16="http://schemas.microsoft.com/office/drawing/2014/main" id="{3A75B3F0-67C7-62FE-7AA6-4A9CEB08C793}"/>
              </a:ext>
            </a:extLst>
          </p:cNvPr>
          <p:cNvGrpSpPr/>
          <p:nvPr userDrawn="1"/>
        </p:nvGrpSpPr>
        <p:grpSpPr>
          <a:xfrm>
            <a:off x="531484" y="1200180"/>
            <a:ext cx="11129032" cy="5043998"/>
            <a:chOff x="519406" y="1200180"/>
            <a:chExt cx="11129032" cy="5043998"/>
          </a:xfrm>
        </p:grpSpPr>
        <p:sp>
          <p:nvSpPr>
            <p:cNvPr id="20" name="Rectangle 19">
              <a:extLst>
                <a:ext uri="{FF2B5EF4-FFF2-40B4-BE49-F238E27FC236}">
                  <a16:creationId xmlns:a16="http://schemas.microsoft.com/office/drawing/2014/main" id="{38275A93-A8F9-A12C-18F2-8090517F7D73}"/>
                </a:ext>
              </a:extLst>
            </p:cNvPr>
            <p:cNvSpPr/>
            <p:nvPr userDrawn="1"/>
          </p:nvSpPr>
          <p:spPr>
            <a:xfrm>
              <a:off x="519406" y="1337340"/>
              <a:ext cx="11129032" cy="490683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C4805D-3B3D-7748-4252-C3F19AB99D27}"/>
                </a:ext>
              </a:extLst>
            </p:cNvPr>
            <p:cNvGrpSpPr/>
            <p:nvPr userDrawn="1"/>
          </p:nvGrpSpPr>
          <p:grpSpPr>
            <a:xfrm>
              <a:off x="519406" y="1200180"/>
              <a:ext cx="11128248" cy="137160"/>
              <a:chOff x="5376041" y="0"/>
              <a:chExt cx="5470099" cy="114758"/>
            </a:xfrm>
          </p:grpSpPr>
          <p:sp>
            <p:nvSpPr>
              <p:cNvPr id="25" name="Rectangle 24">
                <a:extLst>
                  <a:ext uri="{FF2B5EF4-FFF2-40B4-BE49-F238E27FC236}">
                    <a16:creationId xmlns:a16="http://schemas.microsoft.com/office/drawing/2014/main" id="{82545C14-3A9B-D62E-70CC-BC662ADD64D6}"/>
                  </a:ext>
                </a:extLst>
              </p:cNvPr>
              <p:cNvSpPr/>
              <p:nvPr/>
            </p:nvSpPr>
            <p:spPr>
              <a:xfrm>
                <a:off x="9012721"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E34C58C-EECE-3793-41D5-CA8A75279BAB}"/>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7A2BF24-B654-0429-5350-59900B4F2A4A}"/>
                  </a:ext>
                </a:extLst>
              </p:cNvPr>
              <p:cNvSpPr/>
              <p:nvPr/>
            </p:nvSpPr>
            <p:spPr>
              <a:xfrm>
                <a:off x="5376041" y="0"/>
                <a:ext cx="1833419"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74138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39" name="Content Placeholder 13">
            <a:extLst>
              <a:ext uri="{FF2B5EF4-FFF2-40B4-BE49-F238E27FC236}">
                <a16:creationId xmlns:a16="http://schemas.microsoft.com/office/drawing/2014/main" id="{996C8B0F-2B43-1DB4-4120-D6D55A61BFA2}"/>
              </a:ext>
            </a:extLst>
          </p:cNvPr>
          <p:cNvSpPr>
            <a:spLocks noGrp="1"/>
          </p:cNvSpPr>
          <p:nvPr>
            <p:ph sz="quarter" idx="12"/>
          </p:nvPr>
        </p:nvSpPr>
        <p:spPr>
          <a:xfrm>
            <a:off x="438109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0" name="Content Placeholder 13">
            <a:extLst>
              <a:ext uri="{FF2B5EF4-FFF2-40B4-BE49-F238E27FC236}">
                <a16:creationId xmlns:a16="http://schemas.microsoft.com/office/drawing/2014/main" id="{4805D95C-44A4-C013-E119-2C5E094BF1A3}"/>
              </a:ext>
            </a:extLst>
          </p:cNvPr>
          <p:cNvSpPr>
            <a:spLocks noGrp="1"/>
          </p:cNvSpPr>
          <p:nvPr>
            <p:ph sz="quarter" idx="13"/>
          </p:nvPr>
        </p:nvSpPr>
        <p:spPr>
          <a:xfrm>
            <a:off x="8020806"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3922893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Title, Support, Content">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34221" y="3129990"/>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34220" y="463022"/>
            <a:ext cx="3548381" cy="2475320"/>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4809505" y="463021"/>
            <a:ext cx="7048275" cy="5813088"/>
          </a:xfrm>
        </p:spPr>
        <p:txBody>
          <a:bodyPr/>
          <a:lstStyle>
            <a:lvl1pPr algn="l">
              <a:defRPr sz="24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 name="Text Placeholder 8">
            <a:extLst>
              <a:ext uri="{FF2B5EF4-FFF2-40B4-BE49-F238E27FC236}">
                <a16:creationId xmlns:a16="http://schemas.microsoft.com/office/drawing/2014/main" id="{EDE6851E-45F4-E369-E661-ABE014C4B2D7}"/>
              </a:ext>
            </a:extLst>
          </p:cNvPr>
          <p:cNvSpPr>
            <a:spLocks noGrp="1"/>
          </p:cNvSpPr>
          <p:nvPr>
            <p:ph type="body" sz="quarter" idx="14"/>
          </p:nvPr>
        </p:nvSpPr>
        <p:spPr>
          <a:xfrm>
            <a:off x="334220" y="3637178"/>
            <a:ext cx="3548381" cy="2670104"/>
          </a:xfrm>
        </p:spPr>
        <p:txBody>
          <a:bodyPr lIns="0" anchor="t" anchorCtr="0">
            <a:normAutofit/>
          </a:bodyPr>
          <a:lstStyle>
            <a:lvl1pPr algn="l">
              <a:defRPr sz="1800">
                <a:solidFill>
                  <a:srgbClr val="131225"/>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1CAE7AD8-E451-DCA4-8B5F-C413F8CE9C91}"/>
              </a:ext>
            </a:extLst>
          </p:cNvPr>
          <p:cNvSpPr>
            <a:spLocks noGrp="1"/>
          </p:cNvSpPr>
          <p:nvPr>
            <p:ph type="ftr" sz="quarter" idx="15"/>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35E91083-34F8-2BBA-250E-3D2E74F91074}"/>
              </a:ext>
            </a:extLst>
          </p:cNvPr>
          <p:cNvSpPr>
            <a:spLocks noGrp="1"/>
          </p:cNvSpPr>
          <p:nvPr>
            <p:ph type="sldNum" sz="quarter" idx="16"/>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38658236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50">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2" y="0"/>
            <a:ext cx="609599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1779171"/>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4"/>
            <a:ext cx="5234678" cy="1279564"/>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6629399" y="463021"/>
            <a:ext cx="5228381" cy="5813088"/>
          </a:xfrm>
        </p:spPr>
        <p:txBody>
          <a:bodyPr>
            <a:normAutofit/>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 name="Text Placeholder 8">
            <a:extLst>
              <a:ext uri="{FF2B5EF4-FFF2-40B4-BE49-F238E27FC236}">
                <a16:creationId xmlns:a16="http://schemas.microsoft.com/office/drawing/2014/main" id="{7BD78C61-FD63-07B3-7DE6-B94B554578CF}"/>
              </a:ext>
            </a:extLst>
          </p:cNvPr>
          <p:cNvSpPr>
            <a:spLocks noGrp="1"/>
          </p:cNvSpPr>
          <p:nvPr>
            <p:ph type="body" sz="quarter" idx="14"/>
          </p:nvPr>
        </p:nvSpPr>
        <p:spPr>
          <a:xfrm>
            <a:off x="382351" y="1986152"/>
            <a:ext cx="5234678" cy="4289955"/>
          </a:xfrm>
        </p:spPr>
        <p:txBody>
          <a:bodyPr lIns="0" anchor="t" anchorCtr="0">
            <a:normAutofit/>
          </a:bodyPr>
          <a:lstStyle>
            <a:lvl1pPr algn="l">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F15B9C3-F0FF-11CD-0165-BF766DBAB7A5}"/>
              </a:ext>
            </a:extLst>
          </p:cNvPr>
          <p:cNvSpPr>
            <a:spLocks noGrp="1"/>
          </p:cNvSpPr>
          <p:nvPr>
            <p:ph type="ftr" sz="quarter" idx="15"/>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6" name="Slide Number Placeholder 5">
            <a:extLst>
              <a:ext uri="{FF2B5EF4-FFF2-40B4-BE49-F238E27FC236}">
                <a16:creationId xmlns:a16="http://schemas.microsoft.com/office/drawing/2014/main" id="{379E64C8-42B3-5126-10A7-7F1D98754861}"/>
              </a:ext>
            </a:extLst>
          </p:cNvPr>
          <p:cNvSpPr>
            <a:spLocks noGrp="1"/>
          </p:cNvSpPr>
          <p:nvPr>
            <p:ph type="sldNum" sz="quarter" idx="16"/>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58769401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Callout Box">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chemeClr val="bg1"/>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0D8629AF-6086-9E39-79AE-27CD195248DB}"/>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C2279B42-94BC-BB7D-F7A7-20C8F23C101E}"/>
              </a:ext>
            </a:extLst>
          </p:cNvPr>
          <p:cNvSpPr>
            <a:spLocks noGrp="1"/>
          </p:cNvSpPr>
          <p:nvPr>
            <p:ph type="sldNum" sz="quarter" idx="17"/>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58648044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Callout Box, No Headline">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D5A0FD33-BA4A-637B-9F3C-6F3E4EAE63FF}"/>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ED7951B5-CB46-E3C1-DF2B-E273D602203B}"/>
              </a:ext>
            </a:extLst>
          </p:cNvPr>
          <p:cNvSpPr>
            <a:spLocks noGrp="1"/>
          </p:cNvSpPr>
          <p:nvPr>
            <p:ph type="sldNum" sz="quarter" idx="17"/>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391688395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llout Image or Chart - Pur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9692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570E73C-4614-2162-E1D0-B546EDFB8DF4}"/>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3515F75B-A47A-DC31-DAD7-2410667CE63B}"/>
              </a:ext>
            </a:extLst>
          </p:cNvPr>
          <p:cNvSpPr>
            <a:spLocks noGrp="1"/>
          </p:cNvSpPr>
          <p:nvPr>
            <p:ph type="sldNum" sz="quarter" idx="17"/>
          </p:nvPr>
        </p:nvSpPr>
        <p:spPr/>
        <p:txBody>
          <a:bodyPr/>
          <a:lstStyle/>
          <a:p>
            <a:fld id="{6548A57E-3D93-ED44-ACB1-374FABDFB92A}" type="slidenum">
              <a:rPr lang="en-US" smtClean="0"/>
              <a:pPr/>
              <a:t>‹#›</a:t>
            </a:fld>
            <a:endParaRPr lang="en-US"/>
          </a:p>
        </p:txBody>
      </p:sp>
      <p:grpSp>
        <p:nvGrpSpPr>
          <p:cNvPr id="9" name="Group 8">
            <a:extLst>
              <a:ext uri="{FF2B5EF4-FFF2-40B4-BE49-F238E27FC236}">
                <a16:creationId xmlns:a16="http://schemas.microsoft.com/office/drawing/2014/main" id="{03BB63CF-1859-C196-1DAC-EE28AB88081D}"/>
              </a:ext>
            </a:extLst>
          </p:cNvPr>
          <p:cNvGrpSpPr/>
          <p:nvPr userDrawn="1"/>
        </p:nvGrpSpPr>
        <p:grpSpPr>
          <a:xfrm>
            <a:off x="4720280" y="0"/>
            <a:ext cx="7471720" cy="109728"/>
            <a:chOff x="5400170" y="0"/>
            <a:chExt cx="7125460" cy="114758"/>
          </a:xfrm>
        </p:grpSpPr>
        <p:sp>
          <p:nvSpPr>
            <p:cNvPr id="10" name="Rectangle 9">
              <a:extLst>
                <a:ext uri="{FF2B5EF4-FFF2-40B4-BE49-F238E27FC236}">
                  <a16:creationId xmlns:a16="http://schemas.microsoft.com/office/drawing/2014/main" id="{6B7B867A-0EEB-5AF7-AEBC-F213DF76DF04}"/>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4F2F41-8CF8-6AB2-30C8-41F48E39054F}"/>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2B781B-9002-CF21-3E66-3829EE10E537}"/>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C2C8FA-E5CF-4AE0-B626-0AAB42583A13}"/>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A33E33E-6BCE-58FC-FA4F-589F7F5036A9}"/>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9FDB8115-61C3-5051-3B42-EE74F7B086A8}"/>
              </a:ext>
            </a:extLst>
          </p:cNvPr>
          <p:cNvSpPr>
            <a:spLocks noGrp="1"/>
          </p:cNvSpPr>
          <p:nvPr>
            <p:ph type="body" sz="quarter" idx="10"/>
          </p:nvPr>
        </p:nvSpPr>
        <p:spPr>
          <a:xfrm>
            <a:off x="496958" y="353293"/>
            <a:ext cx="3532565" cy="1789401"/>
          </a:xfrm>
        </p:spPr>
        <p:txBody>
          <a:bodyPr lIns="0" anchor="b" anchorCtr="0"/>
          <a:lstStyle>
            <a:lvl1pPr algn="l">
              <a:defRPr sz="3200">
                <a:solidFill>
                  <a:srgbClr val="131225"/>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94F06A5E-9F28-2B7C-925C-8B26273A46B7}"/>
              </a:ext>
            </a:extLst>
          </p:cNvPr>
          <p:cNvSpPr>
            <a:spLocks noGrp="1"/>
          </p:cNvSpPr>
          <p:nvPr>
            <p:ph type="body" sz="quarter" idx="15"/>
          </p:nvPr>
        </p:nvSpPr>
        <p:spPr>
          <a:xfrm>
            <a:off x="496957" y="2730049"/>
            <a:ext cx="3532565" cy="3253653"/>
          </a:xfrm>
        </p:spPr>
        <p:txBody>
          <a:bodyPr lIns="0" anchor="t" anchorCtr="0"/>
          <a:lstStyle>
            <a:lvl1pPr algn="l">
              <a:defRPr sz="2000">
                <a:solidFill>
                  <a:srgbClr val="131225"/>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670A3239-9A9A-E15F-E7CC-34CAA9B84BDE}"/>
              </a:ext>
            </a:extLst>
          </p:cNvPr>
          <p:cNvSpPr>
            <a:spLocks noGrp="1"/>
          </p:cNvSpPr>
          <p:nvPr>
            <p:ph type="body" sz="quarter" idx="18" hasCustomPrompt="1"/>
          </p:nvPr>
        </p:nvSpPr>
        <p:spPr>
          <a:xfrm>
            <a:off x="8135938" y="3948113"/>
            <a:ext cx="3065462" cy="1819275"/>
          </a:xfrm>
          <a:solidFill>
            <a:schemeClr val="accent1"/>
          </a:solidFill>
        </p:spPr>
        <p:txBody>
          <a:bodyPr lIns="274320" rIns="274320" anchor="ctr">
            <a:normAutofit/>
          </a:bodyPr>
          <a:lstStyle>
            <a:lvl1pPr algn="l">
              <a:defRPr kumimoji="0" lang="en-US" sz="1200" b="0" i="0" u="none" strike="noStrike" kern="1200" cap="none" spc="300" normalizeH="0" baseline="0" dirty="0" smtClean="0">
                <a:ln>
                  <a:noFill/>
                </a:ln>
                <a:solidFill>
                  <a:srgbClr val="FFFFFF"/>
                </a:solidFill>
                <a:effectLst/>
                <a:uLnTx/>
                <a:uFillTx/>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p:txBody>
      </p:sp>
    </p:spTree>
    <p:extLst>
      <p:ext uri="{BB962C8B-B14F-4D97-AF65-F5344CB8AC3E}">
        <p14:creationId xmlns:p14="http://schemas.microsoft.com/office/powerpoint/2010/main" val="2523439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allout Box">
    <p:bg>
      <p:bgRef idx="1001">
        <a:schemeClr val="bg2"/>
      </p:bgRef>
    </p:bg>
    <p:spTree>
      <p:nvGrpSpPr>
        <p:cNvPr id="1" name=""/>
        <p:cNvGrpSpPr/>
        <p:nvPr/>
      </p:nvGrpSpPr>
      <p:grpSpPr>
        <a:xfrm>
          <a:off x="0" y="0"/>
          <a:ext cx="0" cy="0"/>
          <a:chOff x="0" y="0"/>
          <a:chExt cx="0" cy="0"/>
        </a:xfrm>
      </p:grpSpPr>
      <p:pic>
        <p:nvPicPr>
          <p:cNvPr id="49" name="Picture 48" descr="A picture containing electronics, electronic device, gadget, person&#10;&#10;Description automatically generated">
            <a:extLst>
              <a:ext uri="{FF2B5EF4-FFF2-40B4-BE49-F238E27FC236}">
                <a16:creationId xmlns:a16="http://schemas.microsoft.com/office/drawing/2014/main" id="{EA9212CE-62A1-9F80-5844-BDFA999F0F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983"/>
          <a:stretch/>
        </p:blipFill>
        <p:spPr>
          <a:xfrm>
            <a:off x="6095998" y="11648"/>
            <a:ext cx="6096002" cy="6857943"/>
          </a:xfrm>
          <a:prstGeom prst="rect">
            <a:avLst/>
          </a:prstGeom>
        </p:spPr>
      </p:pic>
      <p:sp>
        <p:nvSpPr>
          <p:cNvPr id="51" name="Rectangle 50">
            <a:extLst>
              <a:ext uri="{FF2B5EF4-FFF2-40B4-BE49-F238E27FC236}">
                <a16:creationId xmlns:a16="http://schemas.microsoft.com/office/drawing/2014/main" id="{9846C4C2-3991-CBA4-9325-D3DFCC6DB5D9}"/>
              </a:ext>
            </a:extLst>
          </p:cNvPr>
          <p:cNvSpPr/>
          <p:nvPr userDrawn="1"/>
        </p:nvSpPr>
        <p:spPr>
          <a:xfrm>
            <a:off x="6104736" y="11648"/>
            <a:ext cx="6087264" cy="6857943"/>
          </a:xfrm>
          <a:prstGeom prst="rect">
            <a:avLst/>
          </a:prstGeom>
          <a:gradFill flip="none" rotWithShape="1">
            <a:gsLst>
              <a:gs pos="0">
                <a:schemeClr val="tx2">
                  <a:alpha val="55683"/>
                </a:schemeClr>
              </a:gs>
              <a:gs pos="99000">
                <a:schemeClr val="accent1">
                  <a:alpha val="58827"/>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347518" y="190456"/>
            <a:ext cx="5235656" cy="1472184"/>
          </a:xfrm>
        </p:spPr>
        <p:txBody>
          <a:bodyPr lIns="0" anchor="ctr">
            <a:normAutofit/>
          </a:bodyPr>
          <a:lstStyle>
            <a:lvl1pPr algn="l">
              <a:defRPr/>
            </a:lvl1pPr>
          </a:lstStyle>
          <a:p>
            <a:r>
              <a:rPr lang="en-US" sz="3200">
                <a:solidFill>
                  <a:srgbClr val="4E4E4E"/>
                </a:solidFill>
              </a:rPr>
              <a:t>Click to edit Master title style</a:t>
            </a:r>
          </a:p>
        </p:txBody>
      </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1666802" y="1929308"/>
            <a:ext cx="6845482" cy="4264102"/>
          </a:xfrm>
          <a:solidFill>
            <a:srgbClr val="EFEDF2"/>
          </a:solidFill>
        </p:spPr>
        <p:txBody>
          <a:bodyPr lIns="457200" tIns="457200" rIns="457200" bIns="457200">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7" name="Rectangle 56">
            <a:extLst>
              <a:ext uri="{FF2B5EF4-FFF2-40B4-BE49-F238E27FC236}">
                <a16:creationId xmlns:a16="http://schemas.microsoft.com/office/drawing/2014/main" id="{B5395364-EFAC-B2B1-A6FF-DA3576AB8079}"/>
              </a:ext>
            </a:extLst>
          </p:cNvPr>
          <p:cNvSpPr/>
          <p:nvPr userDrawn="1"/>
        </p:nvSpPr>
        <p:spPr>
          <a:xfrm>
            <a:off x="9732727" y="819978"/>
            <a:ext cx="1617145" cy="7855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D13D772-4470-3D59-05DD-01FB65EA31CD}"/>
              </a:ext>
            </a:extLst>
          </p:cNvPr>
          <p:cNvSpPr/>
          <p:nvPr userDrawn="1"/>
        </p:nvSpPr>
        <p:spPr>
          <a:xfrm>
            <a:off x="1660543" y="1841448"/>
            <a:ext cx="6858000" cy="8786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 Placeholder 81">
            <a:extLst>
              <a:ext uri="{FF2B5EF4-FFF2-40B4-BE49-F238E27FC236}">
                <a16:creationId xmlns:a16="http://schemas.microsoft.com/office/drawing/2014/main" id="{B130EA10-7A65-6BBD-262E-98E81E2A7A27}"/>
              </a:ext>
            </a:extLst>
          </p:cNvPr>
          <p:cNvSpPr>
            <a:spLocks noGrp="1"/>
          </p:cNvSpPr>
          <p:nvPr>
            <p:ph type="body" sz="quarter" idx="12" hasCustomPrompt="1"/>
          </p:nvPr>
        </p:nvSpPr>
        <p:spPr>
          <a:xfrm>
            <a:off x="9741204" y="898525"/>
            <a:ext cx="1608668" cy="923925"/>
          </a:xfrm>
        </p:spPr>
        <p:txBody>
          <a:bodyPr lIns="0" tIns="0" rIns="0" bIns="0" anchor="ctr"/>
          <a:lstStyle>
            <a:lvl1pPr algn="l">
              <a:defRPr sz="5400">
                <a:solidFill>
                  <a:schemeClr val="bg1"/>
                </a:solidFill>
              </a:defRPr>
            </a:lvl1pPr>
          </a:lstStyle>
          <a:p>
            <a:pPr lvl="0"/>
            <a:r>
              <a:rPr lang="en-US"/>
              <a:t>60+</a:t>
            </a:r>
          </a:p>
        </p:txBody>
      </p:sp>
      <p:sp>
        <p:nvSpPr>
          <p:cNvPr id="84" name="Text Placeholder 81">
            <a:extLst>
              <a:ext uri="{FF2B5EF4-FFF2-40B4-BE49-F238E27FC236}">
                <a16:creationId xmlns:a16="http://schemas.microsoft.com/office/drawing/2014/main" id="{447BF7F3-933B-C9F8-F233-C23BF32B8066}"/>
              </a:ext>
            </a:extLst>
          </p:cNvPr>
          <p:cNvSpPr>
            <a:spLocks noGrp="1"/>
          </p:cNvSpPr>
          <p:nvPr>
            <p:ph type="body" sz="quarter" idx="13" hasCustomPrompt="1"/>
          </p:nvPr>
        </p:nvSpPr>
        <p:spPr>
          <a:xfrm>
            <a:off x="9741204" y="1846401"/>
            <a:ext cx="1608668" cy="923925"/>
          </a:xfrm>
        </p:spPr>
        <p:txBody>
          <a:bodyPr lIns="0" tIns="0" rIns="0" bIns="0" anchor="t"/>
          <a:lstStyle>
            <a:lvl1pPr algn="l">
              <a:defRPr sz="1300">
                <a:solidFill>
                  <a:schemeClr val="bg1"/>
                </a:solidFill>
              </a:defRPr>
            </a:lvl1pPr>
          </a:lstStyle>
          <a:p>
            <a:pPr lvl="0"/>
            <a:r>
              <a:rPr lang="en-US"/>
              <a:t>Academic and professional journal articles/manuscripts</a:t>
            </a:r>
          </a:p>
        </p:txBody>
      </p:sp>
    </p:spTree>
    <p:extLst>
      <p:ext uri="{BB962C8B-B14F-4D97-AF65-F5344CB8AC3E}">
        <p14:creationId xmlns:p14="http://schemas.microsoft.com/office/powerpoint/2010/main" val="60335628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allout Box">
    <p:bg>
      <p:bgRef idx="1001">
        <a:schemeClr val="bg2"/>
      </p:bgRef>
    </p:bg>
    <p:spTree>
      <p:nvGrpSpPr>
        <p:cNvPr id="1" name=""/>
        <p:cNvGrpSpPr/>
        <p:nvPr/>
      </p:nvGrpSpPr>
      <p:grpSpPr>
        <a:xfrm>
          <a:off x="0" y="0"/>
          <a:ext cx="0" cy="0"/>
          <a:chOff x="0" y="0"/>
          <a:chExt cx="0" cy="0"/>
        </a:xfrm>
      </p:grpSpPr>
      <p:pic>
        <p:nvPicPr>
          <p:cNvPr id="49" name="Picture 48" descr="A picture containing electronics, electronic device, gadget, person&#10;&#10;Description automatically generated">
            <a:extLst>
              <a:ext uri="{FF2B5EF4-FFF2-40B4-BE49-F238E27FC236}">
                <a16:creationId xmlns:a16="http://schemas.microsoft.com/office/drawing/2014/main" id="{EA9212CE-62A1-9F80-5844-BDFA999F0F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983"/>
          <a:stretch/>
        </p:blipFill>
        <p:spPr>
          <a:xfrm>
            <a:off x="6095998" y="11648"/>
            <a:ext cx="6096002" cy="6857943"/>
          </a:xfrm>
          <a:prstGeom prst="rect">
            <a:avLst/>
          </a:prstGeom>
        </p:spPr>
      </p:pic>
      <p:sp>
        <p:nvSpPr>
          <p:cNvPr id="51" name="Rectangle 50">
            <a:extLst>
              <a:ext uri="{FF2B5EF4-FFF2-40B4-BE49-F238E27FC236}">
                <a16:creationId xmlns:a16="http://schemas.microsoft.com/office/drawing/2014/main" id="{9846C4C2-3991-CBA4-9325-D3DFCC6DB5D9}"/>
              </a:ext>
            </a:extLst>
          </p:cNvPr>
          <p:cNvSpPr/>
          <p:nvPr userDrawn="1"/>
        </p:nvSpPr>
        <p:spPr>
          <a:xfrm>
            <a:off x="6104736" y="11648"/>
            <a:ext cx="6087264" cy="6857943"/>
          </a:xfrm>
          <a:prstGeom prst="rect">
            <a:avLst/>
          </a:prstGeom>
          <a:gradFill flip="none" rotWithShape="1">
            <a:gsLst>
              <a:gs pos="0">
                <a:schemeClr val="tx2">
                  <a:alpha val="55683"/>
                </a:schemeClr>
              </a:gs>
              <a:gs pos="99000">
                <a:schemeClr val="accent1">
                  <a:alpha val="58827"/>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347518" y="190456"/>
            <a:ext cx="5235656" cy="1472184"/>
          </a:xfrm>
        </p:spPr>
        <p:txBody>
          <a:bodyPr lIns="0" anchor="ctr">
            <a:normAutofit/>
          </a:bodyPr>
          <a:lstStyle>
            <a:lvl1pPr algn="l">
              <a:defRPr/>
            </a:lvl1pPr>
          </a:lstStyle>
          <a:p>
            <a:r>
              <a:rPr lang="en-US" sz="3200">
                <a:solidFill>
                  <a:srgbClr val="4E4E4E"/>
                </a:solidFill>
              </a:rPr>
              <a:t>Click to edit Master title style</a:t>
            </a:r>
          </a:p>
        </p:txBody>
      </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1666802" y="1929308"/>
            <a:ext cx="6845482" cy="4264102"/>
          </a:xfrm>
          <a:solidFill>
            <a:srgbClr val="EFEDF2"/>
          </a:solidFill>
        </p:spPr>
        <p:txBody>
          <a:bodyPr lIns="457200" tIns="457200" rIns="457200" bIns="457200">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9318770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rot="5400000">
            <a:off x="6199506" y="494170"/>
            <a:ext cx="4976034" cy="7003311"/>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rot="5400000">
            <a:off x="6507650" y="611741"/>
            <a:ext cx="4351209" cy="6733956"/>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ADE7B5C-EAF9-F6B2-BA59-BF15E87ED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2113" y="2214765"/>
            <a:ext cx="6136108" cy="3721328"/>
          </a:xfrm>
          <a:prstGeom prst="rect">
            <a:avLst/>
          </a:prstGeom>
        </p:spPr>
      </p:pic>
      <p:pic>
        <p:nvPicPr>
          <p:cNvPr id="3" name="Picture 2">
            <a:extLst>
              <a:ext uri="{FF2B5EF4-FFF2-40B4-BE49-F238E27FC236}">
                <a16:creationId xmlns:a16="http://schemas.microsoft.com/office/drawing/2014/main" id="{23D774C9-9767-E727-78B9-647BFB01C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4" name="Picture 3">
            <a:extLst>
              <a:ext uri="{FF2B5EF4-FFF2-40B4-BE49-F238E27FC236}">
                <a16:creationId xmlns:a16="http://schemas.microsoft.com/office/drawing/2014/main" id="{32FA4DA7-CF17-5809-3DCE-37288A04EB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7038" y="2162021"/>
            <a:ext cx="6136108" cy="3721328"/>
          </a:xfrm>
          <a:prstGeom prst="rect">
            <a:avLst/>
          </a:prstGeom>
        </p:spPr>
      </p:pic>
      <p:pic>
        <p:nvPicPr>
          <p:cNvPr id="5" name="Picture 4">
            <a:extLst>
              <a:ext uri="{FF2B5EF4-FFF2-40B4-BE49-F238E27FC236}">
                <a16:creationId xmlns:a16="http://schemas.microsoft.com/office/drawing/2014/main" id="{D84CF21B-0CF2-4F06-F6AB-4B89369D56E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6" name="Picture 5">
            <a:extLst>
              <a:ext uri="{FF2B5EF4-FFF2-40B4-BE49-F238E27FC236}">
                <a16:creationId xmlns:a16="http://schemas.microsoft.com/office/drawing/2014/main" id="{D1FC32F3-7F04-8337-7C0C-40D185671DD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91963" y="2135161"/>
            <a:ext cx="6136108" cy="3721328"/>
          </a:xfrm>
          <a:prstGeom prst="rect">
            <a:avLst/>
          </a:prstGeom>
        </p:spPr>
      </p:pic>
    </p:spTree>
    <p:extLst>
      <p:ext uri="{BB962C8B-B14F-4D97-AF65-F5344CB8AC3E}">
        <p14:creationId xmlns:p14="http://schemas.microsoft.com/office/powerpoint/2010/main" val="3317501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7 1.11111E-6 L -0.00833 0.05648 " pathEditMode="relative" rAng="0" ptsTypes="AA">
                                      <p:cBhvr>
                                        <p:cTn id="16" dur="2000" fill="hold"/>
                                        <p:tgtEl>
                                          <p:spTgt spid="6"/>
                                        </p:tgtEl>
                                        <p:attrNameLst>
                                          <p:attrName>ppt_x</p:attrName>
                                          <p:attrName>ppt_y</p:attrName>
                                        </p:attrNameLst>
                                      </p:cBhvr>
                                      <p:rCtr x="-417" y="282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16667E-7 -4.81481E-6 L 0.00573 -0.05092 " pathEditMode="relative" rAng="0" ptsTypes="AA">
                                      <p:cBhvr>
                                        <p:cTn id="20" dur="2000" fill="hold"/>
                                        <p:tgtEl>
                                          <p:spTgt spid="5"/>
                                        </p:tgtEl>
                                        <p:attrNameLst>
                                          <p:attrName>ppt_x</p:attrName>
                                          <p:attrName>ppt_y</p:attrName>
                                        </p:attrNameLst>
                                      </p:cBhvr>
                                      <p:rCtr x="286" y="-254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 presetClass="exit" presetSubtype="0" fill="hold"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833 0.05648 L 0.00456 -0.0507 " pathEditMode="relative" rAng="0" ptsTypes="AA">
                                      <p:cBhvr>
                                        <p:cTn id="31" dur="2000" fill="hold"/>
                                        <p:tgtEl>
                                          <p:spTgt spid="6"/>
                                        </p:tgtEl>
                                        <p:attrNameLst>
                                          <p:attrName>ppt_x</p:attrName>
                                          <p:attrName>ppt_y</p:attrName>
                                        </p:attrNameLst>
                                      </p:cBhvr>
                                      <p:rCtr x="638"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with Callout - Dark Blue">
    <p:bg>
      <p:bgRef idx="1001">
        <a:schemeClr val="bg1"/>
      </p:bgRef>
    </p:bg>
    <p:spTree>
      <p:nvGrpSpPr>
        <p:cNvPr id="1" name=""/>
        <p:cNvGrpSpPr/>
        <p:nvPr/>
      </p:nvGrpSpPr>
      <p:grpSpPr>
        <a:xfrm>
          <a:off x="0" y="0"/>
          <a:ext cx="0" cy="0"/>
          <a:chOff x="0" y="0"/>
          <a:chExt cx="0" cy="0"/>
        </a:xfrm>
      </p:grpSpPr>
      <p:pic>
        <p:nvPicPr>
          <p:cNvPr id="8" name="Picture 7" descr="A speed motion in a tunnel&#10;&#10;Description automatically generated">
            <a:extLst>
              <a:ext uri="{FF2B5EF4-FFF2-40B4-BE49-F238E27FC236}">
                <a16:creationId xmlns:a16="http://schemas.microsoft.com/office/drawing/2014/main" id="{B66ECD1E-413F-D64B-30B3-EAB461C30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3" r="12553"/>
          <a:stretch/>
        </p:blipFill>
        <p:spPr>
          <a:xfrm>
            <a:off x="3835207" y="10477"/>
            <a:ext cx="8356793" cy="6858001"/>
          </a:xfrm>
          <a:prstGeom prst="rect">
            <a:avLst/>
          </a:prstGeom>
        </p:spPr>
      </p:pic>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4">
            <a:extLst>
              <a:ext uri="{FF2B5EF4-FFF2-40B4-BE49-F238E27FC236}">
                <a16:creationId xmlns:a16="http://schemas.microsoft.com/office/drawing/2014/main" id="{340CC411-3CCE-84C6-211E-589B1D8CA7ED}"/>
              </a:ext>
            </a:extLst>
          </p:cNvPr>
          <p:cNvSpPr>
            <a:spLocks noGrp="1"/>
          </p:cNvSpPr>
          <p:nvPr>
            <p:ph sz="quarter" idx="10" hasCustomPrompt="1"/>
          </p:nvPr>
        </p:nvSpPr>
        <p:spPr>
          <a:xfrm>
            <a:off x="286883" y="387170"/>
            <a:ext cx="3183636" cy="6104613"/>
          </a:xfrm>
        </p:spPr>
        <p:txBody>
          <a:bodyPr anchor="t">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Tree>
    <p:extLst>
      <p:ext uri="{BB962C8B-B14F-4D97-AF65-F5344CB8AC3E}">
        <p14:creationId xmlns:p14="http://schemas.microsoft.com/office/powerpoint/2010/main" val="174893010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Blocks">
    <p:bg>
      <p:bgPr>
        <a:solidFill>
          <a:schemeClr val="bg1"/>
        </a:solidFill>
        <a:effectLst/>
      </p:bgPr>
    </p:bg>
    <p:spTree>
      <p:nvGrpSpPr>
        <p:cNvPr id="1" name=""/>
        <p:cNvGrpSpPr/>
        <p:nvPr/>
      </p:nvGrpSpPr>
      <p:grpSpPr>
        <a:xfrm>
          <a:off x="0" y="0"/>
          <a:ext cx="0" cy="0"/>
          <a:chOff x="0" y="0"/>
          <a:chExt cx="0" cy="0"/>
        </a:xfrm>
      </p:grpSpPr>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6308865" y="2394214"/>
            <a:ext cx="5314052" cy="3658916"/>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301703" y="1211526"/>
            <a:ext cx="5314052" cy="1182688"/>
          </a:xfrm>
          <a:solidFill>
            <a:schemeClr val="accent1"/>
          </a:solidFill>
        </p:spPr>
        <p:txBody>
          <a:bodyPr lIns="365760" tIns="182880" rIns="365760" bIns="182880" anchor="ctr"/>
          <a:lstStyle>
            <a:lvl1pPr algn="ctr">
              <a:lnSpc>
                <a:spcPct val="150000"/>
              </a:lnSpc>
              <a:defRPr lang="en-US" sz="14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576245" y="2394214"/>
            <a:ext cx="5371185" cy="3658917"/>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76245" y="1217664"/>
            <a:ext cx="5371185" cy="1182688"/>
          </a:xfrm>
          <a:solidFill>
            <a:schemeClr val="tx2"/>
          </a:solidFill>
        </p:spPr>
        <p:txBody>
          <a:bodyPr lIns="365760" tIns="182880" rIns="365760" bIns="182880" anchor="ctr"/>
          <a:lstStyle>
            <a:lvl1pPr algn="ctr">
              <a:lnSpc>
                <a:spcPct val="150000"/>
              </a:lnSpc>
              <a:defRPr lang="en-US" sz="14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3" name="Title 2">
            <a:extLst>
              <a:ext uri="{FF2B5EF4-FFF2-40B4-BE49-F238E27FC236}">
                <a16:creationId xmlns:a16="http://schemas.microsoft.com/office/drawing/2014/main" id="{0105508C-66D1-4806-44A9-8EC6396E6B40}"/>
              </a:ext>
            </a:extLst>
          </p:cNvPr>
          <p:cNvSpPr>
            <a:spLocks noGrp="1"/>
          </p:cNvSpPr>
          <p:nvPr>
            <p:ph type="title"/>
          </p:nvPr>
        </p:nvSpPr>
        <p:spPr>
          <a:xfrm>
            <a:off x="576245" y="240566"/>
            <a:ext cx="11046672" cy="662782"/>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798146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a:off x="7566169" y="1307554"/>
            <a:ext cx="3392646" cy="4248324"/>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3" name="Content Placeholder 147">
            <a:extLst>
              <a:ext uri="{FF2B5EF4-FFF2-40B4-BE49-F238E27FC236}">
                <a16:creationId xmlns:a16="http://schemas.microsoft.com/office/drawing/2014/main" id="{79E8F3CC-4FD0-3CF4-D992-645875CA91C2}"/>
              </a:ext>
            </a:extLst>
          </p:cNvPr>
          <p:cNvSpPr>
            <a:spLocks noGrp="1"/>
          </p:cNvSpPr>
          <p:nvPr>
            <p:ph sz="quarter" idx="11"/>
          </p:nvPr>
        </p:nvSpPr>
        <p:spPr>
          <a:xfrm>
            <a:off x="7848279" y="1580326"/>
            <a:ext cx="2891831" cy="3709138"/>
          </a:xfrm>
        </p:spPr>
        <p:txBody>
          <a:bodyPr>
            <a:normAutofit/>
          </a:bodyPr>
          <a:lstStyle>
            <a:lvl1pPr algn="l">
              <a:buClr>
                <a:schemeClr val="bg2"/>
              </a:buClr>
              <a:defRPr>
                <a:solidFill>
                  <a:schemeClr val="bg2"/>
                </a:solidFill>
              </a:defRPr>
            </a:lvl1pPr>
            <a:lvl2pPr algn="l">
              <a:buClr>
                <a:schemeClr val="bg2"/>
              </a:buClr>
              <a:defRPr>
                <a:solidFill>
                  <a:schemeClr val="bg2"/>
                </a:solidFill>
              </a:defRPr>
            </a:lvl2pPr>
            <a:lvl3pPr algn="l">
              <a:buClr>
                <a:schemeClr val="bg2"/>
              </a:buClr>
              <a:defRPr>
                <a:solidFill>
                  <a:schemeClr val="bg2"/>
                </a:solidFill>
              </a:defRPr>
            </a:lvl3pPr>
            <a:lvl4pPr algn="l">
              <a:buClr>
                <a:schemeClr val="bg2"/>
              </a:buClr>
              <a:defRPr>
                <a:solidFill>
                  <a:schemeClr val="bg2"/>
                </a:solidFill>
              </a:defRPr>
            </a:lvl4pPr>
            <a:lvl5pPr algn="l">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88063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with Callout - Teal">
    <p:bg>
      <p:bgRef idx="1001">
        <a:schemeClr val="bg1"/>
      </p:bgRef>
    </p:bg>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008BA37-B515-B2B7-0EA8-EACF7426F7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53" t="15925" r="38441" b="7731"/>
          <a:stretch/>
        </p:blipFill>
        <p:spPr>
          <a:xfrm>
            <a:off x="3842455" y="-1746"/>
            <a:ext cx="8349545"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42455" y="-1746"/>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A67874-75D4-67A8-0F77-B1C9AE4C4E15}"/>
              </a:ext>
            </a:extLst>
          </p:cNvPr>
          <p:cNvSpPr/>
          <p:nvPr userDrawn="1"/>
        </p:nvSpPr>
        <p:spPr>
          <a:xfrm>
            <a:off x="7535331" y="1304838"/>
            <a:ext cx="3392646" cy="4248324"/>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147">
            <a:extLst>
              <a:ext uri="{FF2B5EF4-FFF2-40B4-BE49-F238E27FC236}">
                <a16:creationId xmlns:a16="http://schemas.microsoft.com/office/drawing/2014/main" id="{FBFCBEDA-0596-432B-8A19-FC534E9F78AD}"/>
              </a:ext>
            </a:extLst>
          </p:cNvPr>
          <p:cNvSpPr>
            <a:spLocks noGrp="1"/>
          </p:cNvSpPr>
          <p:nvPr>
            <p:ph sz="quarter" idx="12"/>
          </p:nvPr>
        </p:nvSpPr>
        <p:spPr>
          <a:xfrm>
            <a:off x="7785739" y="1574431"/>
            <a:ext cx="2891831" cy="3709138"/>
          </a:xfrm>
        </p:spPr>
        <p:txBody>
          <a:bodyPr>
            <a:normAutofit/>
          </a:bodyPr>
          <a:lstStyle>
            <a:lvl1pPr algn="l">
              <a:buClr>
                <a:schemeClr val="tx1"/>
              </a:buClr>
              <a:defRPr>
                <a:solidFill>
                  <a:schemeClr val="tx1"/>
                </a:solidFill>
              </a:defRPr>
            </a:lvl1pPr>
            <a:lvl2pPr algn="l">
              <a:buClr>
                <a:schemeClr val="tx1"/>
              </a:buClr>
              <a:defRPr>
                <a:solidFill>
                  <a:schemeClr val="tx1"/>
                </a:solidFill>
              </a:defRPr>
            </a:lvl2pPr>
            <a:lvl3pPr algn="l">
              <a:buClr>
                <a:schemeClr val="tx1"/>
              </a:buClr>
              <a:defRPr>
                <a:solidFill>
                  <a:schemeClr val="tx1"/>
                </a:solidFill>
              </a:defRPr>
            </a:lvl3pPr>
            <a:lvl4pPr algn="l">
              <a:buClr>
                <a:schemeClr val="tx1"/>
              </a:buClr>
              <a:defRPr>
                <a:solidFill>
                  <a:schemeClr val="tx1"/>
                </a:solidFill>
              </a:defRPr>
            </a:lvl4pPr>
            <a:lvl5pPr algn="l">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80719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with Callout - Purple">
    <p:bg>
      <p:bgRef idx="1001">
        <a:schemeClr val="bg1"/>
      </p:bgRef>
    </p:bg>
    <p:spTree>
      <p:nvGrpSpPr>
        <p:cNvPr id="1" name=""/>
        <p:cNvGrpSpPr/>
        <p:nvPr/>
      </p:nvGrpSpPr>
      <p:grpSpPr>
        <a:xfrm>
          <a:off x="0" y="0"/>
          <a:ext cx="0" cy="0"/>
          <a:chOff x="0" y="0"/>
          <a:chExt cx="0" cy="0"/>
        </a:xfrm>
      </p:grpSpPr>
      <p:pic>
        <p:nvPicPr>
          <p:cNvPr id="3" name="Picture 2" descr="A close up of a blue surface&#10;&#10;Description automatically generated">
            <a:extLst>
              <a:ext uri="{FF2B5EF4-FFF2-40B4-BE49-F238E27FC236}">
                <a16:creationId xmlns:a16="http://schemas.microsoft.com/office/drawing/2014/main" id="{26373CF3-615A-9DAF-4953-D34547D34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81" t="-242" r="36249" b="242"/>
          <a:stretch/>
        </p:blipFill>
        <p:spPr>
          <a:xfrm>
            <a:off x="3855321" y="0"/>
            <a:ext cx="8377404"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93861"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99341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with Callout - Blu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360C4-6F27-8657-AE4F-F234D39EBF86}"/>
              </a:ext>
            </a:extLst>
          </p:cNvPr>
          <p:cNvPicPr>
            <a:picLocks noChangeAspect="1"/>
          </p:cNvPicPr>
          <p:nvPr userDrawn="1"/>
        </p:nvPicPr>
        <p:blipFill rotWithShape="1">
          <a:blip r:embed="rId2"/>
          <a:srcRect l="23264" t="-56" r="2641" b="56"/>
          <a:stretch/>
        </p:blipFill>
        <p:spPr>
          <a:xfrm>
            <a:off x="3783888" y="5217"/>
            <a:ext cx="8356792" cy="685278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783887"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28152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with Callout - Light Purple">
    <p:bg>
      <p:bgRef idx="1001">
        <a:schemeClr val="bg1"/>
      </p:bgRef>
    </p:bg>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120761D3-EAC0-83BF-28D0-E7E962056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1" r="2950" b="4141"/>
          <a:stretch/>
        </p:blipFill>
        <p:spPr>
          <a:xfrm>
            <a:off x="3781318" y="9548"/>
            <a:ext cx="8410682" cy="6857942"/>
          </a:xfrm>
          <a:prstGeom prst="rect">
            <a:avLst/>
          </a:prstGeom>
        </p:spPr>
      </p:pic>
      <p:sp>
        <p:nvSpPr>
          <p:cNvPr id="4" name="Rectangle 3">
            <a:extLst>
              <a:ext uri="{FF2B5EF4-FFF2-40B4-BE49-F238E27FC236}">
                <a16:creationId xmlns:a16="http://schemas.microsoft.com/office/drawing/2014/main" id="{00282492-4B8A-8BAC-D751-89069E94029A}"/>
              </a:ext>
            </a:extLst>
          </p:cNvPr>
          <p:cNvSpPr/>
          <p:nvPr userDrawn="1"/>
        </p:nvSpPr>
        <p:spPr>
          <a:xfrm>
            <a:off x="3781319" y="0"/>
            <a:ext cx="8410682" cy="6858000"/>
          </a:xfrm>
          <a:prstGeom prst="rect">
            <a:avLst/>
          </a:prstGeom>
          <a:gradFill>
            <a:gsLst>
              <a:gs pos="100000">
                <a:srgbClr val="170031">
                  <a:alpha val="3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58102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Background">
    <p:bg>
      <p:bgRef idx="1001">
        <a:schemeClr val="bg1"/>
      </p:bgRef>
    </p:bg>
    <p:spTree>
      <p:nvGrpSpPr>
        <p:cNvPr id="1" name=""/>
        <p:cNvGrpSpPr/>
        <p:nvPr/>
      </p:nvGrpSpPr>
      <p:grpSpPr>
        <a:xfrm>
          <a:off x="0" y="0"/>
          <a:ext cx="0" cy="0"/>
          <a:chOff x="0" y="0"/>
          <a:chExt cx="0" cy="0"/>
        </a:xfrm>
      </p:grpSpPr>
      <p:pic>
        <p:nvPicPr>
          <p:cNvPr id="8" name="Picture 7" descr="A city with lights and lines&#10;&#10;Description automatically generated with medium confidence">
            <a:extLst>
              <a:ext uri="{FF2B5EF4-FFF2-40B4-BE49-F238E27FC236}">
                <a16:creationId xmlns:a16="http://schemas.microsoft.com/office/drawing/2014/main" id="{77134A85-C041-EA20-118A-92E965695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78" r="6390" b="912"/>
          <a:stretch/>
        </p:blipFill>
        <p:spPr>
          <a:xfrm>
            <a:off x="0" y="1"/>
            <a:ext cx="12192000" cy="6858000"/>
          </a:xfrm>
          <a:prstGeom prst="rect">
            <a:avLst/>
          </a:prstGeom>
        </p:spPr>
      </p:pic>
      <p:sp>
        <p:nvSpPr>
          <p:cNvPr id="3" name="Rectangle 2">
            <a:extLst>
              <a:ext uri="{FF2B5EF4-FFF2-40B4-BE49-F238E27FC236}">
                <a16:creationId xmlns:a16="http://schemas.microsoft.com/office/drawing/2014/main" id="{A77F2AD7-FE9B-2B74-446F-B375F6007C49}"/>
              </a:ext>
            </a:extLst>
          </p:cNvPr>
          <p:cNvSpPr/>
          <p:nvPr userDrawn="1"/>
        </p:nvSpPr>
        <p:spPr>
          <a:xfrm>
            <a:off x="1" y="1"/>
            <a:ext cx="12192000" cy="6858000"/>
          </a:xfrm>
          <a:prstGeom prst="rect">
            <a:avLst/>
          </a:prstGeom>
          <a:gradFill>
            <a:gsLst>
              <a:gs pos="0">
                <a:srgbClr val="000064">
                  <a:alpha val="60000"/>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1D89471-FC67-9A9F-7C32-77C9B7EFA036}"/>
              </a:ext>
            </a:extLst>
          </p:cNvPr>
          <p:cNvSpPr>
            <a:spLocks noGrp="1"/>
          </p:cNvSpPr>
          <p:nvPr>
            <p:ph type="title"/>
          </p:nvPr>
        </p:nvSpPr>
        <p:spPr>
          <a:xfrm>
            <a:off x="1060704" y="1751396"/>
            <a:ext cx="10131552" cy="3647849"/>
          </a:xfr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294892248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pic>
        <p:nvPicPr>
          <p:cNvPr id="95" name="Picture 94" descr="A yellow outline of a person with a speech bubble&#10;&#10;Description automatically generated">
            <a:extLst>
              <a:ext uri="{FF2B5EF4-FFF2-40B4-BE49-F238E27FC236}">
                <a16:creationId xmlns:a16="http://schemas.microsoft.com/office/drawing/2014/main" id="{E5B13EF7-417A-15FD-A8C5-EB3F0FB6B666}"/>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14160" y="1735340"/>
            <a:ext cx="700185" cy="661014"/>
          </a:xfrm>
          <a:prstGeom prst="rect">
            <a:avLst/>
          </a:prstGeom>
          <a:ln>
            <a:noFill/>
          </a:ln>
        </p:spPr>
      </p:pic>
      <p:pic>
        <p:nvPicPr>
          <p:cNvPr id="105" name="Picture 104" descr="A black and blue screen with a line graph&#10;&#10;Description automatically generated">
            <a:extLst>
              <a:ext uri="{FF2B5EF4-FFF2-40B4-BE49-F238E27FC236}">
                <a16:creationId xmlns:a16="http://schemas.microsoft.com/office/drawing/2014/main" id="{4C79A560-A247-0E94-5243-5429F22A86EF}"/>
              </a:ext>
            </a:extLst>
          </p:cNvPr>
          <p:cNvPicPr>
            <a:picLocks noChangeAspect="1"/>
          </p:cNvPicPr>
          <p:nvPr userDrawn="1"/>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723803" y="1783930"/>
            <a:ext cx="724667" cy="553294"/>
          </a:xfrm>
          <a:prstGeom prst="rect">
            <a:avLst/>
          </a:prstGeom>
        </p:spPr>
      </p:pic>
      <p:pic>
        <p:nvPicPr>
          <p:cNvPr id="114" name="Picture 113" descr="A purple circles and dots&#10;&#10;Description automatically generated">
            <a:extLst>
              <a:ext uri="{FF2B5EF4-FFF2-40B4-BE49-F238E27FC236}">
                <a16:creationId xmlns:a16="http://schemas.microsoft.com/office/drawing/2014/main" id="{2F5D17D0-77B5-18A9-FC23-F835D0897536}"/>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1442" y="1803617"/>
            <a:ext cx="878115" cy="513920"/>
          </a:xfrm>
          <a:prstGeom prst="rect">
            <a:avLst/>
          </a:prstGeom>
        </p:spPr>
      </p:pic>
      <p:pic>
        <p:nvPicPr>
          <p:cNvPr id="130" name="Picture 129" descr="A purple circles and dots&#10;&#10;Description automatically generated">
            <a:extLst>
              <a:ext uri="{FF2B5EF4-FFF2-40B4-BE49-F238E27FC236}">
                <a16:creationId xmlns:a16="http://schemas.microsoft.com/office/drawing/2014/main" id="{61E3FE9D-E72B-4375-B2DE-016DDF2081DE}"/>
              </a:ext>
            </a:extLst>
          </p:cNvPr>
          <p:cNvPicPr>
            <a:picLocks noChangeAspect="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33883" y="4146144"/>
            <a:ext cx="878115" cy="513920"/>
          </a:xfrm>
          <a:prstGeom prst="rect">
            <a:avLst/>
          </a:prstGeom>
        </p:spPr>
      </p:pic>
      <p:pic>
        <p:nvPicPr>
          <p:cNvPr id="136" name="Picture 135" descr="A green and black file&#10;&#10;Description automatically generated">
            <a:extLst>
              <a:ext uri="{FF2B5EF4-FFF2-40B4-BE49-F238E27FC236}">
                <a16:creationId xmlns:a16="http://schemas.microsoft.com/office/drawing/2014/main" id="{0978C054-1ACB-51BC-3590-2109C886D761}"/>
              </a:ext>
            </a:extLst>
          </p:cNvPr>
          <p:cNvPicPr>
            <a:picLocks noChangeAspect="1"/>
          </p:cNvPicPr>
          <p:nvPr userDrawn="1"/>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56717" y="4106872"/>
            <a:ext cx="460261" cy="592464"/>
          </a:xfrm>
          <a:prstGeom prst="rect">
            <a:avLst/>
          </a:prstGeom>
        </p:spPr>
      </p:pic>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60718253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394483777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pic>
        <p:nvPicPr>
          <p:cNvPr id="22" name="Graphic 21">
            <a:extLst>
              <a:ext uri="{FF2B5EF4-FFF2-40B4-BE49-F238E27FC236}">
                <a16:creationId xmlns:a16="http://schemas.microsoft.com/office/drawing/2014/main" id="{7D92CB0A-CAF0-3712-ECBC-BD86EBE414D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588"/>
          <a:stretch/>
        </p:blipFill>
        <p:spPr>
          <a:xfrm>
            <a:off x="6302744" y="1917540"/>
            <a:ext cx="826850" cy="758750"/>
          </a:xfrm>
          <a:prstGeom prst="rect">
            <a:avLst/>
          </a:prstGeom>
        </p:spPr>
      </p:pic>
      <p:grpSp>
        <p:nvGrpSpPr>
          <p:cNvPr id="27" name="Graphic 24">
            <a:extLst>
              <a:ext uri="{FF2B5EF4-FFF2-40B4-BE49-F238E27FC236}">
                <a16:creationId xmlns:a16="http://schemas.microsoft.com/office/drawing/2014/main" id="{E46B437F-49F1-0034-4F70-B5937BCF3150}"/>
              </a:ext>
            </a:extLst>
          </p:cNvPr>
          <p:cNvGrpSpPr/>
          <p:nvPr userDrawn="1"/>
        </p:nvGrpSpPr>
        <p:grpSpPr>
          <a:xfrm>
            <a:off x="2956313" y="4339181"/>
            <a:ext cx="773580" cy="947327"/>
            <a:chOff x="2861447" y="4339181"/>
            <a:chExt cx="868446" cy="1063500"/>
          </a:xfrm>
          <a:solidFill>
            <a:schemeClr val="accent4"/>
          </a:solidFill>
        </p:grpSpPr>
        <p:sp>
          <p:nvSpPr>
            <p:cNvPr id="28" name="Freeform 27">
              <a:extLst>
                <a:ext uri="{FF2B5EF4-FFF2-40B4-BE49-F238E27FC236}">
                  <a16:creationId xmlns:a16="http://schemas.microsoft.com/office/drawing/2014/main" id="{5FE77CEC-2A87-AE50-3CDB-D3E20D6A44CA}"/>
                </a:ext>
              </a:extLst>
            </p:cNvPr>
            <p:cNvSpPr/>
            <p:nvPr/>
          </p:nvSpPr>
          <p:spPr>
            <a:xfrm>
              <a:off x="3178360" y="4472061"/>
              <a:ext cx="236509" cy="237481"/>
            </a:xfrm>
            <a:custGeom>
              <a:avLst/>
              <a:gdLst>
                <a:gd name="connsiteX0" fmla="*/ 117310 w 236509"/>
                <a:gd name="connsiteY0" fmla="*/ 237477 h 237481"/>
                <a:gd name="connsiteX1" fmla="*/ 236505 w 236509"/>
                <a:gd name="connsiteY1" fmla="*/ 119690 h 237481"/>
                <a:gd name="connsiteX2" fmla="*/ 119202 w 236509"/>
                <a:gd name="connsiteY2" fmla="*/ 4 h 237481"/>
                <a:gd name="connsiteX3" fmla="*/ 8 w 236509"/>
                <a:gd name="connsiteY3" fmla="*/ 117791 h 237481"/>
                <a:gd name="connsiteX4" fmla="*/ 4 w 236509"/>
                <a:gd name="connsiteY4" fmla="*/ 118737 h 237481"/>
                <a:gd name="connsiteX5" fmla="*/ 116361 w 236509"/>
                <a:gd name="connsiteY5" fmla="*/ 237473 h 237481"/>
                <a:gd name="connsiteX6" fmla="*/ 117310 w 236509"/>
                <a:gd name="connsiteY6" fmla="*/ 237477 h 237481"/>
                <a:gd name="connsiteX7" fmla="*/ 117310 w 236509"/>
                <a:gd name="connsiteY7" fmla="*/ 19945 h 237481"/>
                <a:gd name="connsiteX8" fmla="*/ 217580 w 236509"/>
                <a:gd name="connsiteY8" fmla="*/ 118737 h 237481"/>
                <a:gd name="connsiteX9" fmla="*/ 119194 w 236509"/>
                <a:gd name="connsiteY9" fmla="*/ 219420 h 237481"/>
                <a:gd name="connsiteX10" fmla="*/ 18924 w 236509"/>
                <a:gd name="connsiteY10" fmla="*/ 120628 h 237481"/>
                <a:gd name="connsiteX11" fmla="*/ 18924 w 236509"/>
                <a:gd name="connsiteY11" fmla="*/ 118737 h 237481"/>
                <a:gd name="connsiteX12" fmla="*/ 117310 w 236509"/>
                <a:gd name="connsiteY12" fmla="*/ 19945 h 2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509" h="237481">
                  <a:moveTo>
                    <a:pt x="117310" y="237477"/>
                  </a:moveTo>
                  <a:cubicBezTo>
                    <a:pt x="182617" y="238002"/>
                    <a:pt x="235983" y="185267"/>
                    <a:pt x="236505" y="119690"/>
                  </a:cubicBezTo>
                  <a:cubicBezTo>
                    <a:pt x="237027" y="54114"/>
                    <a:pt x="184509" y="528"/>
                    <a:pt x="119202" y="4"/>
                  </a:cubicBezTo>
                  <a:cubicBezTo>
                    <a:pt x="53896" y="-520"/>
                    <a:pt x="530" y="52215"/>
                    <a:pt x="8" y="117791"/>
                  </a:cubicBezTo>
                  <a:cubicBezTo>
                    <a:pt x="5" y="118106"/>
                    <a:pt x="4" y="118421"/>
                    <a:pt x="4" y="118737"/>
                  </a:cubicBezTo>
                  <a:cubicBezTo>
                    <a:pt x="-518" y="183789"/>
                    <a:pt x="51576" y="236949"/>
                    <a:pt x="116361" y="237473"/>
                  </a:cubicBezTo>
                  <a:cubicBezTo>
                    <a:pt x="116678" y="237476"/>
                    <a:pt x="116994" y="237477"/>
                    <a:pt x="117310" y="237477"/>
                  </a:cubicBezTo>
                  <a:close/>
                  <a:moveTo>
                    <a:pt x="117310" y="19945"/>
                  </a:moveTo>
                  <a:cubicBezTo>
                    <a:pt x="172167" y="19422"/>
                    <a:pt x="217060" y="63654"/>
                    <a:pt x="217580" y="118737"/>
                  </a:cubicBezTo>
                  <a:cubicBezTo>
                    <a:pt x="218099" y="173820"/>
                    <a:pt x="174051" y="218898"/>
                    <a:pt x="119194" y="219420"/>
                  </a:cubicBezTo>
                  <a:cubicBezTo>
                    <a:pt x="64336" y="219942"/>
                    <a:pt x="19445" y="175711"/>
                    <a:pt x="18924" y="120628"/>
                  </a:cubicBezTo>
                  <a:cubicBezTo>
                    <a:pt x="18919" y="119997"/>
                    <a:pt x="18919" y="119368"/>
                    <a:pt x="18924" y="118737"/>
                  </a:cubicBezTo>
                  <a:cubicBezTo>
                    <a:pt x="18924" y="64175"/>
                    <a:pt x="62973" y="19945"/>
                    <a:pt x="117310" y="19945"/>
                  </a:cubicBezTo>
                  <a:close/>
                </a:path>
              </a:pathLst>
            </a:custGeom>
            <a:grpFill/>
            <a:ln w="127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8500629-D581-AB9E-731C-5DBE22D0FD8A}"/>
                </a:ext>
              </a:extLst>
            </p:cNvPr>
            <p:cNvSpPr/>
            <p:nvPr/>
          </p:nvSpPr>
          <p:spPr>
            <a:xfrm>
              <a:off x="3068626" y="4726509"/>
              <a:ext cx="454089" cy="194861"/>
            </a:xfrm>
            <a:custGeom>
              <a:avLst/>
              <a:gdLst>
                <a:gd name="connsiteX0" fmla="*/ 11352 w 454089"/>
                <a:gd name="connsiteY0" fmla="*/ 194862 h 194861"/>
                <a:gd name="connsiteX1" fmla="*/ 442738 w 454089"/>
                <a:gd name="connsiteY1" fmla="*/ 194862 h 194861"/>
                <a:gd name="connsiteX2" fmla="*/ 454090 w 454089"/>
                <a:gd name="connsiteY2" fmla="*/ 190112 h 194861"/>
                <a:gd name="connsiteX3" fmla="*/ 454090 w 454089"/>
                <a:gd name="connsiteY3" fmla="*/ 172064 h 194861"/>
                <a:gd name="connsiteX4" fmla="*/ 318809 w 454089"/>
                <a:gd name="connsiteY4" fmla="*/ 127 h 194861"/>
                <a:gd name="connsiteX5" fmla="*/ 310295 w 454089"/>
                <a:gd name="connsiteY5" fmla="*/ 2027 h 194861"/>
                <a:gd name="connsiteX6" fmla="*/ 227991 w 454089"/>
                <a:gd name="connsiteY6" fmla="*/ 28625 h 194861"/>
                <a:gd name="connsiteX7" fmla="*/ 144741 w 454089"/>
                <a:gd name="connsiteY7" fmla="*/ 2027 h 194861"/>
                <a:gd name="connsiteX8" fmla="*/ 136227 w 454089"/>
                <a:gd name="connsiteY8" fmla="*/ 127 h 194861"/>
                <a:gd name="connsiteX9" fmla="*/ 0 w 454089"/>
                <a:gd name="connsiteY9" fmla="*/ 172064 h 194861"/>
                <a:gd name="connsiteX10" fmla="*/ 0 w 454089"/>
                <a:gd name="connsiteY10" fmla="*/ 190112 h 194861"/>
                <a:gd name="connsiteX11" fmla="*/ 11352 w 454089"/>
                <a:gd name="connsiteY11" fmla="*/ 194862 h 194861"/>
                <a:gd name="connsiteX12" fmla="*/ 18920 w 454089"/>
                <a:gd name="connsiteY12" fmla="*/ 172064 h 194861"/>
                <a:gd name="connsiteX13" fmla="*/ 136227 w 454089"/>
                <a:gd name="connsiteY13" fmla="*/ 20076 h 194861"/>
                <a:gd name="connsiteX14" fmla="*/ 227045 w 454089"/>
                <a:gd name="connsiteY14" fmla="*/ 47624 h 194861"/>
                <a:gd name="connsiteX15" fmla="*/ 317863 w 454089"/>
                <a:gd name="connsiteY15" fmla="*/ 20076 h 194861"/>
                <a:gd name="connsiteX16" fmla="*/ 435169 w 454089"/>
                <a:gd name="connsiteY16" fmla="*/ 172064 h 194861"/>
                <a:gd name="connsiteX17" fmla="*/ 435169 w 454089"/>
                <a:gd name="connsiteY17" fmla="*/ 175863 h 194861"/>
                <a:gd name="connsiteX18" fmla="*/ 18920 w 454089"/>
                <a:gd name="connsiteY18" fmla="*/ 175863 h 1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089" h="194861">
                  <a:moveTo>
                    <a:pt x="11352" y="194862"/>
                  </a:moveTo>
                  <a:lnTo>
                    <a:pt x="442738" y="194862"/>
                  </a:lnTo>
                  <a:cubicBezTo>
                    <a:pt x="448414" y="194862"/>
                    <a:pt x="454090" y="194862"/>
                    <a:pt x="454090" y="190112"/>
                  </a:cubicBezTo>
                  <a:lnTo>
                    <a:pt x="454090" y="172064"/>
                  </a:lnTo>
                  <a:cubicBezTo>
                    <a:pt x="453426" y="90443"/>
                    <a:pt x="397734" y="19663"/>
                    <a:pt x="318809" y="127"/>
                  </a:cubicBezTo>
                  <a:cubicBezTo>
                    <a:pt x="315842" y="-153"/>
                    <a:pt x="312864" y="512"/>
                    <a:pt x="310295" y="2027"/>
                  </a:cubicBezTo>
                  <a:cubicBezTo>
                    <a:pt x="286284" y="19274"/>
                    <a:pt x="257513" y="28572"/>
                    <a:pt x="227991" y="28625"/>
                  </a:cubicBezTo>
                  <a:cubicBezTo>
                    <a:pt x="198204" y="28399"/>
                    <a:pt x="169182" y="19127"/>
                    <a:pt x="144741" y="2027"/>
                  </a:cubicBezTo>
                  <a:cubicBezTo>
                    <a:pt x="142229" y="371"/>
                    <a:pt x="139201" y="-305"/>
                    <a:pt x="136227" y="127"/>
                  </a:cubicBezTo>
                  <a:cubicBezTo>
                    <a:pt x="56926" y="19292"/>
                    <a:pt x="773" y="90165"/>
                    <a:pt x="0" y="172064"/>
                  </a:cubicBezTo>
                  <a:lnTo>
                    <a:pt x="0" y="190112"/>
                  </a:lnTo>
                  <a:cubicBezTo>
                    <a:pt x="0" y="194862"/>
                    <a:pt x="5676" y="194862"/>
                    <a:pt x="11352" y="194862"/>
                  </a:cubicBezTo>
                  <a:close/>
                  <a:moveTo>
                    <a:pt x="18920" y="172064"/>
                  </a:moveTo>
                  <a:cubicBezTo>
                    <a:pt x="19504" y="100666"/>
                    <a:pt x="67517" y="38458"/>
                    <a:pt x="136227" y="20076"/>
                  </a:cubicBezTo>
                  <a:cubicBezTo>
                    <a:pt x="163052" y="38219"/>
                    <a:pt x="194702" y="47820"/>
                    <a:pt x="227045" y="47624"/>
                  </a:cubicBezTo>
                  <a:cubicBezTo>
                    <a:pt x="259370" y="47703"/>
                    <a:pt x="290987" y="38113"/>
                    <a:pt x="317863" y="20076"/>
                  </a:cubicBezTo>
                  <a:cubicBezTo>
                    <a:pt x="386572" y="38458"/>
                    <a:pt x="434586" y="100666"/>
                    <a:pt x="435169" y="172064"/>
                  </a:cubicBezTo>
                  <a:lnTo>
                    <a:pt x="435169" y="175863"/>
                  </a:lnTo>
                  <a:lnTo>
                    <a:pt x="18920" y="175863"/>
                  </a:lnTo>
                  <a:close/>
                </a:path>
              </a:pathLst>
            </a:custGeom>
            <a:grpFill/>
            <a:ln w="127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9B72835-6979-CC50-1832-0E525E10E868}"/>
                </a:ext>
              </a:extLst>
            </p:cNvPr>
            <p:cNvSpPr/>
            <p:nvPr/>
          </p:nvSpPr>
          <p:spPr>
            <a:xfrm>
              <a:off x="3423950" y="4917571"/>
              <a:ext cx="305943" cy="263158"/>
            </a:xfrm>
            <a:custGeom>
              <a:avLst/>
              <a:gdLst>
                <a:gd name="connsiteX0" fmla="*/ 305944 w 305943"/>
                <a:gd name="connsiteY0" fmla="*/ 8549 h 263158"/>
                <a:gd name="connsiteX1" fmla="*/ 296484 w 305943"/>
                <a:gd name="connsiteY1" fmla="*/ 0 h 263158"/>
                <a:gd name="connsiteX2" fmla="*/ 287023 w 305943"/>
                <a:gd name="connsiteY2" fmla="*/ 7600 h 263158"/>
                <a:gd name="connsiteX3" fmla="*/ 156479 w 305943"/>
                <a:gd name="connsiteY3" fmla="*/ 136789 h 263158"/>
                <a:gd name="connsiteX4" fmla="*/ 156472 w 305943"/>
                <a:gd name="connsiteY4" fmla="*/ 136789 h 263158"/>
                <a:gd name="connsiteX5" fmla="*/ 29706 w 305943"/>
                <a:gd name="connsiteY5" fmla="*/ 136789 h 263158"/>
                <a:gd name="connsiteX6" fmla="*/ 105387 w 305943"/>
                <a:gd name="connsiteY6" fmla="*/ 51296 h 263158"/>
                <a:gd name="connsiteX7" fmla="*/ 104761 w 305943"/>
                <a:gd name="connsiteY7" fmla="*/ 39222 h 263158"/>
                <a:gd name="connsiteX8" fmla="*/ 104441 w 305943"/>
                <a:gd name="connsiteY8" fmla="*/ 38947 h 263158"/>
                <a:gd name="connsiteX9" fmla="*/ 91197 w 305943"/>
                <a:gd name="connsiteY9" fmla="*/ 39897 h 263158"/>
                <a:gd name="connsiteX10" fmla="*/ 2271 w 305943"/>
                <a:gd name="connsiteY10" fmla="*/ 144389 h 263158"/>
                <a:gd name="connsiteX11" fmla="*/ 2271 w 305943"/>
                <a:gd name="connsiteY11" fmla="*/ 156738 h 263158"/>
                <a:gd name="connsiteX12" fmla="*/ 91197 w 305943"/>
                <a:gd name="connsiteY12" fmla="*/ 259329 h 263158"/>
                <a:gd name="connsiteX13" fmla="*/ 97819 w 305943"/>
                <a:gd name="connsiteY13" fmla="*/ 263129 h 263158"/>
                <a:gd name="connsiteX14" fmla="*/ 104441 w 305943"/>
                <a:gd name="connsiteY14" fmla="*/ 260279 h 263158"/>
                <a:gd name="connsiteX15" fmla="*/ 105387 w 305943"/>
                <a:gd name="connsiteY15" fmla="*/ 245081 h 263158"/>
                <a:gd name="connsiteX16" fmla="*/ 30652 w 305943"/>
                <a:gd name="connsiteY16" fmla="*/ 155788 h 263158"/>
                <a:gd name="connsiteX17" fmla="*/ 156472 w 305943"/>
                <a:gd name="connsiteY17" fmla="*/ 155788 h 263158"/>
                <a:gd name="connsiteX18" fmla="*/ 305934 w 305943"/>
                <a:gd name="connsiteY18" fmla="*/ 9515 h 263158"/>
                <a:gd name="connsiteX19" fmla="*/ 305944 w 305943"/>
                <a:gd name="connsiteY19" fmla="*/ 8549 h 26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943" h="263158">
                  <a:moveTo>
                    <a:pt x="305944" y="8549"/>
                  </a:moveTo>
                  <a:cubicBezTo>
                    <a:pt x="305457" y="3677"/>
                    <a:pt x="301360" y="-25"/>
                    <a:pt x="296484" y="0"/>
                  </a:cubicBezTo>
                  <a:cubicBezTo>
                    <a:pt x="290807" y="0"/>
                    <a:pt x="287023" y="2850"/>
                    <a:pt x="287023" y="7600"/>
                  </a:cubicBezTo>
                  <a:cubicBezTo>
                    <a:pt x="286503" y="79472"/>
                    <a:pt x="228056" y="137312"/>
                    <a:pt x="156479" y="136789"/>
                  </a:cubicBezTo>
                  <a:cubicBezTo>
                    <a:pt x="156477" y="136789"/>
                    <a:pt x="156474" y="136789"/>
                    <a:pt x="156472" y="136789"/>
                  </a:cubicBezTo>
                  <a:lnTo>
                    <a:pt x="29706" y="136789"/>
                  </a:lnTo>
                  <a:lnTo>
                    <a:pt x="105387" y="51296"/>
                  </a:lnTo>
                  <a:cubicBezTo>
                    <a:pt x="108535" y="47788"/>
                    <a:pt x="108254" y="42382"/>
                    <a:pt x="104761" y="39222"/>
                  </a:cubicBezTo>
                  <a:cubicBezTo>
                    <a:pt x="104656" y="39128"/>
                    <a:pt x="104550" y="39036"/>
                    <a:pt x="104441" y="38947"/>
                  </a:cubicBezTo>
                  <a:cubicBezTo>
                    <a:pt x="100510" y="35577"/>
                    <a:pt x="94612" y="36000"/>
                    <a:pt x="91197" y="39897"/>
                  </a:cubicBezTo>
                  <a:lnTo>
                    <a:pt x="2271" y="144389"/>
                  </a:lnTo>
                  <a:cubicBezTo>
                    <a:pt x="-757" y="147943"/>
                    <a:pt x="-757" y="153183"/>
                    <a:pt x="2271" y="156738"/>
                  </a:cubicBezTo>
                  <a:lnTo>
                    <a:pt x="91197" y="259329"/>
                  </a:lnTo>
                  <a:cubicBezTo>
                    <a:pt x="92383" y="261873"/>
                    <a:pt x="95034" y="263394"/>
                    <a:pt x="97819" y="263129"/>
                  </a:cubicBezTo>
                  <a:cubicBezTo>
                    <a:pt x="100294" y="263001"/>
                    <a:pt x="102642" y="261991"/>
                    <a:pt x="104441" y="260279"/>
                  </a:cubicBezTo>
                  <a:cubicBezTo>
                    <a:pt x="108200" y="256034"/>
                    <a:pt x="108591" y="249763"/>
                    <a:pt x="105387" y="245081"/>
                  </a:cubicBezTo>
                  <a:lnTo>
                    <a:pt x="30652" y="155788"/>
                  </a:lnTo>
                  <a:lnTo>
                    <a:pt x="156472" y="155788"/>
                  </a:lnTo>
                  <a:cubicBezTo>
                    <a:pt x="237971" y="156838"/>
                    <a:pt x="304888" y="91350"/>
                    <a:pt x="305934" y="9515"/>
                  </a:cubicBezTo>
                  <a:cubicBezTo>
                    <a:pt x="305939" y="9193"/>
                    <a:pt x="305942" y="8871"/>
                    <a:pt x="305944" y="8549"/>
                  </a:cubicBezTo>
                  <a:close/>
                </a:path>
              </a:pathLst>
            </a:custGeom>
            <a:grpFill/>
            <a:ln w="127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0049BE-61CB-CA4F-4926-C3B6C68523A8}"/>
                </a:ext>
              </a:extLst>
            </p:cNvPr>
            <p:cNvSpPr/>
            <p:nvPr/>
          </p:nvSpPr>
          <p:spPr>
            <a:xfrm>
              <a:off x="2861447" y="4339181"/>
              <a:ext cx="314197" cy="263015"/>
            </a:xfrm>
            <a:custGeom>
              <a:avLst/>
              <a:gdLst>
                <a:gd name="connsiteX0" fmla="*/ 210017 w 314197"/>
                <a:gd name="connsiteY0" fmla="*/ 223119 h 263015"/>
                <a:gd name="connsiteX1" fmla="*/ 216639 w 314197"/>
                <a:gd name="connsiteY1" fmla="*/ 225018 h 263015"/>
                <a:gd name="connsiteX2" fmla="*/ 223261 w 314197"/>
                <a:gd name="connsiteY2" fmla="*/ 222169 h 263015"/>
                <a:gd name="connsiteX3" fmla="*/ 312187 w 314197"/>
                <a:gd name="connsiteY3" fmla="*/ 118627 h 263015"/>
                <a:gd name="connsiteX4" fmla="*/ 312187 w 314197"/>
                <a:gd name="connsiteY4" fmla="*/ 106278 h 263015"/>
                <a:gd name="connsiteX5" fmla="*/ 223261 w 314197"/>
                <a:gd name="connsiteY5" fmla="*/ 3686 h 263015"/>
                <a:gd name="connsiteX6" fmla="*/ 211415 w 314197"/>
                <a:gd name="connsiteY6" fmla="*/ 1519 h 263015"/>
                <a:gd name="connsiteX7" fmla="*/ 210017 w 314197"/>
                <a:gd name="connsiteY7" fmla="*/ 2736 h 263015"/>
                <a:gd name="connsiteX8" fmla="*/ 209071 w 314197"/>
                <a:gd name="connsiteY8" fmla="*/ 17935 h 263015"/>
                <a:gd name="connsiteX9" fmla="*/ 283806 w 314197"/>
                <a:gd name="connsiteY9" fmla="*/ 107228 h 263015"/>
                <a:gd name="connsiteX10" fmla="*/ 149471 w 314197"/>
                <a:gd name="connsiteY10" fmla="*/ 107228 h 263015"/>
                <a:gd name="connsiteX11" fmla="*/ 9 w 314197"/>
                <a:gd name="connsiteY11" fmla="*/ 253501 h 263015"/>
                <a:gd name="connsiteX12" fmla="*/ 0 w 314197"/>
                <a:gd name="connsiteY12" fmla="*/ 254466 h 263015"/>
                <a:gd name="connsiteX13" fmla="*/ 9460 w 314197"/>
                <a:gd name="connsiteY13" fmla="*/ 263015 h 263015"/>
                <a:gd name="connsiteX14" fmla="*/ 18920 w 314197"/>
                <a:gd name="connsiteY14" fmla="*/ 255416 h 263015"/>
                <a:gd name="connsiteX15" fmla="*/ 149465 w 314197"/>
                <a:gd name="connsiteY15" fmla="*/ 126226 h 263015"/>
                <a:gd name="connsiteX16" fmla="*/ 149471 w 314197"/>
                <a:gd name="connsiteY16" fmla="*/ 126226 h 263015"/>
                <a:gd name="connsiteX17" fmla="*/ 284752 w 314197"/>
                <a:gd name="connsiteY17" fmla="*/ 126226 h 263015"/>
                <a:gd name="connsiteX18" fmla="*/ 209071 w 314197"/>
                <a:gd name="connsiteY18" fmla="*/ 211719 h 263015"/>
                <a:gd name="connsiteX19" fmla="*/ 209247 w 314197"/>
                <a:gd name="connsiteY19" fmla="*/ 222465 h 263015"/>
                <a:gd name="connsiteX20" fmla="*/ 210017 w 314197"/>
                <a:gd name="connsiteY20" fmla="*/ 223119 h 2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197" h="263015">
                  <a:moveTo>
                    <a:pt x="210017" y="223119"/>
                  </a:moveTo>
                  <a:cubicBezTo>
                    <a:pt x="211908" y="224565"/>
                    <a:pt x="214272" y="225244"/>
                    <a:pt x="216639" y="225018"/>
                  </a:cubicBezTo>
                  <a:cubicBezTo>
                    <a:pt x="219157" y="225099"/>
                    <a:pt x="221583" y="224056"/>
                    <a:pt x="223261" y="222169"/>
                  </a:cubicBezTo>
                  <a:lnTo>
                    <a:pt x="312187" y="118627"/>
                  </a:lnTo>
                  <a:cubicBezTo>
                    <a:pt x="314868" y="114951"/>
                    <a:pt x="314868" y="109954"/>
                    <a:pt x="312187" y="106278"/>
                  </a:cubicBezTo>
                  <a:lnTo>
                    <a:pt x="223261" y="3686"/>
                  </a:lnTo>
                  <a:cubicBezTo>
                    <a:pt x="220585" y="-197"/>
                    <a:pt x="215282" y="-1167"/>
                    <a:pt x="211415" y="1519"/>
                  </a:cubicBezTo>
                  <a:cubicBezTo>
                    <a:pt x="210906" y="1873"/>
                    <a:pt x="210438" y="2281"/>
                    <a:pt x="210017" y="2736"/>
                  </a:cubicBezTo>
                  <a:cubicBezTo>
                    <a:pt x="206258" y="6981"/>
                    <a:pt x="205867" y="13253"/>
                    <a:pt x="209071" y="17935"/>
                  </a:cubicBezTo>
                  <a:lnTo>
                    <a:pt x="283806" y="107228"/>
                  </a:lnTo>
                  <a:lnTo>
                    <a:pt x="149471" y="107228"/>
                  </a:lnTo>
                  <a:cubicBezTo>
                    <a:pt x="67973" y="106177"/>
                    <a:pt x="1056" y="171666"/>
                    <a:pt x="9" y="253501"/>
                  </a:cubicBezTo>
                  <a:cubicBezTo>
                    <a:pt x="5" y="253823"/>
                    <a:pt x="2" y="254144"/>
                    <a:pt x="0" y="254466"/>
                  </a:cubicBezTo>
                  <a:cubicBezTo>
                    <a:pt x="488" y="259338"/>
                    <a:pt x="4584" y="263040"/>
                    <a:pt x="9460" y="263015"/>
                  </a:cubicBezTo>
                  <a:cubicBezTo>
                    <a:pt x="15136" y="263015"/>
                    <a:pt x="18920" y="260166"/>
                    <a:pt x="18920" y="255416"/>
                  </a:cubicBezTo>
                  <a:cubicBezTo>
                    <a:pt x="19441" y="183544"/>
                    <a:pt x="77888" y="125704"/>
                    <a:pt x="149465" y="126226"/>
                  </a:cubicBezTo>
                  <a:cubicBezTo>
                    <a:pt x="149467" y="126226"/>
                    <a:pt x="149469" y="126226"/>
                    <a:pt x="149471" y="126226"/>
                  </a:cubicBezTo>
                  <a:lnTo>
                    <a:pt x="284752" y="126226"/>
                  </a:lnTo>
                  <a:lnTo>
                    <a:pt x="209071" y="211719"/>
                  </a:lnTo>
                  <a:cubicBezTo>
                    <a:pt x="206164" y="214735"/>
                    <a:pt x="206244" y="219547"/>
                    <a:pt x="209247" y="222465"/>
                  </a:cubicBezTo>
                  <a:cubicBezTo>
                    <a:pt x="209489" y="222700"/>
                    <a:pt x="209746" y="222918"/>
                    <a:pt x="210017" y="223119"/>
                  </a:cubicBezTo>
                  <a:close/>
                </a:path>
              </a:pathLst>
            </a:custGeom>
            <a:grpFill/>
            <a:ln w="1270" cap="flat">
              <a:noFill/>
              <a:prstDash val="solid"/>
              <a:miter/>
            </a:ln>
          </p:spPr>
          <p:txBody>
            <a:bodyPr rtlCol="0" anchor="ctr"/>
            <a:lstStyle/>
            <a:p>
              <a:endParaRPr lang="en-US"/>
            </a:p>
          </p:txBody>
        </p:sp>
      </p:grpSp>
      <p:pic>
        <p:nvPicPr>
          <p:cNvPr id="42" name="Graphic 41">
            <a:extLst>
              <a:ext uri="{FF2B5EF4-FFF2-40B4-BE49-F238E27FC236}">
                <a16:creationId xmlns:a16="http://schemas.microsoft.com/office/drawing/2014/main" id="{62AB956D-524E-79C7-DA88-D232B80934D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33"/>
          <a:stretch/>
        </p:blipFill>
        <p:spPr>
          <a:xfrm>
            <a:off x="6371055" y="4265828"/>
            <a:ext cx="734354" cy="714522"/>
          </a:xfrm>
          <a:prstGeom prst="rect">
            <a:avLst/>
          </a:prstGeom>
        </p:spPr>
      </p:pic>
      <p:pic>
        <p:nvPicPr>
          <p:cNvPr id="3" name="Picture 2">
            <a:extLst>
              <a:ext uri="{FF2B5EF4-FFF2-40B4-BE49-F238E27FC236}">
                <a16:creationId xmlns:a16="http://schemas.microsoft.com/office/drawing/2014/main" id="{05888DC9-01D4-E21B-6826-9016AA33310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893734" y="2017438"/>
            <a:ext cx="699897" cy="661014"/>
          </a:xfrm>
          <a:prstGeom prst="rect">
            <a:avLst/>
          </a:prstGeom>
        </p:spPr>
      </p:pic>
      <p:sp>
        <p:nvSpPr>
          <p:cNvPr id="5" name="Title 4">
            <a:extLst>
              <a:ext uri="{FF2B5EF4-FFF2-40B4-BE49-F238E27FC236}">
                <a16:creationId xmlns:a16="http://schemas.microsoft.com/office/drawing/2014/main" id="{3236BCC9-3B6C-03A3-732B-DE9F9E235893}"/>
              </a:ext>
            </a:extLst>
          </p:cNvPr>
          <p:cNvSpPr>
            <a:spLocks noGrp="1"/>
          </p:cNvSpPr>
          <p:nvPr>
            <p:ph type="title"/>
          </p:nvPr>
        </p:nvSpPr>
        <p:spPr>
          <a:xfrm>
            <a:off x="838200" y="423451"/>
            <a:ext cx="10515600" cy="701326"/>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155465573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sp>
        <p:nvSpPr>
          <p:cNvPr id="4" name="Title 3">
            <a:extLst>
              <a:ext uri="{FF2B5EF4-FFF2-40B4-BE49-F238E27FC236}">
                <a16:creationId xmlns:a16="http://schemas.microsoft.com/office/drawing/2014/main" id="{8C9F421B-1188-16EB-A2DC-BAF64610F386}"/>
              </a:ext>
            </a:extLst>
          </p:cNvPr>
          <p:cNvSpPr>
            <a:spLocks noGrp="1"/>
          </p:cNvSpPr>
          <p:nvPr>
            <p:ph type="title"/>
          </p:nvPr>
        </p:nvSpPr>
        <p:spPr>
          <a:xfrm>
            <a:off x="838200" y="415926"/>
            <a:ext cx="10515600" cy="699642"/>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9060533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Column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426119" y="313443"/>
            <a:ext cx="11315607" cy="559393"/>
          </a:xfrm>
        </p:spPr>
        <p:txBody>
          <a:bodyPr anchor="t">
            <a:noAutofit/>
          </a:bodyPr>
          <a:lstStyle/>
          <a:p>
            <a:r>
              <a:rPr lang="en-US" sz="3200">
                <a:solidFill>
                  <a:srgbClr val="4E4E4E"/>
                </a:solidFill>
              </a:rPr>
              <a:t>Click to edit Master title style</a:t>
            </a:r>
          </a:p>
        </p:txBody>
      </p:sp>
      <p:grpSp>
        <p:nvGrpSpPr>
          <p:cNvPr id="36" name="Group 35">
            <a:extLst>
              <a:ext uri="{FF2B5EF4-FFF2-40B4-BE49-F238E27FC236}">
                <a16:creationId xmlns:a16="http://schemas.microsoft.com/office/drawing/2014/main" id="{3A75B3F0-67C7-62FE-7AA6-4A9CEB08C793}"/>
              </a:ext>
            </a:extLst>
          </p:cNvPr>
          <p:cNvGrpSpPr/>
          <p:nvPr userDrawn="1"/>
        </p:nvGrpSpPr>
        <p:grpSpPr>
          <a:xfrm>
            <a:off x="531484" y="1200180"/>
            <a:ext cx="11129032" cy="5043998"/>
            <a:chOff x="519406" y="1200180"/>
            <a:chExt cx="11129032" cy="5043998"/>
          </a:xfrm>
        </p:grpSpPr>
        <p:sp>
          <p:nvSpPr>
            <p:cNvPr id="20" name="Rectangle 19">
              <a:extLst>
                <a:ext uri="{FF2B5EF4-FFF2-40B4-BE49-F238E27FC236}">
                  <a16:creationId xmlns:a16="http://schemas.microsoft.com/office/drawing/2014/main" id="{38275A93-A8F9-A12C-18F2-8090517F7D73}"/>
                </a:ext>
              </a:extLst>
            </p:cNvPr>
            <p:cNvSpPr/>
            <p:nvPr userDrawn="1"/>
          </p:nvSpPr>
          <p:spPr>
            <a:xfrm>
              <a:off x="519406" y="1337340"/>
              <a:ext cx="11129032" cy="490683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C4805D-3B3D-7748-4252-C3F19AB99D27}"/>
                </a:ext>
              </a:extLst>
            </p:cNvPr>
            <p:cNvGrpSpPr/>
            <p:nvPr userDrawn="1"/>
          </p:nvGrpSpPr>
          <p:grpSpPr>
            <a:xfrm>
              <a:off x="519406" y="1200180"/>
              <a:ext cx="11128248" cy="137160"/>
              <a:chOff x="5376041" y="0"/>
              <a:chExt cx="5470099" cy="114758"/>
            </a:xfrm>
          </p:grpSpPr>
          <p:sp>
            <p:nvSpPr>
              <p:cNvPr id="25" name="Rectangle 24">
                <a:extLst>
                  <a:ext uri="{FF2B5EF4-FFF2-40B4-BE49-F238E27FC236}">
                    <a16:creationId xmlns:a16="http://schemas.microsoft.com/office/drawing/2014/main" id="{82545C14-3A9B-D62E-70CC-BC662ADD64D6}"/>
                  </a:ext>
                </a:extLst>
              </p:cNvPr>
              <p:cNvSpPr/>
              <p:nvPr/>
            </p:nvSpPr>
            <p:spPr>
              <a:xfrm>
                <a:off x="9012721"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E34C58C-EECE-3793-41D5-CA8A75279BAB}"/>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7A2BF24-B654-0429-5350-59900B4F2A4A}"/>
                  </a:ext>
                </a:extLst>
              </p:cNvPr>
              <p:cNvSpPr/>
              <p:nvPr/>
            </p:nvSpPr>
            <p:spPr>
              <a:xfrm>
                <a:off x="5376041" y="0"/>
                <a:ext cx="1833419"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74138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39" name="Content Placeholder 13">
            <a:extLst>
              <a:ext uri="{FF2B5EF4-FFF2-40B4-BE49-F238E27FC236}">
                <a16:creationId xmlns:a16="http://schemas.microsoft.com/office/drawing/2014/main" id="{996C8B0F-2B43-1DB4-4120-D6D55A61BFA2}"/>
              </a:ext>
            </a:extLst>
          </p:cNvPr>
          <p:cNvSpPr>
            <a:spLocks noGrp="1"/>
          </p:cNvSpPr>
          <p:nvPr>
            <p:ph sz="quarter" idx="12"/>
          </p:nvPr>
        </p:nvSpPr>
        <p:spPr>
          <a:xfrm>
            <a:off x="438109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0" name="Content Placeholder 13">
            <a:extLst>
              <a:ext uri="{FF2B5EF4-FFF2-40B4-BE49-F238E27FC236}">
                <a16:creationId xmlns:a16="http://schemas.microsoft.com/office/drawing/2014/main" id="{4805D95C-44A4-C013-E119-2C5E094BF1A3}"/>
              </a:ext>
            </a:extLst>
          </p:cNvPr>
          <p:cNvSpPr>
            <a:spLocks noGrp="1"/>
          </p:cNvSpPr>
          <p:nvPr>
            <p:ph sz="quarter" idx="13"/>
          </p:nvPr>
        </p:nvSpPr>
        <p:spPr>
          <a:xfrm>
            <a:off x="8020806"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810984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pic>
        <p:nvPicPr>
          <p:cNvPr id="95" name="Picture 94">
            <a:extLst>
              <a:ext uri="{FF2B5EF4-FFF2-40B4-BE49-F238E27FC236}">
                <a16:creationId xmlns:a16="http://schemas.microsoft.com/office/drawing/2014/main" id="{E5B13EF7-417A-15FD-A8C5-EB3F0FB6B6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21315" y="2981738"/>
            <a:ext cx="699897" cy="661014"/>
          </a:xfrm>
          <a:prstGeom prst="rect">
            <a:avLst/>
          </a:prstGeom>
        </p:spPr>
      </p:pic>
      <p:pic>
        <p:nvPicPr>
          <p:cNvPr id="105" name="Picture 104">
            <a:extLst>
              <a:ext uri="{FF2B5EF4-FFF2-40B4-BE49-F238E27FC236}">
                <a16:creationId xmlns:a16="http://schemas.microsoft.com/office/drawing/2014/main" id="{4C79A560-A247-0E94-5243-5429F22A86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30872" y="3030328"/>
            <a:ext cx="724551" cy="553294"/>
          </a:xfrm>
          <a:prstGeom prst="rect">
            <a:avLst/>
          </a:prstGeom>
        </p:spPr>
      </p:pic>
      <p:pic>
        <p:nvPicPr>
          <p:cNvPr id="114" name="Picture 113">
            <a:extLst>
              <a:ext uri="{FF2B5EF4-FFF2-40B4-BE49-F238E27FC236}">
                <a16:creationId xmlns:a16="http://schemas.microsoft.com/office/drawing/2014/main" id="{2F5D17D0-77B5-18A9-FC23-F835D089753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8453" y="3052213"/>
            <a:ext cx="878115" cy="509523"/>
          </a:xfrm>
          <a:prstGeom prst="rect">
            <a:avLst/>
          </a:prstGeom>
        </p:spPr>
      </p:pic>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1197387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0138678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422C1-CD4C-EA16-C915-8EFAFC95AD33}"/>
              </a:ext>
            </a:extLst>
          </p:cNvPr>
          <p:cNvSpPr/>
          <p:nvPr userDrawn="1"/>
        </p:nvSpPr>
        <p:spPr>
          <a:xfrm>
            <a:off x="6277232"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76EDAE-56BF-56E6-08D0-F730BF0F7719}"/>
              </a:ext>
            </a:extLst>
          </p:cNvPr>
          <p:cNvSpPr/>
          <p:nvPr userDrawn="1"/>
        </p:nvSpPr>
        <p:spPr>
          <a:xfrm>
            <a:off x="535459"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E0B388-CDEC-0AB5-0F0D-3C91B84A3C1C}"/>
              </a:ext>
            </a:extLst>
          </p:cNvPr>
          <p:cNvSpPr/>
          <p:nvPr userDrawn="1"/>
        </p:nvSpPr>
        <p:spPr>
          <a:xfrm>
            <a:off x="1961757" y="183909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latin typeface="Aptos" panose="020B0004020202020204" pitchFamily="34" charset="0"/>
            </a:endParaRPr>
          </a:p>
        </p:txBody>
      </p:sp>
      <p:graphicFrame>
        <p:nvGraphicFramePr>
          <p:cNvPr id="12" name="Content Placeholder 6">
            <a:extLst>
              <a:ext uri="{FF2B5EF4-FFF2-40B4-BE49-F238E27FC236}">
                <a16:creationId xmlns:a16="http://schemas.microsoft.com/office/drawing/2014/main" id="{F02E51B5-B10E-0132-9CF6-2DD3208511EC}"/>
              </a:ext>
            </a:extLst>
          </p:cNvPr>
          <p:cNvGraphicFramePr>
            <a:graphicFrameLocks/>
          </p:cNvGraphicFramePr>
          <p:nvPr userDrawn="1">
            <p:extLst>
              <p:ext uri="{D42A27DB-BD31-4B8C-83A1-F6EECF244321}">
                <p14:modId xmlns:p14="http://schemas.microsoft.com/office/powerpoint/2010/main" val="924286293"/>
              </p:ext>
            </p:extLst>
          </p:nvPr>
        </p:nvGraphicFramePr>
        <p:xfrm>
          <a:off x="653919" y="1499287"/>
          <a:ext cx="5115423" cy="3213833"/>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2F733662-610D-21FE-CAC9-7C4D24596048}"/>
              </a:ext>
            </a:extLst>
          </p:cNvPr>
          <p:cNvSpPr/>
          <p:nvPr userDrawn="1"/>
        </p:nvSpPr>
        <p:spPr>
          <a:xfrm>
            <a:off x="7699196" y="184676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0" i="0">
              <a:latin typeface="Aptos" panose="020B0004020202020204" pitchFamily="34" charset="0"/>
            </a:endParaRPr>
          </a:p>
        </p:txBody>
      </p:sp>
      <p:graphicFrame>
        <p:nvGraphicFramePr>
          <p:cNvPr id="14" name="Chart 13">
            <a:extLst>
              <a:ext uri="{FF2B5EF4-FFF2-40B4-BE49-F238E27FC236}">
                <a16:creationId xmlns:a16="http://schemas.microsoft.com/office/drawing/2014/main" id="{03FB8D7C-6770-89F7-00D2-A43CACF12990}"/>
              </a:ext>
            </a:extLst>
          </p:cNvPr>
          <p:cNvGraphicFramePr>
            <a:graphicFrameLocks/>
          </p:cNvGraphicFramePr>
          <p:nvPr userDrawn="1">
            <p:extLst>
              <p:ext uri="{D42A27DB-BD31-4B8C-83A1-F6EECF244321}">
                <p14:modId xmlns:p14="http://schemas.microsoft.com/office/powerpoint/2010/main" val="1662230454"/>
              </p:ext>
            </p:extLst>
          </p:nvPr>
        </p:nvGraphicFramePr>
        <p:xfrm>
          <a:off x="6517866" y="1491047"/>
          <a:ext cx="4930702" cy="321383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8455025" y="4991100"/>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285388" y="4990202"/>
            <a:ext cx="2177011" cy="1182688"/>
          </a:xfrm>
          <a:solidFill>
            <a:schemeClr val="accent1"/>
          </a:solidFill>
        </p:spPr>
        <p:txBody>
          <a:bodyPr lIns="182880" tIns="182880" rIns="182880" bIns="182880" anchor="ctr">
            <a:normAutofit/>
          </a:bodyPr>
          <a:lstStyle>
            <a:lvl1pPr algn="ctr">
              <a:lnSpc>
                <a:spcPct val="150000"/>
              </a:lnSpc>
              <a:defRPr lang="en-US" sz="11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2729567" y="4997238"/>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59930" y="4996340"/>
            <a:ext cx="2177011" cy="1182688"/>
          </a:xfrm>
          <a:solidFill>
            <a:schemeClr val="accent2"/>
          </a:solidFill>
        </p:spPr>
        <p:txBody>
          <a:bodyPr lIns="182880" tIns="182880" rIns="182880" bIns="182880" anchor="ctr">
            <a:normAutofit/>
          </a:bodyPr>
          <a:lstStyle>
            <a:lvl1pPr algn="ctr">
              <a:lnSpc>
                <a:spcPct val="150000"/>
              </a:lnSpc>
              <a:defRPr lang="en-US" sz="1100" b="0" i="0" kern="1200" spc="300" dirty="0">
                <a:solidFill>
                  <a:schemeClr val="bg1"/>
                </a:solidFill>
                <a:latin typeface="Aptos" panose="020B0004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5" name="Title 4">
            <a:extLst>
              <a:ext uri="{FF2B5EF4-FFF2-40B4-BE49-F238E27FC236}">
                <a16:creationId xmlns:a16="http://schemas.microsoft.com/office/drawing/2014/main" id="{E4616400-8FCB-E017-20C3-F223473E9953}"/>
              </a:ext>
            </a:extLst>
          </p:cNvPr>
          <p:cNvSpPr>
            <a:spLocks noGrp="1"/>
          </p:cNvSpPr>
          <p:nvPr>
            <p:ph type="title"/>
          </p:nvPr>
        </p:nvSpPr>
        <p:spPr>
          <a:xfrm>
            <a:off x="535459" y="235817"/>
            <a:ext cx="11153744" cy="687046"/>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475281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tx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4012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D34BFD9-4843-8AF3-E33E-9DFCAE833BFE}"/>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7" name="Slide Number Placeholder 6">
            <a:extLst>
              <a:ext uri="{FF2B5EF4-FFF2-40B4-BE49-F238E27FC236}">
                <a16:creationId xmlns:a16="http://schemas.microsoft.com/office/drawing/2014/main" id="{A65698D9-5323-0087-86F5-67C342737201}"/>
              </a:ext>
            </a:extLst>
          </p:cNvPr>
          <p:cNvSpPr>
            <a:spLocks noGrp="1"/>
          </p:cNvSpPr>
          <p:nvPr>
            <p:ph type="sldNum" sz="quarter" idx="11"/>
          </p:nvPr>
        </p:nvSpPr>
        <p:spPr/>
        <p:txBody>
          <a:bodyPr/>
          <a:lstStyle/>
          <a:p>
            <a:fld id="{6548A57E-3D93-ED44-ACB1-374FABDFB92A}" type="slidenum">
              <a:rPr lang="en-US" smtClean="0"/>
              <a:pPr/>
              <a:t>‹#›</a:t>
            </a:fld>
            <a:endParaRPr lang="en-US"/>
          </a:p>
        </p:txBody>
      </p:sp>
      <p:sp>
        <p:nvSpPr>
          <p:cNvPr id="8" name="Title 7">
            <a:extLst>
              <a:ext uri="{FF2B5EF4-FFF2-40B4-BE49-F238E27FC236}">
                <a16:creationId xmlns:a16="http://schemas.microsoft.com/office/drawing/2014/main" id="{5774335D-0C5C-DA73-1E25-2C6E81F6A690}"/>
              </a:ext>
            </a:extLst>
          </p:cNvPr>
          <p:cNvSpPr>
            <a:spLocks noGrp="1"/>
          </p:cNvSpPr>
          <p:nvPr>
            <p:ph type="title"/>
          </p:nvPr>
        </p:nvSpPr>
        <p:spPr>
          <a:xfrm>
            <a:off x="335280" y="130262"/>
            <a:ext cx="11615928" cy="772795"/>
          </a:xfrm>
        </p:spPr>
        <p:txBody>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383419943"/>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 Colored Boxes">
    <p:bg>
      <p:bgPr>
        <a:solidFill>
          <a:schemeClr val="tx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9F6C75-E626-01E7-3FC5-A14F24C5329C}"/>
              </a:ext>
            </a:extLst>
          </p:cNvPr>
          <p:cNvSpPr/>
          <p:nvPr/>
        </p:nvSpPr>
        <p:spPr>
          <a:xfrm>
            <a:off x="5980367" y="0"/>
            <a:ext cx="3119420" cy="109728"/>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DB5CA4-E412-7E47-4153-DE8EE2608604}"/>
              </a:ext>
            </a:extLst>
          </p:cNvPr>
          <p:cNvSpPr/>
          <p:nvPr/>
        </p:nvSpPr>
        <p:spPr>
          <a:xfrm>
            <a:off x="3093763" y="0"/>
            <a:ext cx="3119420" cy="109728"/>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4632E9-8270-9475-C088-50D3C7A92D66}"/>
              </a:ext>
            </a:extLst>
          </p:cNvPr>
          <p:cNvSpPr/>
          <p:nvPr/>
        </p:nvSpPr>
        <p:spPr>
          <a:xfrm>
            <a:off x="9087819" y="0"/>
            <a:ext cx="3119420" cy="109728"/>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8362A9-C050-2017-0924-453AE630D243}"/>
              </a:ext>
            </a:extLst>
          </p:cNvPr>
          <p:cNvSpPr/>
          <p:nvPr/>
        </p:nvSpPr>
        <p:spPr>
          <a:xfrm>
            <a:off x="-1" y="0"/>
            <a:ext cx="3119420" cy="109728"/>
          </a:xfrm>
          <a:prstGeom prst="rect">
            <a:avLst/>
          </a:prstGeom>
          <a:solidFill>
            <a:srgbClr val="111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001760"/>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6145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bout New Frontier">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9100E-AFCE-6A54-CF90-C0F6CF539546}"/>
              </a:ext>
            </a:extLst>
          </p:cNvPr>
          <p:cNvSpPr/>
          <p:nvPr userDrawn="1"/>
        </p:nvSpPr>
        <p:spPr>
          <a:xfrm>
            <a:off x="7009384" y="0"/>
            <a:ext cx="5182616" cy="6858000"/>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32D26EF4-0F7D-0645-49E0-75DF1CE949D1}"/>
              </a:ext>
            </a:extLst>
          </p:cNvPr>
          <p:cNvSpPr txBox="1">
            <a:spLocks/>
          </p:cNvSpPr>
          <p:nvPr userDrawn="1"/>
        </p:nvSpPr>
        <p:spPr>
          <a:xfrm>
            <a:off x="7426611" y="1776815"/>
            <a:ext cx="4348162" cy="4384675"/>
          </a:xfrm>
          <a:prstGeom prst="rect">
            <a:avLst/>
          </a:prstGeom>
        </p:spPr>
        <p:txBody>
          <a:bodyPr vert="horz" lIns="91440" tIns="45720" rIns="91440" bIns="45720" rtlCol="0" anchor="t">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4 portfolio optimization &amp; rebalancing patents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19-year proven track record</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Independent - Best-in-class ETFs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ETF strategist pioneer</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Longest tenure strategist on </a:t>
            </a:r>
            <a:r>
              <a:rPr kumimoji="0" lang="en-US" sz="1600" b="0" i="0" u="none" strike="noStrike" kern="1200" cap="none" spc="0" normalizeH="0" baseline="0" noProof="0" err="1">
                <a:ln>
                  <a:noFill/>
                </a:ln>
                <a:solidFill>
                  <a:schemeClr val="bg1"/>
                </a:solidFill>
                <a:effectLst/>
                <a:uLnTx/>
                <a:uFillTx/>
                <a:latin typeface="Aptos" panose="020B0004020202020204" pitchFamily="34" charset="0"/>
                <a:ea typeface="Tahoma"/>
                <a:cs typeface="Tahoma"/>
              </a:rPr>
              <a:t>AssetMark</a:t>
            </a:r>
            <a:endPar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Serving 3600+ clients</a:t>
            </a:r>
            <a:endParaRPr kumimoji="0" lang="en-US" sz="16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endParaRPr kumimoji="0" lang="en-US" sz="18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p:txBody>
      </p:sp>
      <p:sp>
        <p:nvSpPr>
          <p:cNvPr id="13" name="Text Placeholder 7">
            <a:extLst>
              <a:ext uri="{FF2B5EF4-FFF2-40B4-BE49-F238E27FC236}">
                <a16:creationId xmlns:a16="http://schemas.microsoft.com/office/drawing/2014/main" id="{076182B7-2D6C-E592-0FB8-6FA33CD1F345}"/>
              </a:ext>
            </a:extLst>
          </p:cNvPr>
          <p:cNvSpPr txBox="1">
            <a:spLocks/>
          </p:cNvSpPr>
          <p:nvPr userDrawn="1"/>
        </p:nvSpPr>
        <p:spPr>
          <a:xfrm>
            <a:off x="485676" y="1790700"/>
            <a:ext cx="5707305" cy="42894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Bringing together institutional research, investment technology, and portfolio optimality </a:t>
            </a:r>
            <a:b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b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in investment management, New Frontier offers a robust, evidence-based investment process that provides complete portfolio solutions for investors seeking a smoother path and more reliable outcomes for achieving long-term investment goals.</a:t>
            </a:r>
          </a:p>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As an ETF-focused and multi-asset allocator, </a:t>
            </a:r>
            <a:b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br>
            <a:r>
              <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a:cs typeface="Tahoma"/>
              </a:rPr>
              <a:t>we reinvented portfolio optimization and introduced the world to a better way of optimizing and rebalancing portfolios: The Michaud Resampled Efficiency™</a:t>
            </a:r>
            <a:endParaRPr kumimoji="0" lang="en-US" sz="1700" b="0" i="0" u="none" strike="noStrike" kern="1200" cap="none" spc="0" normalizeH="0" baseline="0" noProof="0">
              <a:ln>
                <a:noFill/>
              </a:ln>
              <a:solidFill>
                <a:schemeClr val="bg1"/>
              </a:solidFill>
              <a:effectLst/>
              <a:uLnTx/>
              <a:uFillTx/>
              <a:latin typeface="Aptos" panose="020B0004020202020204" pitchFamily="34" charset="0"/>
              <a:ea typeface="Tahoma" panose="020B0604030504040204" pitchFamily="34" charset="0"/>
              <a:cs typeface="Tahoma" panose="020B0604030504040204" pitchFamily="34" charset="0"/>
            </a:endParaRPr>
          </a:p>
        </p:txBody>
      </p:sp>
      <p:sp>
        <p:nvSpPr>
          <p:cNvPr id="14" name="Text Placeholder 7">
            <a:extLst>
              <a:ext uri="{FF2B5EF4-FFF2-40B4-BE49-F238E27FC236}">
                <a16:creationId xmlns:a16="http://schemas.microsoft.com/office/drawing/2014/main" id="{48FE0B62-B7F6-D739-0826-C0AC178C26BD}"/>
              </a:ext>
            </a:extLst>
          </p:cNvPr>
          <p:cNvSpPr txBox="1">
            <a:spLocks/>
          </p:cNvSpPr>
          <p:nvPr userDrawn="1"/>
        </p:nvSpPr>
        <p:spPr>
          <a:xfrm>
            <a:off x="697351" y="1175799"/>
            <a:ext cx="3452056" cy="186115"/>
          </a:xfrm>
          <a:prstGeom prst="rect">
            <a:avLst/>
          </a:prstGeom>
        </p:spPr>
        <p:txBody>
          <a:bodyPr vert="horz" lIns="0" tIns="45720" rIns="91440" bIns="45720" rtlCol="0" anchor="t" anchorCtr="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4141E3"/>
              </a:buClr>
            </a:pPr>
            <a:r>
              <a:rPr lang="en-US" sz="1200" b="0" i="0">
                <a:solidFill>
                  <a:srgbClr val="4A4A4A"/>
                </a:solidFill>
                <a:latin typeface="Aptos" panose="020B0004020202020204" pitchFamily="34" charset="0"/>
                <a:ea typeface="Tahoma"/>
                <a:cs typeface="Tahoma"/>
              </a:rPr>
              <a:t>Optimizing for More Reliable Outcomes</a:t>
            </a:r>
          </a:p>
        </p:txBody>
      </p:sp>
      <p:sp>
        <p:nvSpPr>
          <p:cNvPr id="15" name="Rectangle 14">
            <a:extLst>
              <a:ext uri="{FF2B5EF4-FFF2-40B4-BE49-F238E27FC236}">
                <a16:creationId xmlns:a16="http://schemas.microsoft.com/office/drawing/2014/main" id="{62793310-4839-4FCE-24F5-41D7B0ABA36E}"/>
              </a:ext>
            </a:extLst>
          </p:cNvPr>
          <p:cNvSpPr/>
          <p:nvPr userDrawn="1"/>
        </p:nvSpPr>
        <p:spPr>
          <a:xfrm>
            <a:off x="11237843" y="6276107"/>
            <a:ext cx="450574" cy="581893"/>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937E76-B520-330E-1AAD-8694F32720AF}"/>
              </a:ext>
            </a:extLst>
          </p:cNvPr>
          <p:cNvSpPr txBox="1"/>
          <p:nvPr userDrawn="1"/>
        </p:nvSpPr>
        <p:spPr>
          <a:xfrm>
            <a:off x="7426611" y="1130484"/>
            <a:ext cx="434816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ptos" panose="020B0004020202020204" pitchFamily="34" charset="0"/>
                <a:ea typeface="Tahoma"/>
                <a:cs typeface="Tahoma"/>
              </a:rPr>
              <a:t>Highlights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pic>
        <p:nvPicPr>
          <p:cNvPr id="17" name="Graphic 16">
            <a:extLst>
              <a:ext uri="{FF2B5EF4-FFF2-40B4-BE49-F238E27FC236}">
                <a16:creationId xmlns:a16="http://schemas.microsoft.com/office/drawing/2014/main" id="{976FDE0E-9D38-D25E-A78E-D68EB5D622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677" y="484762"/>
            <a:ext cx="2728624" cy="755619"/>
          </a:xfrm>
          <a:prstGeom prst="rect">
            <a:avLst/>
          </a:prstGeom>
        </p:spPr>
      </p:pic>
    </p:spTree>
    <p:extLst>
      <p:ext uri="{BB962C8B-B14F-4D97-AF65-F5344CB8AC3E}">
        <p14:creationId xmlns:p14="http://schemas.microsoft.com/office/powerpoint/2010/main" val="85729218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odel Portfoli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45DD3F-603B-3752-E70F-E5660B90DBE7}"/>
              </a:ext>
            </a:extLst>
          </p:cNvPr>
          <p:cNvSpPr/>
          <p:nvPr userDrawn="1"/>
        </p:nvSpPr>
        <p:spPr>
          <a:xfrm>
            <a:off x="6241041" y="1817018"/>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CD9663C-6D86-D47D-485A-17C68292EB83}"/>
              </a:ext>
            </a:extLst>
          </p:cNvPr>
          <p:cNvSpPr txBox="1">
            <a:spLocks/>
          </p:cNvSpPr>
          <p:nvPr userDrawn="1"/>
        </p:nvSpPr>
        <p:spPr>
          <a:xfrm>
            <a:off x="6284876" y="1214573"/>
            <a:ext cx="1427154"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Core </a:t>
            </a:r>
            <a:b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ETF Portfolios</a:t>
            </a:r>
          </a:p>
        </p:txBody>
      </p:sp>
      <p:sp>
        <p:nvSpPr>
          <p:cNvPr id="13" name="Rectangle 12">
            <a:extLst>
              <a:ext uri="{FF2B5EF4-FFF2-40B4-BE49-F238E27FC236}">
                <a16:creationId xmlns:a16="http://schemas.microsoft.com/office/drawing/2014/main" id="{ADBBA7B8-27A3-6297-12D1-1281E2062C57}"/>
              </a:ext>
            </a:extLst>
          </p:cNvPr>
          <p:cNvSpPr/>
          <p:nvPr userDrawn="1"/>
        </p:nvSpPr>
        <p:spPr>
          <a:xfrm>
            <a:off x="6239156" y="1084263"/>
            <a:ext cx="2585360" cy="8312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925F6285-BEC2-BF77-349A-AF30FC5F1666}"/>
              </a:ext>
            </a:extLst>
          </p:cNvPr>
          <p:cNvSpPr txBox="1">
            <a:spLocks/>
          </p:cNvSpPr>
          <p:nvPr userDrawn="1"/>
        </p:nvSpPr>
        <p:spPr>
          <a:xfrm>
            <a:off x="6291451" y="1921310"/>
            <a:ext cx="2585360" cy="22346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b="0" i="0">
                <a:solidFill>
                  <a:schemeClr val="tx1"/>
                </a:solidFill>
                <a:latin typeface="Aptos" panose="020B0004020202020204" pitchFamily="34" charset="0"/>
              </a:rPr>
              <a:t>Focus: Long-term total return</a:t>
            </a:r>
          </a:p>
        </p:txBody>
      </p:sp>
      <p:sp>
        <p:nvSpPr>
          <p:cNvPr id="29" name="Content Placeholder 2">
            <a:extLst>
              <a:ext uri="{FF2B5EF4-FFF2-40B4-BE49-F238E27FC236}">
                <a16:creationId xmlns:a16="http://schemas.microsoft.com/office/drawing/2014/main" id="{D18C569A-1CB2-9C97-AF9E-DC98A6086F42}"/>
              </a:ext>
            </a:extLst>
          </p:cNvPr>
          <p:cNvSpPr txBox="1">
            <a:spLocks/>
          </p:cNvSpPr>
          <p:nvPr userDrawn="1"/>
        </p:nvSpPr>
        <p:spPr>
          <a:xfrm>
            <a:off x="6761019" y="2437110"/>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Income</a:t>
            </a:r>
          </a:p>
        </p:txBody>
      </p:sp>
      <p:sp>
        <p:nvSpPr>
          <p:cNvPr id="30" name="Content Placeholder 2">
            <a:extLst>
              <a:ext uri="{FF2B5EF4-FFF2-40B4-BE49-F238E27FC236}">
                <a16:creationId xmlns:a16="http://schemas.microsoft.com/office/drawing/2014/main" id="{DDF3757E-702A-AE4C-9937-90355053244C}"/>
              </a:ext>
            </a:extLst>
          </p:cNvPr>
          <p:cNvSpPr txBox="1">
            <a:spLocks/>
          </p:cNvSpPr>
          <p:nvPr userDrawn="1"/>
        </p:nvSpPr>
        <p:spPr>
          <a:xfrm>
            <a:off x="6761019" y="26264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20% Equity|80% Fixed Income</a:t>
            </a:r>
          </a:p>
        </p:txBody>
      </p:sp>
      <p:sp>
        <p:nvSpPr>
          <p:cNvPr id="31" name="Content Placeholder 2">
            <a:extLst>
              <a:ext uri="{FF2B5EF4-FFF2-40B4-BE49-F238E27FC236}">
                <a16:creationId xmlns:a16="http://schemas.microsoft.com/office/drawing/2014/main" id="{16097883-5EFE-7B96-C767-52B638D0AA58}"/>
              </a:ext>
            </a:extLst>
          </p:cNvPr>
          <p:cNvSpPr txBox="1">
            <a:spLocks/>
          </p:cNvSpPr>
          <p:nvPr userDrawn="1"/>
        </p:nvSpPr>
        <p:spPr>
          <a:xfrm>
            <a:off x="6761019" y="313951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Balanced Income</a:t>
            </a:r>
          </a:p>
        </p:txBody>
      </p:sp>
      <p:sp>
        <p:nvSpPr>
          <p:cNvPr id="32" name="Content Placeholder 2">
            <a:extLst>
              <a:ext uri="{FF2B5EF4-FFF2-40B4-BE49-F238E27FC236}">
                <a16:creationId xmlns:a16="http://schemas.microsoft.com/office/drawing/2014/main" id="{23A83672-BE4D-7013-C354-C0823AE4742A}"/>
              </a:ext>
            </a:extLst>
          </p:cNvPr>
          <p:cNvSpPr txBox="1">
            <a:spLocks/>
          </p:cNvSpPr>
          <p:nvPr userDrawn="1"/>
        </p:nvSpPr>
        <p:spPr>
          <a:xfrm>
            <a:off x="6761019" y="332886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40% Equity|60% Fixed Income</a:t>
            </a:r>
          </a:p>
        </p:txBody>
      </p:sp>
      <p:sp>
        <p:nvSpPr>
          <p:cNvPr id="33" name="Content Placeholder 2">
            <a:extLst>
              <a:ext uri="{FF2B5EF4-FFF2-40B4-BE49-F238E27FC236}">
                <a16:creationId xmlns:a16="http://schemas.microsoft.com/office/drawing/2014/main" id="{8AA0B389-5324-EABA-A343-A136A983B0EB}"/>
              </a:ext>
            </a:extLst>
          </p:cNvPr>
          <p:cNvSpPr txBox="1">
            <a:spLocks/>
          </p:cNvSpPr>
          <p:nvPr userDrawn="1"/>
        </p:nvSpPr>
        <p:spPr>
          <a:xfrm>
            <a:off x="6761019" y="3829716"/>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Institutional</a:t>
            </a:r>
          </a:p>
        </p:txBody>
      </p:sp>
      <p:sp>
        <p:nvSpPr>
          <p:cNvPr id="34" name="Content Placeholder 2">
            <a:extLst>
              <a:ext uri="{FF2B5EF4-FFF2-40B4-BE49-F238E27FC236}">
                <a16:creationId xmlns:a16="http://schemas.microsoft.com/office/drawing/2014/main" id="{96E314BB-4DF2-7434-6A8D-93B1E2CBF3B1}"/>
              </a:ext>
            </a:extLst>
          </p:cNvPr>
          <p:cNvSpPr txBox="1">
            <a:spLocks/>
          </p:cNvSpPr>
          <p:nvPr userDrawn="1"/>
        </p:nvSpPr>
        <p:spPr>
          <a:xfrm>
            <a:off x="6761019" y="401906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60% Equity|40% Fixed Income</a:t>
            </a:r>
          </a:p>
        </p:txBody>
      </p:sp>
      <p:sp>
        <p:nvSpPr>
          <p:cNvPr id="35" name="Content Placeholder 2">
            <a:extLst>
              <a:ext uri="{FF2B5EF4-FFF2-40B4-BE49-F238E27FC236}">
                <a16:creationId xmlns:a16="http://schemas.microsoft.com/office/drawing/2014/main" id="{64797918-880A-6425-19DE-1284456CDA70}"/>
              </a:ext>
            </a:extLst>
          </p:cNvPr>
          <p:cNvSpPr txBox="1">
            <a:spLocks/>
          </p:cNvSpPr>
          <p:nvPr userDrawn="1"/>
        </p:nvSpPr>
        <p:spPr>
          <a:xfrm>
            <a:off x="6761019" y="4524182"/>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Balanced Growth</a:t>
            </a:r>
          </a:p>
        </p:txBody>
      </p:sp>
      <p:sp>
        <p:nvSpPr>
          <p:cNvPr id="36" name="Content Placeholder 2">
            <a:extLst>
              <a:ext uri="{FF2B5EF4-FFF2-40B4-BE49-F238E27FC236}">
                <a16:creationId xmlns:a16="http://schemas.microsoft.com/office/drawing/2014/main" id="{8B290DEB-FDDF-0A54-C437-F6BA7A8F38D0}"/>
              </a:ext>
            </a:extLst>
          </p:cNvPr>
          <p:cNvSpPr txBox="1">
            <a:spLocks/>
          </p:cNvSpPr>
          <p:nvPr userDrawn="1"/>
        </p:nvSpPr>
        <p:spPr>
          <a:xfrm>
            <a:off x="6761019" y="4713533"/>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75% Equity|25% Fixed Income</a:t>
            </a:r>
          </a:p>
        </p:txBody>
      </p:sp>
      <p:sp>
        <p:nvSpPr>
          <p:cNvPr id="37" name="Content Placeholder 2">
            <a:extLst>
              <a:ext uri="{FF2B5EF4-FFF2-40B4-BE49-F238E27FC236}">
                <a16:creationId xmlns:a16="http://schemas.microsoft.com/office/drawing/2014/main" id="{2D8C6853-BCA0-E91A-D008-05D9BBF521AA}"/>
              </a:ext>
            </a:extLst>
          </p:cNvPr>
          <p:cNvSpPr txBox="1">
            <a:spLocks/>
          </p:cNvSpPr>
          <p:nvPr userDrawn="1"/>
        </p:nvSpPr>
        <p:spPr>
          <a:xfrm>
            <a:off x="6761019" y="5222915"/>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Growth</a:t>
            </a:r>
          </a:p>
        </p:txBody>
      </p:sp>
      <p:sp>
        <p:nvSpPr>
          <p:cNvPr id="38" name="Content Placeholder 2">
            <a:extLst>
              <a:ext uri="{FF2B5EF4-FFF2-40B4-BE49-F238E27FC236}">
                <a16:creationId xmlns:a16="http://schemas.microsoft.com/office/drawing/2014/main" id="{8D775EC4-A966-5B2C-0AA5-F18C8845452B}"/>
              </a:ext>
            </a:extLst>
          </p:cNvPr>
          <p:cNvSpPr txBox="1">
            <a:spLocks/>
          </p:cNvSpPr>
          <p:nvPr userDrawn="1"/>
        </p:nvSpPr>
        <p:spPr>
          <a:xfrm>
            <a:off x="6761019" y="54122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90% Equity|10% Fixed Income</a:t>
            </a:r>
          </a:p>
        </p:txBody>
      </p:sp>
      <p:sp>
        <p:nvSpPr>
          <p:cNvPr id="39" name="Content Placeholder 2">
            <a:extLst>
              <a:ext uri="{FF2B5EF4-FFF2-40B4-BE49-F238E27FC236}">
                <a16:creationId xmlns:a16="http://schemas.microsoft.com/office/drawing/2014/main" id="{B1EE24DB-A855-4BCE-DB01-49729F15DB67}"/>
              </a:ext>
            </a:extLst>
          </p:cNvPr>
          <p:cNvSpPr txBox="1">
            <a:spLocks/>
          </p:cNvSpPr>
          <p:nvPr userDrawn="1"/>
        </p:nvSpPr>
        <p:spPr>
          <a:xfrm>
            <a:off x="6761019" y="591767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U.S. Equity</a:t>
            </a:r>
          </a:p>
        </p:txBody>
      </p:sp>
      <p:sp>
        <p:nvSpPr>
          <p:cNvPr id="40" name="Content Placeholder 2">
            <a:extLst>
              <a:ext uri="{FF2B5EF4-FFF2-40B4-BE49-F238E27FC236}">
                <a16:creationId xmlns:a16="http://schemas.microsoft.com/office/drawing/2014/main" id="{0E13D14A-AFC9-A8E8-2980-B90423CCACCE}"/>
              </a:ext>
            </a:extLst>
          </p:cNvPr>
          <p:cNvSpPr txBox="1">
            <a:spLocks/>
          </p:cNvSpPr>
          <p:nvPr userDrawn="1"/>
        </p:nvSpPr>
        <p:spPr>
          <a:xfrm>
            <a:off x="6761019" y="610703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Aptos" panose="020B0004020202020204" pitchFamily="34" charset="0"/>
                <a:ea typeface="Tahoma" panose="020B0604030504040204" pitchFamily="34" charset="0"/>
                <a:cs typeface="Tahoma" panose="020B0604030504040204" pitchFamily="34" charset="0"/>
              </a:rPr>
              <a:t>100% Equity</a:t>
            </a:r>
          </a:p>
        </p:txBody>
      </p:sp>
      <p:sp>
        <p:nvSpPr>
          <p:cNvPr id="4" name="Rectangle 3">
            <a:extLst>
              <a:ext uri="{FF2B5EF4-FFF2-40B4-BE49-F238E27FC236}">
                <a16:creationId xmlns:a16="http://schemas.microsoft.com/office/drawing/2014/main" id="{898D6A70-063F-28B4-7F8B-D6E85D923551}"/>
              </a:ext>
            </a:extLst>
          </p:cNvPr>
          <p:cNvSpPr/>
          <p:nvPr userDrawn="1"/>
        </p:nvSpPr>
        <p:spPr>
          <a:xfrm>
            <a:off x="3303518" y="1842146"/>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7F966-19B6-9D0F-0B5B-D29F6C439947}"/>
              </a:ext>
            </a:extLst>
          </p:cNvPr>
          <p:cNvSpPr/>
          <p:nvPr userDrawn="1"/>
        </p:nvSpPr>
        <p:spPr>
          <a:xfrm>
            <a:off x="3303283" y="1109391"/>
            <a:ext cx="2585360" cy="83127"/>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440B1771-185B-240B-D730-20114E281BE0}"/>
              </a:ext>
            </a:extLst>
          </p:cNvPr>
          <p:cNvSpPr txBox="1">
            <a:spLocks/>
          </p:cNvSpPr>
          <p:nvPr userDrawn="1"/>
        </p:nvSpPr>
        <p:spPr>
          <a:xfrm>
            <a:off x="3347353" y="12397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Tax-Sensitive </a:t>
            </a:r>
            <a:b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ETF Portfolios</a:t>
            </a:r>
          </a:p>
        </p:txBody>
      </p:sp>
      <p:sp>
        <p:nvSpPr>
          <p:cNvPr id="19" name="Content Placeholder 2">
            <a:extLst>
              <a:ext uri="{FF2B5EF4-FFF2-40B4-BE49-F238E27FC236}">
                <a16:creationId xmlns:a16="http://schemas.microsoft.com/office/drawing/2014/main" id="{A524BBD7-CBFA-192F-2EAE-BBF36E5822D8}"/>
              </a:ext>
            </a:extLst>
          </p:cNvPr>
          <p:cNvSpPr txBox="1">
            <a:spLocks/>
          </p:cNvSpPr>
          <p:nvPr userDrawn="1"/>
        </p:nvSpPr>
        <p:spPr>
          <a:xfrm>
            <a:off x="3344784" y="1946438"/>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b="0" i="0">
                <a:solidFill>
                  <a:schemeClr val="tx1"/>
                </a:solidFill>
                <a:latin typeface="Aptos" panose="020B0004020202020204" pitchFamily="34" charset="0"/>
              </a:rPr>
              <a:t>Focus: Enhanced after-tax return</a:t>
            </a:r>
          </a:p>
        </p:txBody>
      </p:sp>
      <p:sp>
        <p:nvSpPr>
          <p:cNvPr id="65" name="Content Placeholder 2">
            <a:extLst>
              <a:ext uri="{FF2B5EF4-FFF2-40B4-BE49-F238E27FC236}">
                <a16:creationId xmlns:a16="http://schemas.microsoft.com/office/drawing/2014/main" id="{D242AE76-950D-00B3-DBA6-27E08181DFE9}"/>
              </a:ext>
            </a:extLst>
          </p:cNvPr>
          <p:cNvSpPr txBox="1">
            <a:spLocks/>
          </p:cNvSpPr>
          <p:nvPr userDrawn="1"/>
        </p:nvSpPr>
        <p:spPr>
          <a:xfrm>
            <a:off x="3802737" y="2462238"/>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Income (TS)</a:t>
            </a:r>
          </a:p>
        </p:txBody>
      </p:sp>
      <p:sp>
        <p:nvSpPr>
          <p:cNvPr id="66" name="Content Placeholder 2">
            <a:extLst>
              <a:ext uri="{FF2B5EF4-FFF2-40B4-BE49-F238E27FC236}">
                <a16:creationId xmlns:a16="http://schemas.microsoft.com/office/drawing/2014/main" id="{2D7FFA1B-FF9E-A776-F148-5015684AF86F}"/>
              </a:ext>
            </a:extLst>
          </p:cNvPr>
          <p:cNvSpPr txBox="1">
            <a:spLocks/>
          </p:cNvSpPr>
          <p:nvPr userDrawn="1"/>
        </p:nvSpPr>
        <p:spPr>
          <a:xfrm>
            <a:off x="3802737" y="265158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20% Equity|80% Fixed Income</a:t>
            </a:r>
          </a:p>
        </p:txBody>
      </p:sp>
      <p:sp>
        <p:nvSpPr>
          <p:cNvPr id="67" name="Content Placeholder 2">
            <a:extLst>
              <a:ext uri="{FF2B5EF4-FFF2-40B4-BE49-F238E27FC236}">
                <a16:creationId xmlns:a16="http://schemas.microsoft.com/office/drawing/2014/main" id="{63D102AE-6F1E-4480-3404-E6A714407F4D}"/>
              </a:ext>
            </a:extLst>
          </p:cNvPr>
          <p:cNvSpPr txBox="1">
            <a:spLocks/>
          </p:cNvSpPr>
          <p:nvPr userDrawn="1"/>
        </p:nvSpPr>
        <p:spPr>
          <a:xfrm>
            <a:off x="3802736" y="3164645"/>
            <a:ext cx="2217715"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Balanced Income  (TS)</a:t>
            </a:r>
          </a:p>
        </p:txBody>
      </p:sp>
      <p:sp>
        <p:nvSpPr>
          <p:cNvPr id="68" name="Content Placeholder 2">
            <a:extLst>
              <a:ext uri="{FF2B5EF4-FFF2-40B4-BE49-F238E27FC236}">
                <a16:creationId xmlns:a16="http://schemas.microsoft.com/office/drawing/2014/main" id="{A9738EE2-3D31-9D57-1D59-70A48EBB3B4A}"/>
              </a:ext>
            </a:extLst>
          </p:cNvPr>
          <p:cNvSpPr txBox="1">
            <a:spLocks/>
          </p:cNvSpPr>
          <p:nvPr userDrawn="1"/>
        </p:nvSpPr>
        <p:spPr>
          <a:xfrm>
            <a:off x="3802737" y="335399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40% Equity|60% Fixed Income</a:t>
            </a:r>
          </a:p>
        </p:txBody>
      </p:sp>
      <p:sp>
        <p:nvSpPr>
          <p:cNvPr id="69" name="Content Placeholder 2">
            <a:extLst>
              <a:ext uri="{FF2B5EF4-FFF2-40B4-BE49-F238E27FC236}">
                <a16:creationId xmlns:a16="http://schemas.microsoft.com/office/drawing/2014/main" id="{939611CF-D01D-20CE-3325-178C0040BC15}"/>
              </a:ext>
            </a:extLst>
          </p:cNvPr>
          <p:cNvSpPr txBox="1">
            <a:spLocks/>
          </p:cNvSpPr>
          <p:nvPr userDrawn="1"/>
        </p:nvSpPr>
        <p:spPr>
          <a:xfrm>
            <a:off x="3802737" y="385484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Institutional (TS)</a:t>
            </a:r>
          </a:p>
        </p:txBody>
      </p:sp>
      <p:sp>
        <p:nvSpPr>
          <p:cNvPr id="70" name="Content Placeholder 2">
            <a:extLst>
              <a:ext uri="{FF2B5EF4-FFF2-40B4-BE49-F238E27FC236}">
                <a16:creationId xmlns:a16="http://schemas.microsoft.com/office/drawing/2014/main" id="{B10A4460-F0CE-50F1-F66A-CC20333BD9AE}"/>
              </a:ext>
            </a:extLst>
          </p:cNvPr>
          <p:cNvSpPr txBox="1">
            <a:spLocks/>
          </p:cNvSpPr>
          <p:nvPr userDrawn="1"/>
        </p:nvSpPr>
        <p:spPr>
          <a:xfrm>
            <a:off x="3802737" y="404419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60% Equity|40% Fixed Income</a:t>
            </a:r>
          </a:p>
        </p:txBody>
      </p:sp>
      <p:sp>
        <p:nvSpPr>
          <p:cNvPr id="71" name="Content Placeholder 2">
            <a:extLst>
              <a:ext uri="{FF2B5EF4-FFF2-40B4-BE49-F238E27FC236}">
                <a16:creationId xmlns:a16="http://schemas.microsoft.com/office/drawing/2014/main" id="{0C9DBCD7-D1FF-AF36-84CF-302450210530}"/>
              </a:ext>
            </a:extLst>
          </p:cNvPr>
          <p:cNvSpPr txBox="1">
            <a:spLocks/>
          </p:cNvSpPr>
          <p:nvPr userDrawn="1"/>
        </p:nvSpPr>
        <p:spPr>
          <a:xfrm>
            <a:off x="3802737" y="4549310"/>
            <a:ext cx="216313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Balanced Growth (TS)</a:t>
            </a:r>
          </a:p>
        </p:txBody>
      </p:sp>
      <p:sp>
        <p:nvSpPr>
          <p:cNvPr id="72" name="Content Placeholder 2">
            <a:extLst>
              <a:ext uri="{FF2B5EF4-FFF2-40B4-BE49-F238E27FC236}">
                <a16:creationId xmlns:a16="http://schemas.microsoft.com/office/drawing/2014/main" id="{4F1533B5-AAE6-5358-E425-364DDFE3D3FA}"/>
              </a:ext>
            </a:extLst>
          </p:cNvPr>
          <p:cNvSpPr txBox="1">
            <a:spLocks/>
          </p:cNvSpPr>
          <p:nvPr userDrawn="1"/>
        </p:nvSpPr>
        <p:spPr>
          <a:xfrm>
            <a:off x="3802737" y="47386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75% Equity|25% Fixed Income</a:t>
            </a:r>
          </a:p>
        </p:txBody>
      </p:sp>
      <p:sp>
        <p:nvSpPr>
          <p:cNvPr id="73" name="Content Placeholder 2">
            <a:extLst>
              <a:ext uri="{FF2B5EF4-FFF2-40B4-BE49-F238E27FC236}">
                <a16:creationId xmlns:a16="http://schemas.microsoft.com/office/drawing/2014/main" id="{DA5DEDA0-5D13-463C-3458-792EE130A30C}"/>
              </a:ext>
            </a:extLst>
          </p:cNvPr>
          <p:cNvSpPr txBox="1">
            <a:spLocks/>
          </p:cNvSpPr>
          <p:nvPr userDrawn="1"/>
        </p:nvSpPr>
        <p:spPr>
          <a:xfrm>
            <a:off x="3802737" y="5248043"/>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Growth (TS)</a:t>
            </a:r>
          </a:p>
        </p:txBody>
      </p:sp>
      <p:sp>
        <p:nvSpPr>
          <p:cNvPr id="74" name="Content Placeholder 2">
            <a:extLst>
              <a:ext uri="{FF2B5EF4-FFF2-40B4-BE49-F238E27FC236}">
                <a16:creationId xmlns:a16="http://schemas.microsoft.com/office/drawing/2014/main" id="{67CBB4F0-0FA2-4BF8-66D2-6069057F9A64}"/>
              </a:ext>
            </a:extLst>
          </p:cNvPr>
          <p:cNvSpPr txBox="1">
            <a:spLocks/>
          </p:cNvSpPr>
          <p:nvPr userDrawn="1"/>
        </p:nvSpPr>
        <p:spPr>
          <a:xfrm>
            <a:off x="3802737" y="5437394"/>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90% Equity|10% Fixed Income</a:t>
            </a:r>
          </a:p>
        </p:txBody>
      </p:sp>
      <p:sp>
        <p:nvSpPr>
          <p:cNvPr id="75" name="Content Placeholder 2">
            <a:extLst>
              <a:ext uri="{FF2B5EF4-FFF2-40B4-BE49-F238E27FC236}">
                <a16:creationId xmlns:a16="http://schemas.microsoft.com/office/drawing/2014/main" id="{81235215-1FB4-894F-3F21-F91D3DDF70FB}"/>
              </a:ext>
            </a:extLst>
          </p:cNvPr>
          <p:cNvSpPr txBox="1">
            <a:spLocks/>
          </p:cNvSpPr>
          <p:nvPr userDrawn="1"/>
        </p:nvSpPr>
        <p:spPr>
          <a:xfrm>
            <a:off x="3803997" y="594280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Equity (TS)</a:t>
            </a:r>
          </a:p>
        </p:txBody>
      </p:sp>
      <p:sp>
        <p:nvSpPr>
          <p:cNvPr id="76" name="Content Placeholder 2">
            <a:extLst>
              <a:ext uri="{FF2B5EF4-FFF2-40B4-BE49-F238E27FC236}">
                <a16:creationId xmlns:a16="http://schemas.microsoft.com/office/drawing/2014/main" id="{D5BC3D3E-0407-984C-ADE3-384EAF29A793}"/>
              </a:ext>
            </a:extLst>
          </p:cNvPr>
          <p:cNvSpPr txBox="1">
            <a:spLocks/>
          </p:cNvSpPr>
          <p:nvPr userDrawn="1"/>
        </p:nvSpPr>
        <p:spPr>
          <a:xfrm>
            <a:off x="3803997" y="613215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Aptos" panose="020B0004020202020204" pitchFamily="34" charset="0"/>
                <a:ea typeface="Tahoma" panose="020B0604030504040204" pitchFamily="34" charset="0"/>
                <a:cs typeface="Tahoma" panose="020B0604030504040204" pitchFamily="34" charset="0"/>
              </a:rPr>
              <a:t>100% Equity</a:t>
            </a:r>
          </a:p>
        </p:txBody>
      </p:sp>
      <p:sp>
        <p:nvSpPr>
          <p:cNvPr id="6" name="Rectangle 5">
            <a:extLst>
              <a:ext uri="{FF2B5EF4-FFF2-40B4-BE49-F238E27FC236}">
                <a16:creationId xmlns:a16="http://schemas.microsoft.com/office/drawing/2014/main" id="{B5B8CE2E-B4D6-9A5D-47E2-FBDE407F97DB}"/>
              </a:ext>
            </a:extLst>
          </p:cNvPr>
          <p:cNvSpPr/>
          <p:nvPr userDrawn="1"/>
        </p:nvSpPr>
        <p:spPr>
          <a:xfrm>
            <a:off x="9124271" y="5519211"/>
            <a:ext cx="2622405" cy="1128159"/>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000CE8-D7F7-4AEC-F288-7AC164A4A35A}"/>
              </a:ext>
            </a:extLst>
          </p:cNvPr>
          <p:cNvSpPr/>
          <p:nvPr userDrawn="1"/>
        </p:nvSpPr>
        <p:spPr>
          <a:xfrm>
            <a:off x="9106573" y="4559605"/>
            <a:ext cx="2585360" cy="8312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a:extLst>
              <a:ext uri="{FF2B5EF4-FFF2-40B4-BE49-F238E27FC236}">
                <a16:creationId xmlns:a16="http://schemas.microsoft.com/office/drawing/2014/main" id="{DD225037-D7E4-D7AA-AB99-658CAE5A5F6D}"/>
              </a:ext>
            </a:extLst>
          </p:cNvPr>
          <p:cNvSpPr txBox="1">
            <a:spLocks/>
          </p:cNvSpPr>
          <p:nvPr userDrawn="1"/>
        </p:nvSpPr>
        <p:spPr>
          <a:xfrm>
            <a:off x="9149818" y="4689915"/>
            <a:ext cx="2585360" cy="790604"/>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Wealth Management Solutions: Portfolio Customization</a:t>
            </a:r>
          </a:p>
        </p:txBody>
      </p:sp>
      <p:sp>
        <p:nvSpPr>
          <p:cNvPr id="100" name="Freeform 99">
            <a:extLst>
              <a:ext uri="{FF2B5EF4-FFF2-40B4-BE49-F238E27FC236}">
                <a16:creationId xmlns:a16="http://schemas.microsoft.com/office/drawing/2014/main" id="{6875A91A-0843-D719-74BA-BFB5586B71FA}"/>
              </a:ext>
            </a:extLst>
          </p:cNvPr>
          <p:cNvSpPr/>
          <p:nvPr/>
        </p:nvSpPr>
        <p:spPr>
          <a:xfrm>
            <a:off x="9181338" y="574365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lumMod val="20000"/>
              <a:lumOff val="80000"/>
            </a:schemeClr>
          </a:solidFill>
          <a:ln w="930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7B8C29C-647D-7B28-1B1E-CEBBB43D3FC7}"/>
              </a:ext>
            </a:extLst>
          </p:cNvPr>
          <p:cNvSpPr/>
          <p:nvPr userDrawn="1"/>
        </p:nvSpPr>
        <p:spPr>
          <a:xfrm rot="13172341">
            <a:off x="9246148" y="576554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solidFill>
          <a:ln w="930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D2A9CF2-1BDD-A348-6055-7D2101A0E7C2}"/>
              </a:ext>
            </a:extLst>
          </p:cNvPr>
          <p:cNvSpPr/>
          <p:nvPr/>
        </p:nvSpPr>
        <p:spPr>
          <a:xfrm>
            <a:off x="9365865" y="5741410"/>
            <a:ext cx="184297" cy="330790"/>
          </a:xfrm>
          <a:custGeom>
            <a:avLst/>
            <a:gdLst>
              <a:gd name="connsiteX0" fmla="*/ 111524 w 184297"/>
              <a:gd name="connsiteY0" fmla="*/ 330791 h 330790"/>
              <a:gd name="connsiteX1" fmla="*/ 184298 w 184297"/>
              <a:gd name="connsiteY1" fmla="*/ 184298 h 330790"/>
              <a:gd name="connsiteX2" fmla="*/ 0 w 184297"/>
              <a:gd name="connsiteY2" fmla="*/ 0 h 330790"/>
              <a:gd name="connsiteX3" fmla="*/ 0 w 184297"/>
              <a:gd name="connsiteY3" fmla="*/ 184298 h 330790"/>
              <a:gd name="connsiteX4" fmla="*/ 111524 w 184297"/>
              <a:gd name="connsiteY4" fmla="*/ 330791 h 33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7" h="330790">
                <a:moveTo>
                  <a:pt x="111524" y="330791"/>
                </a:moveTo>
                <a:cubicBezTo>
                  <a:pt x="155944" y="296767"/>
                  <a:pt x="184298" y="243840"/>
                  <a:pt x="184298" y="184298"/>
                </a:cubicBezTo>
                <a:cubicBezTo>
                  <a:pt x="184298" y="82225"/>
                  <a:pt x="102073" y="0"/>
                  <a:pt x="0" y="0"/>
                </a:cubicBezTo>
                <a:lnTo>
                  <a:pt x="0" y="184298"/>
                </a:lnTo>
                <a:lnTo>
                  <a:pt x="111524" y="330791"/>
                </a:lnTo>
                <a:close/>
              </a:path>
            </a:pathLst>
          </a:custGeom>
          <a:solidFill>
            <a:schemeClr val="accent4">
              <a:lumMod val="90000"/>
            </a:schemeClr>
          </a:solidFill>
          <a:ln w="9303" cap="flat">
            <a:noFill/>
            <a:prstDash val="solid"/>
            <a:miter/>
          </a:ln>
        </p:spPr>
        <p:txBody>
          <a:bodyPr rtlCol="0" anchor="ctr"/>
          <a:lstStyle/>
          <a:p>
            <a:endParaRPr lang="en-US"/>
          </a:p>
        </p:txBody>
      </p:sp>
      <p:sp>
        <p:nvSpPr>
          <p:cNvPr id="93" name="Content Placeholder 2">
            <a:extLst>
              <a:ext uri="{FF2B5EF4-FFF2-40B4-BE49-F238E27FC236}">
                <a16:creationId xmlns:a16="http://schemas.microsoft.com/office/drawing/2014/main" id="{055DAE83-EBE4-74CF-3B45-E3F3A6F67E8B}"/>
              </a:ext>
            </a:extLst>
          </p:cNvPr>
          <p:cNvSpPr txBox="1">
            <a:spLocks/>
          </p:cNvSpPr>
          <p:nvPr userDrawn="1"/>
        </p:nvSpPr>
        <p:spPr>
          <a:xfrm>
            <a:off x="9561681" y="5702723"/>
            <a:ext cx="2062482" cy="818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Personalized, intelligently risk-managed portfolio solutions available across all risk levels and investment objectives</a:t>
            </a:r>
          </a:p>
        </p:txBody>
      </p:sp>
      <p:sp>
        <p:nvSpPr>
          <p:cNvPr id="105" name="Freeform 104">
            <a:extLst>
              <a:ext uri="{FF2B5EF4-FFF2-40B4-BE49-F238E27FC236}">
                <a16:creationId xmlns:a16="http://schemas.microsoft.com/office/drawing/2014/main" id="{BD5A44BD-3B9D-2C46-4F50-C0F9E665AB11}"/>
              </a:ext>
            </a:extLst>
          </p:cNvPr>
          <p:cNvSpPr/>
          <p:nvPr/>
        </p:nvSpPr>
        <p:spPr>
          <a:xfrm>
            <a:off x="9184114" y="5741724"/>
            <a:ext cx="184297" cy="183352"/>
          </a:xfrm>
          <a:custGeom>
            <a:avLst/>
            <a:gdLst>
              <a:gd name="connsiteX0" fmla="*/ 184298 w 184297"/>
              <a:gd name="connsiteY0" fmla="*/ 0 h 183352"/>
              <a:gd name="connsiteX1" fmla="*/ 0 w 184297"/>
              <a:gd name="connsiteY1" fmla="*/ 183353 h 183352"/>
              <a:gd name="connsiteX2" fmla="*/ 184298 w 184297"/>
              <a:gd name="connsiteY2" fmla="*/ 183353 h 183352"/>
              <a:gd name="connsiteX3" fmla="*/ 184298 w 184297"/>
              <a:gd name="connsiteY3" fmla="*/ 0 h 183352"/>
            </a:gdLst>
            <a:ahLst/>
            <a:cxnLst>
              <a:cxn ang="0">
                <a:pos x="connsiteX0" y="connsiteY0"/>
              </a:cxn>
              <a:cxn ang="0">
                <a:pos x="connsiteX1" y="connsiteY1"/>
              </a:cxn>
              <a:cxn ang="0">
                <a:pos x="connsiteX2" y="connsiteY2"/>
              </a:cxn>
              <a:cxn ang="0">
                <a:pos x="connsiteX3" y="connsiteY3"/>
              </a:cxn>
            </a:cxnLst>
            <a:rect l="l" t="t" r="r" b="b"/>
            <a:pathLst>
              <a:path w="184297" h="183352">
                <a:moveTo>
                  <a:pt x="184298" y="0"/>
                </a:moveTo>
                <a:cubicBezTo>
                  <a:pt x="82225" y="0"/>
                  <a:pt x="0" y="82225"/>
                  <a:pt x="0" y="183353"/>
                </a:cubicBezTo>
                <a:lnTo>
                  <a:pt x="184298" y="183353"/>
                </a:lnTo>
                <a:lnTo>
                  <a:pt x="184298" y="0"/>
                </a:lnTo>
                <a:close/>
              </a:path>
            </a:pathLst>
          </a:custGeom>
          <a:solidFill>
            <a:schemeClr val="accent4"/>
          </a:solidFill>
          <a:ln w="930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EEAE78A-AE60-B905-8D37-D73FC8CB8CC3}"/>
              </a:ext>
            </a:extLst>
          </p:cNvPr>
          <p:cNvSpPr/>
          <p:nvPr/>
        </p:nvSpPr>
        <p:spPr>
          <a:xfrm rot="13926392">
            <a:off x="9272070" y="5937053"/>
            <a:ext cx="114359" cy="184297"/>
          </a:xfrm>
          <a:custGeom>
            <a:avLst/>
            <a:gdLst>
              <a:gd name="connsiteX0" fmla="*/ 114359 w 114359"/>
              <a:gd name="connsiteY0" fmla="*/ 0 h 184297"/>
              <a:gd name="connsiteX1" fmla="*/ 0 w 114359"/>
              <a:gd name="connsiteY1" fmla="*/ 40640 h 184297"/>
              <a:gd name="connsiteX2" fmla="*/ 114359 w 114359"/>
              <a:gd name="connsiteY2" fmla="*/ 184298 h 184297"/>
              <a:gd name="connsiteX3" fmla="*/ 114359 w 114359"/>
              <a:gd name="connsiteY3" fmla="*/ 0 h 184297"/>
            </a:gdLst>
            <a:ahLst/>
            <a:cxnLst>
              <a:cxn ang="0">
                <a:pos x="connsiteX0" y="connsiteY0"/>
              </a:cxn>
              <a:cxn ang="0">
                <a:pos x="connsiteX1" y="connsiteY1"/>
              </a:cxn>
              <a:cxn ang="0">
                <a:pos x="connsiteX2" y="connsiteY2"/>
              </a:cxn>
              <a:cxn ang="0">
                <a:pos x="connsiteX3" y="connsiteY3"/>
              </a:cxn>
            </a:cxnLst>
            <a:rect l="l" t="t" r="r" b="b"/>
            <a:pathLst>
              <a:path w="114359" h="184297">
                <a:moveTo>
                  <a:pt x="114359" y="0"/>
                </a:moveTo>
                <a:cubicBezTo>
                  <a:pt x="70884" y="0"/>
                  <a:pt x="31189" y="15122"/>
                  <a:pt x="0" y="40640"/>
                </a:cubicBezTo>
                <a:lnTo>
                  <a:pt x="114359" y="184298"/>
                </a:lnTo>
                <a:lnTo>
                  <a:pt x="114359" y="0"/>
                </a:lnTo>
                <a:close/>
              </a:path>
            </a:pathLst>
          </a:custGeom>
          <a:solidFill>
            <a:srgbClr val="B48DE2"/>
          </a:solidFill>
          <a:ln w="9303"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B39C61E4-38D3-BB6D-D16B-38A6D5EB87D2}"/>
              </a:ext>
            </a:extLst>
          </p:cNvPr>
          <p:cNvSpPr/>
          <p:nvPr userDrawn="1"/>
        </p:nvSpPr>
        <p:spPr>
          <a:xfrm>
            <a:off x="427179" y="1840009"/>
            <a:ext cx="2622405" cy="480458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96AAD28-D7F8-8C03-47D2-1E4CEE0B654B}"/>
              </a:ext>
            </a:extLst>
          </p:cNvPr>
          <p:cNvSpPr/>
          <p:nvPr userDrawn="1"/>
        </p:nvSpPr>
        <p:spPr>
          <a:xfrm>
            <a:off x="426119" y="1107254"/>
            <a:ext cx="2585360" cy="8312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E8EAA6A-9C03-E5DA-9279-52B5992BACD1}"/>
              </a:ext>
            </a:extLst>
          </p:cNvPr>
          <p:cNvSpPr txBox="1">
            <a:spLocks/>
          </p:cNvSpPr>
          <p:nvPr userDrawn="1"/>
        </p:nvSpPr>
        <p:spPr>
          <a:xfrm>
            <a:off x="452726" y="1237564"/>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Core </a:t>
            </a:r>
            <a:b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ETF Portfolios</a:t>
            </a:r>
          </a:p>
        </p:txBody>
      </p:sp>
      <p:sp>
        <p:nvSpPr>
          <p:cNvPr id="21" name="Content Placeholder 2">
            <a:extLst>
              <a:ext uri="{FF2B5EF4-FFF2-40B4-BE49-F238E27FC236}">
                <a16:creationId xmlns:a16="http://schemas.microsoft.com/office/drawing/2014/main" id="{41A89CCB-28F0-15FD-F1E8-00C4D34A4C5E}"/>
              </a:ext>
            </a:extLst>
          </p:cNvPr>
          <p:cNvSpPr txBox="1">
            <a:spLocks/>
          </p:cNvSpPr>
          <p:nvPr userDrawn="1"/>
        </p:nvSpPr>
        <p:spPr>
          <a:xfrm>
            <a:off x="459301" y="19443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b="0" i="0">
                <a:solidFill>
                  <a:schemeClr val="tx1"/>
                </a:solidFill>
                <a:latin typeface="Aptos" panose="020B0004020202020204" pitchFamily="34" charset="0"/>
              </a:rPr>
              <a:t>Focus: Long-term total return</a:t>
            </a:r>
          </a:p>
        </p:txBody>
      </p:sp>
      <p:sp>
        <p:nvSpPr>
          <p:cNvPr id="123" name="Content Placeholder 2">
            <a:extLst>
              <a:ext uri="{FF2B5EF4-FFF2-40B4-BE49-F238E27FC236}">
                <a16:creationId xmlns:a16="http://schemas.microsoft.com/office/drawing/2014/main" id="{4468D15E-C353-52F5-FC27-03AFF1CD2857}"/>
              </a:ext>
            </a:extLst>
          </p:cNvPr>
          <p:cNvSpPr txBox="1">
            <a:spLocks/>
          </p:cNvSpPr>
          <p:nvPr userDrawn="1"/>
        </p:nvSpPr>
        <p:spPr>
          <a:xfrm>
            <a:off x="916183" y="2460101"/>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Income</a:t>
            </a:r>
          </a:p>
        </p:txBody>
      </p:sp>
      <p:sp>
        <p:nvSpPr>
          <p:cNvPr id="124" name="Content Placeholder 2">
            <a:extLst>
              <a:ext uri="{FF2B5EF4-FFF2-40B4-BE49-F238E27FC236}">
                <a16:creationId xmlns:a16="http://schemas.microsoft.com/office/drawing/2014/main" id="{C26434FC-B1E7-E2DE-F4AF-60D8D99142B2}"/>
              </a:ext>
            </a:extLst>
          </p:cNvPr>
          <p:cNvSpPr txBox="1">
            <a:spLocks/>
          </p:cNvSpPr>
          <p:nvPr userDrawn="1"/>
        </p:nvSpPr>
        <p:spPr>
          <a:xfrm>
            <a:off x="916183" y="264945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20% Equity|80% Fixed Income</a:t>
            </a:r>
          </a:p>
        </p:txBody>
      </p:sp>
      <p:sp>
        <p:nvSpPr>
          <p:cNvPr id="120" name="Content Placeholder 2">
            <a:extLst>
              <a:ext uri="{FF2B5EF4-FFF2-40B4-BE49-F238E27FC236}">
                <a16:creationId xmlns:a16="http://schemas.microsoft.com/office/drawing/2014/main" id="{F6C71DF8-E860-4376-3414-D10DFBD5A863}"/>
              </a:ext>
            </a:extLst>
          </p:cNvPr>
          <p:cNvSpPr txBox="1">
            <a:spLocks/>
          </p:cNvSpPr>
          <p:nvPr userDrawn="1"/>
        </p:nvSpPr>
        <p:spPr>
          <a:xfrm>
            <a:off x="916183" y="3162620"/>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Balanced Income</a:t>
            </a:r>
          </a:p>
        </p:txBody>
      </p:sp>
      <p:sp>
        <p:nvSpPr>
          <p:cNvPr id="121" name="Content Placeholder 2">
            <a:extLst>
              <a:ext uri="{FF2B5EF4-FFF2-40B4-BE49-F238E27FC236}">
                <a16:creationId xmlns:a16="http://schemas.microsoft.com/office/drawing/2014/main" id="{BF64C62F-CF27-8F64-1CFC-AB5E8A4374B0}"/>
              </a:ext>
            </a:extLst>
          </p:cNvPr>
          <p:cNvSpPr txBox="1">
            <a:spLocks/>
          </p:cNvSpPr>
          <p:nvPr userDrawn="1"/>
        </p:nvSpPr>
        <p:spPr>
          <a:xfrm>
            <a:off x="916183" y="335197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40% Equity|60% Fixed Income</a:t>
            </a:r>
          </a:p>
        </p:txBody>
      </p:sp>
      <p:sp>
        <p:nvSpPr>
          <p:cNvPr id="57" name="Content Placeholder 2">
            <a:extLst>
              <a:ext uri="{FF2B5EF4-FFF2-40B4-BE49-F238E27FC236}">
                <a16:creationId xmlns:a16="http://schemas.microsoft.com/office/drawing/2014/main" id="{E6841DF5-B808-F66F-EA46-4B3C6CBB3863}"/>
              </a:ext>
            </a:extLst>
          </p:cNvPr>
          <p:cNvSpPr txBox="1">
            <a:spLocks/>
          </p:cNvSpPr>
          <p:nvPr userDrawn="1"/>
        </p:nvSpPr>
        <p:spPr>
          <a:xfrm>
            <a:off x="916183" y="3852931"/>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Institutional</a:t>
            </a:r>
          </a:p>
        </p:txBody>
      </p:sp>
      <p:sp>
        <p:nvSpPr>
          <p:cNvPr id="58" name="Content Placeholder 2">
            <a:extLst>
              <a:ext uri="{FF2B5EF4-FFF2-40B4-BE49-F238E27FC236}">
                <a16:creationId xmlns:a16="http://schemas.microsoft.com/office/drawing/2014/main" id="{2298C094-EA84-0E00-A2AC-EB9AD806CC09}"/>
              </a:ext>
            </a:extLst>
          </p:cNvPr>
          <p:cNvSpPr txBox="1">
            <a:spLocks/>
          </p:cNvSpPr>
          <p:nvPr userDrawn="1"/>
        </p:nvSpPr>
        <p:spPr>
          <a:xfrm>
            <a:off x="916183" y="404228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60% Equity|40% Fixed Income</a:t>
            </a:r>
          </a:p>
        </p:txBody>
      </p:sp>
      <p:sp>
        <p:nvSpPr>
          <p:cNvPr id="54" name="Content Placeholder 2">
            <a:extLst>
              <a:ext uri="{FF2B5EF4-FFF2-40B4-BE49-F238E27FC236}">
                <a16:creationId xmlns:a16="http://schemas.microsoft.com/office/drawing/2014/main" id="{8916A40D-D458-F346-DE8B-55EAF7B13EE3}"/>
              </a:ext>
            </a:extLst>
          </p:cNvPr>
          <p:cNvSpPr txBox="1">
            <a:spLocks/>
          </p:cNvSpPr>
          <p:nvPr userDrawn="1"/>
        </p:nvSpPr>
        <p:spPr>
          <a:xfrm>
            <a:off x="916183" y="454750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Balanced Growth</a:t>
            </a:r>
          </a:p>
        </p:txBody>
      </p:sp>
      <p:sp>
        <p:nvSpPr>
          <p:cNvPr id="55" name="Content Placeholder 2">
            <a:extLst>
              <a:ext uri="{FF2B5EF4-FFF2-40B4-BE49-F238E27FC236}">
                <a16:creationId xmlns:a16="http://schemas.microsoft.com/office/drawing/2014/main" id="{BE578DD4-D4D6-5A52-7D9D-14E68448C490}"/>
              </a:ext>
            </a:extLst>
          </p:cNvPr>
          <p:cNvSpPr txBox="1">
            <a:spLocks/>
          </p:cNvSpPr>
          <p:nvPr userDrawn="1"/>
        </p:nvSpPr>
        <p:spPr>
          <a:xfrm>
            <a:off x="916183" y="473686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75% Equity|25% Fixed Income</a:t>
            </a:r>
          </a:p>
        </p:txBody>
      </p:sp>
      <p:sp>
        <p:nvSpPr>
          <p:cNvPr id="51" name="Content Placeholder 2">
            <a:extLst>
              <a:ext uri="{FF2B5EF4-FFF2-40B4-BE49-F238E27FC236}">
                <a16:creationId xmlns:a16="http://schemas.microsoft.com/office/drawing/2014/main" id="{40458B05-7477-0B8B-B2E0-AE2F4AA54FA6}"/>
              </a:ext>
            </a:extLst>
          </p:cNvPr>
          <p:cNvSpPr txBox="1">
            <a:spLocks/>
          </p:cNvSpPr>
          <p:nvPr userDrawn="1"/>
        </p:nvSpPr>
        <p:spPr>
          <a:xfrm>
            <a:off x="916183" y="524635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Growth</a:t>
            </a:r>
          </a:p>
        </p:txBody>
      </p:sp>
      <p:sp>
        <p:nvSpPr>
          <p:cNvPr id="52" name="Content Placeholder 2">
            <a:extLst>
              <a:ext uri="{FF2B5EF4-FFF2-40B4-BE49-F238E27FC236}">
                <a16:creationId xmlns:a16="http://schemas.microsoft.com/office/drawing/2014/main" id="{296C7FBC-FCDF-06AF-7BCD-2153D796C2F7}"/>
              </a:ext>
            </a:extLst>
          </p:cNvPr>
          <p:cNvSpPr txBox="1">
            <a:spLocks/>
          </p:cNvSpPr>
          <p:nvPr userDrawn="1"/>
        </p:nvSpPr>
        <p:spPr>
          <a:xfrm>
            <a:off x="916183" y="543570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90% Equity|10% Fixed Income</a:t>
            </a:r>
          </a:p>
        </p:txBody>
      </p:sp>
      <p:sp>
        <p:nvSpPr>
          <p:cNvPr id="48" name="Content Placeholder 2">
            <a:extLst>
              <a:ext uri="{FF2B5EF4-FFF2-40B4-BE49-F238E27FC236}">
                <a16:creationId xmlns:a16="http://schemas.microsoft.com/office/drawing/2014/main" id="{21B73B2C-DF8D-A429-D191-9871CB64A68F}"/>
              </a:ext>
            </a:extLst>
          </p:cNvPr>
          <p:cNvSpPr txBox="1">
            <a:spLocks/>
          </p:cNvSpPr>
          <p:nvPr userDrawn="1"/>
        </p:nvSpPr>
        <p:spPr>
          <a:xfrm>
            <a:off x="917812" y="5941228"/>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Global Equity</a:t>
            </a:r>
          </a:p>
        </p:txBody>
      </p:sp>
      <p:sp>
        <p:nvSpPr>
          <p:cNvPr id="49" name="Content Placeholder 2">
            <a:extLst>
              <a:ext uri="{FF2B5EF4-FFF2-40B4-BE49-F238E27FC236}">
                <a16:creationId xmlns:a16="http://schemas.microsoft.com/office/drawing/2014/main" id="{FAF82C13-72E6-2191-1F16-1062ABEC3D82}"/>
              </a:ext>
            </a:extLst>
          </p:cNvPr>
          <p:cNvSpPr txBox="1">
            <a:spLocks/>
          </p:cNvSpPr>
          <p:nvPr userDrawn="1"/>
        </p:nvSpPr>
        <p:spPr>
          <a:xfrm>
            <a:off x="917812" y="613057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Aptos" panose="020B0004020202020204" pitchFamily="34" charset="0"/>
                <a:ea typeface="Tahoma" panose="020B0604030504040204" pitchFamily="34" charset="0"/>
                <a:cs typeface="Tahoma" panose="020B0604030504040204" pitchFamily="34" charset="0"/>
              </a:rPr>
              <a:t>100% Equity</a:t>
            </a:r>
          </a:p>
        </p:txBody>
      </p:sp>
      <p:grpSp>
        <p:nvGrpSpPr>
          <p:cNvPr id="209" name="Group 208">
            <a:extLst>
              <a:ext uri="{FF2B5EF4-FFF2-40B4-BE49-F238E27FC236}">
                <a16:creationId xmlns:a16="http://schemas.microsoft.com/office/drawing/2014/main" id="{20CB8325-FA6B-96D1-D3E9-529BE5087E8B}"/>
              </a:ext>
            </a:extLst>
          </p:cNvPr>
          <p:cNvGrpSpPr/>
          <p:nvPr userDrawn="1"/>
        </p:nvGrpSpPr>
        <p:grpSpPr>
          <a:xfrm>
            <a:off x="536776" y="2462065"/>
            <a:ext cx="406400" cy="3887997"/>
            <a:chOff x="536776" y="2462065"/>
            <a:chExt cx="406400" cy="3887997"/>
          </a:xfrm>
        </p:grpSpPr>
        <p:pic>
          <p:nvPicPr>
            <p:cNvPr id="60" name="Graphic 59">
              <a:extLst>
                <a:ext uri="{FF2B5EF4-FFF2-40B4-BE49-F238E27FC236}">
                  <a16:creationId xmlns:a16="http://schemas.microsoft.com/office/drawing/2014/main" id="{1641762F-A3F8-1441-378A-37CC804204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776" y="2462065"/>
              <a:ext cx="406400" cy="406400"/>
            </a:xfrm>
            <a:prstGeom prst="rect">
              <a:avLst/>
            </a:prstGeom>
          </p:spPr>
        </p:pic>
        <p:pic>
          <p:nvPicPr>
            <p:cNvPr id="62" name="Graphic 61">
              <a:extLst>
                <a:ext uri="{FF2B5EF4-FFF2-40B4-BE49-F238E27FC236}">
                  <a16:creationId xmlns:a16="http://schemas.microsoft.com/office/drawing/2014/main" id="{04002B52-ED4E-B54B-D06A-AE90E37023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76" y="3158384"/>
              <a:ext cx="406400" cy="406400"/>
            </a:xfrm>
            <a:prstGeom prst="rect">
              <a:avLst/>
            </a:prstGeom>
          </p:spPr>
        </p:pic>
        <p:pic>
          <p:nvPicPr>
            <p:cNvPr id="86" name="Graphic 85">
              <a:extLst>
                <a:ext uri="{FF2B5EF4-FFF2-40B4-BE49-F238E27FC236}">
                  <a16:creationId xmlns:a16="http://schemas.microsoft.com/office/drawing/2014/main" id="{A18054E0-6858-F2EE-2D6A-BDD48DF9E98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776" y="3854703"/>
              <a:ext cx="406400" cy="406400"/>
            </a:xfrm>
            <a:prstGeom prst="rect">
              <a:avLst/>
            </a:prstGeom>
          </p:spPr>
        </p:pic>
        <p:pic>
          <p:nvPicPr>
            <p:cNvPr id="94" name="Graphic 93">
              <a:extLst>
                <a:ext uri="{FF2B5EF4-FFF2-40B4-BE49-F238E27FC236}">
                  <a16:creationId xmlns:a16="http://schemas.microsoft.com/office/drawing/2014/main" id="{25335398-3878-29EB-A1AB-BEF8411726C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6776" y="5247341"/>
              <a:ext cx="406400" cy="406400"/>
            </a:xfrm>
            <a:prstGeom prst="rect">
              <a:avLst/>
            </a:prstGeom>
          </p:spPr>
        </p:pic>
        <p:pic>
          <p:nvPicPr>
            <p:cNvPr id="102" name="Graphic 101">
              <a:extLst>
                <a:ext uri="{FF2B5EF4-FFF2-40B4-BE49-F238E27FC236}">
                  <a16:creationId xmlns:a16="http://schemas.microsoft.com/office/drawing/2014/main" id="{453BBFB2-03C3-47E5-1ABB-3F1635FBA5A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776" y="5943662"/>
              <a:ext cx="406400" cy="406400"/>
            </a:xfrm>
            <a:prstGeom prst="rect">
              <a:avLst/>
            </a:prstGeom>
          </p:spPr>
        </p:pic>
        <p:pic>
          <p:nvPicPr>
            <p:cNvPr id="156" name="Graphic 155">
              <a:extLst>
                <a:ext uri="{FF2B5EF4-FFF2-40B4-BE49-F238E27FC236}">
                  <a16:creationId xmlns:a16="http://schemas.microsoft.com/office/drawing/2014/main" id="{7077F863-89B1-C294-CAF7-64DE3DAB0775}"/>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6776" y="4551022"/>
              <a:ext cx="406400" cy="406400"/>
            </a:xfrm>
            <a:prstGeom prst="rect">
              <a:avLst/>
            </a:prstGeom>
          </p:spPr>
        </p:pic>
      </p:grpSp>
      <p:grpSp>
        <p:nvGrpSpPr>
          <p:cNvPr id="210" name="Group 209">
            <a:extLst>
              <a:ext uri="{FF2B5EF4-FFF2-40B4-BE49-F238E27FC236}">
                <a16:creationId xmlns:a16="http://schemas.microsoft.com/office/drawing/2014/main" id="{838289E9-4E4E-C86F-E11F-D3622449B085}"/>
              </a:ext>
            </a:extLst>
          </p:cNvPr>
          <p:cNvGrpSpPr/>
          <p:nvPr userDrawn="1"/>
        </p:nvGrpSpPr>
        <p:grpSpPr>
          <a:xfrm>
            <a:off x="3415170" y="2442690"/>
            <a:ext cx="406400" cy="3907372"/>
            <a:chOff x="3415170" y="2442690"/>
            <a:chExt cx="406400" cy="3907372"/>
          </a:xfrm>
        </p:grpSpPr>
        <p:pic>
          <p:nvPicPr>
            <p:cNvPr id="174" name="Graphic 173">
              <a:extLst>
                <a:ext uri="{FF2B5EF4-FFF2-40B4-BE49-F238E27FC236}">
                  <a16:creationId xmlns:a16="http://schemas.microsoft.com/office/drawing/2014/main" id="{E2CB68ED-F1E9-733B-336D-2B1E92B7D75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15170" y="5943662"/>
              <a:ext cx="406400" cy="406400"/>
            </a:xfrm>
            <a:prstGeom prst="rect">
              <a:avLst/>
            </a:prstGeom>
          </p:spPr>
        </p:pic>
        <p:pic>
          <p:nvPicPr>
            <p:cNvPr id="176" name="Graphic 175">
              <a:extLst>
                <a:ext uri="{FF2B5EF4-FFF2-40B4-BE49-F238E27FC236}">
                  <a16:creationId xmlns:a16="http://schemas.microsoft.com/office/drawing/2014/main" id="{65BA822A-BEBC-C9EC-3B4E-9CC28C43A764}"/>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5170" y="5243466"/>
              <a:ext cx="406400" cy="406400"/>
            </a:xfrm>
            <a:prstGeom prst="rect">
              <a:avLst/>
            </a:prstGeom>
          </p:spPr>
        </p:pic>
        <p:pic>
          <p:nvPicPr>
            <p:cNvPr id="178" name="Graphic 177">
              <a:extLst>
                <a:ext uri="{FF2B5EF4-FFF2-40B4-BE49-F238E27FC236}">
                  <a16:creationId xmlns:a16="http://schemas.microsoft.com/office/drawing/2014/main" id="{33C0299C-78C2-2DF8-3AB5-D5B23878554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15170" y="4543272"/>
              <a:ext cx="406400" cy="406400"/>
            </a:xfrm>
            <a:prstGeom prst="rect">
              <a:avLst/>
            </a:prstGeom>
          </p:spPr>
        </p:pic>
        <p:pic>
          <p:nvPicPr>
            <p:cNvPr id="180" name="Graphic 179">
              <a:extLst>
                <a:ext uri="{FF2B5EF4-FFF2-40B4-BE49-F238E27FC236}">
                  <a16:creationId xmlns:a16="http://schemas.microsoft.com/office/drawing/2014/main" id="{1328B2FF-3C69-BAAC-D122-99397EFCD9D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5170" y="3843078"/>
              <a:ext cx="406400" cy="406400"/>
            </a:xfrm>
            <a:prstGeom prst="rect">
              <a:avLst/>
            </a:prstGeom>
          </p:spPr>
        </p:pic>
        <p:pic>
          <p:nvPicPr>
            <p:cNvPr id="182" name="Graphic 181">
              <a:extLst>
                <a:ext uri="{FF2B5EF4-FFF2-40B4-BE49-F238E27FC236}">
                  <a16:creationId xmlns:a16="http://schemas.microsoft.com/office/drawing/2014/main" id="{74C5C9C3-339E-0559-0C7F-3166F20ACE1A}"/>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15170" y="3142884"/>
              <a:ext cx="406400" cy="406400"/>
            </a:xfrm>
            <a:prstGeom prst="rect">
              <a:avLst/>
            </a:prstGeom>
          </p:spPr>
        </p:pic>
        <p:pic>
          <p:nvPicPr>
            <p:cNvPr id="184" name="Graphic 183">
              <a:extLst>
                <a:ext uri="{FF2B5EF4-FFF2-40B4-BE49-F238E27FC236}">
                  <a16:creationId xmlns:a16="http://schemas.microsoft.com/office/drawing/2014/main" id="{12A341A0-993B-CDB5-ECD5-86E7FD083873}"/>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15170" y="2442690"/>
              <a:ext cx="406400" cy="406400"/>
            </a:xfrm>
            <a:prstGeom prst="rect">
              <a:avLst/>
            </a:prstGeom>
          </p:spPr>
        </p:pic>
      </p:grpSp>
      <p:sp>
        <p:nvSpPr>
          <p:cNvPr id="5" name="Rectangle 4">
            <a:extLst>
              <a:ext uri="{FF2B5EF4-FFF2-40B4-BE49-F238E27FC236}">
                <a16:creationId xmlns:a16="http://schemas.microsoft.com/office/drawing/2014/main" id="{DB59F9B7-A728-A484-1FDF-FC0CE13A6906}"/>
              </a:ext>
            </a:extLst>
          </p:cNvPr>
          <p:cNvSpPr/>
          <p:nvPr userDrawn="1"/>
        </p:nvSpPr>
        <p:spPr>
          <a:xfrm>
            <a:off x="9130846" y="1842791"/>
            <a:ext cx="2622405" cy="255017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B6B0DA-4837-25AA-8C99-52EE0E1130A8}"/>
              </a:ext>
            </a:extLst>
          </p:cNvPr>
          <p:cNvSpPr/>
          <p:nvPr userDrawn="1"/>
        </p:nvSpPr>
        <p:spPr>
          <a:xfrm>
            <a:off x="9113148" y="1110035"/>
            <a:ext cx="2585360" cy="83127"/>
          </a:xfrm>
          <a:prstGeom prst="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F75193E-02F0-8BA3-3EAA-10270C46270B}"/>
              </a:ext>
            </a:extLst>
          </p:cNvPr>
          <p:cNvSpPr txBox="1">
            <a:spLocks/>
          </p:cNvSpPr>
          <p:nvPr userDrawn="1"/>
        </p:nvSpPr>
        <p:spPr>
          <a:xfrm>
            <a:off x="9156393" y="1240345"/>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Multi-Asset Income</a:t>
            </a:r>
            <a:b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ETF Portfolios</a:t>
            </a:r>
          </a:p>
        </p:txBody>
      </p:sp>
      <p:sp>
        <p:nvSpPr>
          <p:cNvPr id="20" name="Content Placeholder 2">
            <a:extLst>
              <a:ext uri="{FF2B5EF4-FFF2-40B4-BE49-F238E27FC236}">
                <a16:creationId xmlns:a16="http://schemas.microsoft.com/office/drawing/2014/main" id="{D5DFCA7B-0881-C337-77D1-13A3ACEF3A10}"/>
              </a:ext>
            </a:extLst>
          </p:cNvPr>
          <p:cNvSpPr txBox="1">
            <a:spLocks/>
          </p:cNvSpPr>
          <p:nvPr userDrawn="1"/>
        </p:nvSpPr>
        <p:spPr>
          <a:xfrm>
            <a:off x="9162968" y="1947082"/>
            <a:ext cx="2252778"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b="0" i="0">
                <a:solidFill>
                  <a:schemeClr val="tx1"/>
                </a:solidFill>
                <a:latin typeface="Aptos" panose="020B0004020202020204" pitchFamily="34" charset="0"/>
              </a:rPr>
              <a:t>Focus: Enhanced income relative to capital growth</a:t>
            </a:r>
          </a:p>
        </p:txBody>
      </p:sp>
      <p:sp>
        <p:nvSpPr>
          <p:cNvPr id="80" name="Content Placeholder 2">
            <a:extLst>
              <a:ext uri="{FF2B5EF4-FFF2-40B4-BE49-F238E27FC236}">
                <a16:creationId xmlns:a16="http://schemas.microsoft.com/office/drawing/2014/main" id="{582FB88C-0971-AF2C-AF80-A4B1808C4552}"/>
              </a:ext>
            </a:extLst>
          </p:cNvPr>
          <p:cNvSpPr txBox="1">
            <a:spLocks/>
          </p:cNvSpPr>
          <p:nvPr userDrawn="1"/>
        </p:nvSpPr>
        <p:spPr>
          <a:xfrm>
            <a:off x="9642707" y="241533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Multi-Asset Income Conservative</a:t>
            </a:r>
          </a:p>
        </p:txBody>
      </p:sp>
      <p:sp>
        <p:nvSpPr>
          <p:cNvPr id="81" name="Content Placeholder 2">
            <a:extLst>
              <a:ext uri="{FF2B5EF4-FFF2-40B4-BE49-F238E27FC236}">
                <a16:creationId xmlns:a16="http://schemas.microsoft.com/office/drawing/2014/main" id="{093036BD-4E24-73CD-46EE-C9D5E2C7C9FB}"/>
              </a:ext>
            </a:extLst>
          </p:cNvPr>
          <p:cNvSpPr txBox="1">
            <a:spLocks/>
          </p:cNvSpPr>
          <p:nvPr userDrawn="1"/>
        </p:nvSpPr>
        <p:spPr>
          <a:xfrm>
            <a:off x="9642707" y="275445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Aptos" panose="020B0004020202020204" pitchFamily="34" charset="0"/>
                <a:ea typeface="Tahoma" panose="020B0604030504040204" pitchFamily="34" charset="0"/>
                <a:cs typeface="Tahoma" panose="020B0604030504040204" pitchFamily="34" charset="0"/>
              </a:rPr>
              <a:t>40% Equity|60% Fixed Income</a:t>
            </a:r>
          </a:p>
        </p:txBody>
      </p:sp>
      <p:sp>
        <p:nvSpPr>
          <p:cNvPr id="82" name="Content Placeholder 2">
            <a:extLst>
              <a:ext uri="{FF2B5EF4-FFF2-40B4-BE49-F238E27FC236}">
                <a16:creationId xmlns:a16="http://schemas.microsoft.com/office/drawing/2014/main" id="{63869526-90E1-6C90-60A4-0F97F49298CB}"/>
              </a:ext>
            </a:extLst>
          </p:cNvPr>
          <p:cNvSpPr txBox="1">
            <a:spLocks/>
          </p:cNvSpPr>
          <p:nvPr userDrawn="1"/>
        </p:nvSpPr>
        <p:spPr>
          <a:xfrm>
            <a:off x="9642706" y="3134015"/>
            <a:ext cx="2136827"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Multi-Asset Income Balanced</a:t>
            </a:r>
          </a:p>
        </p:txBody>
      </p:sp>
      <p:sp>
        <p:nvSpPr>
          <p:cNvPr id="83" name="Content Placeholder 2">
            <a:extLst>
              <a:ext uri="{FF2B5EF4-FFF2-40B4-BE49-F238E27FC236}">
                <a16:creationId xmlns:a16="http://schemas.microsoft.com/office/drawing/2014/main" id="{17C0227D-F7BC-0AAC-95D2-4B1D67EF94A4}"/>
              </a:ext>
            </a:extLst>
          </p:cNvPr>
          <p:cNvSpPr txBox="1">
            <a:spLocks/>
          </p:cNvSpPr>
          <p:nvPr userDrawn="1"/>
        </p:nvSpPr>
        <p:spPr>
          <a:xfrm>
            <a:off x="9642707" y="33233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Aptos" panose="020B0004020202020204" pitchFamily="34" charset="0"/>
                <a:ea typeface="Tahoma" panose="020B0604030504040204" pitchFamily="34" charset="0"/>
                <a:cs typeface="Tahoma" panose="020B0604030504040204" pitchFamily="34" charset="0"/>
              </a:rPr>
              <a:t>60% Equity|40% Fixed Income</a:t>
            </a:r>
          </a:p>
        </p:txBody>
      </p:sp>
      <p:sp>
        <p:nvSpPr>
          <p:cNvPr id="84" name="Content Placeholder 2">
            <a:extLst>
              <a:ext uri="{FF2B5EF4-FFF2-40B4-BE49-F238E27FC236}">
                <a16:creationId xmlns:a16="http://schemas.microsoft.com/office/drawing/2014/main" id="{7992F6DA-6C37-6990-EF51-B6077D8C8F66}"/>
              </a:ext>
            </a:extLst>
          </p:cNvPr>
          <p:cNvSpPr txBox="1">
            <a:spLocks/>
          </p:cNvSpPr>
          <p:nvPr userDrawn="1"/>
        </p:nvSpPr>
        <p:spPr>
          <a:xfrm>
            <a:off x="9642706" y="3760091"/>
            <a:ext cx="2076517" cy="23593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Multi-Asset Income Growth</a:t>
            </a:r>
          </a:p>
        </p:txBody>
      </p:sp>
      <p:sp>
        <p:nvSpPr>
          <p:cNvPr id="85" name="Content Placeholder 2">
            <a:extLst>
              <a:ext uri="{FF2B5EF4-FFF2-40B4-BE49-F238E27FC236}">
                <a16:creationId xmlns:a16="http://schemas.microsoft.com/office/drawing/2014/main" id="{F27B8A58-C2CD-0088-F0CE-CEF9FB0FD952}"/>
              </a:ext>
            </a:extLst>
          </p:cNvPr>
          <p:cNvSpPr txBox="1">
            <a:spLocks/>
          </p:cNvSpPr>
          <p:nvPr userDrawn="1"/>
        </p:nvSpPr>
        <p:spPr>
          <a:xfrm>
            <a:off x="9642707" y="394944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Aptos" panose="020B0004020202020204" pitchFamily="34" charset="0"/>
                <a:ea typeface="Tahoma" panose="020B0604030504040204" pitchFamily="34" charset="0"/>
                <a:cs typeface="Tahoma" panose="020B0604030504040204" pitchFamily="34" charset="0"/>
              </a:rPr>
              <a:t>75% Equity|25% Fixed Income</a:t>
            </a:r>
          </a:p>
        </p:txBody>
      </p:sp>
      <p:pic>
        <p:nvPicPr>
          <p:cNvPr id="190" name="Graphic 189">
            <a:extLst>
              <a:ext uri="{FF2B5EF4-FFF2-40B4-BE49-F238E27FC236}">
                <a16:creationId xmlns:a16="http://schemas.microsoft.com/office/drawing/2014/main" id="{46F484F2-0BC5-80D0-AD51-CF8E7439BAD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43520" y="3779153"/>
            <a:ext cx="406400" cy="406400"/>
          </a:xfrm>
          <a:prstGeom prst="rect">
            <a:avLst/>
          </a:prstGeom>
        </p:spPr>
      </p:pic>
      <p:pic>
        <p:nvPicPr>
          <p:cNvPr id="192" name="Graphic 191">
            <a:extLst>
              <a:ext uri="{FF2B5EF4-FFF2-40B4-BE49-F238E27FC236}">
                <a16:creationId xmlns:a16="http://schemas.microsoft.com/office/drawing/2014/main" id="{A51DC2E0-A1EA-4628-2312-57B873B95CAB}"/>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238541" y="3126139"/>
            <a:ext cx="406400" cy="406400"/>
          </a:xfrm>
          <a:prstGeom prst="rect">
            <a:avLst/>
          </a:prstGeom>
        </p:spPr>
      </p:pic>
      <p:pic>
        <p:nvPicPr>
          <p:cNvPr id="194" name="Graphic 193">
            <a:extLst>
              <a:ext uri="{FF2B5EF4-FFF2-40B4-BE49-F238E27FC236}">
                <a16:creationId xmlns:a16="http://schemas.microsoft.com/office/drawing/2014/main" id="{64F021F9-AC50-A76D-E536-EB7F056A0755}"/>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232457" y="2446252"/>
            <a:ext cx="406400" cy="406400"/>
          </a:xfrm>
          <a:prstGeom prst="rect">
            <a:avLst/>
          </a:prstGeom>
        </p:spPr>
      </p:pic>
      <p:grpSp>
        <p:nvGrpSpPr>
          <p:cNvPr id="211" name="Group 210">
            <a:extLst>
              <a:ext uri="{FF2B5EF4-FFF2-40B4-BE49-F238E27FC236}">
                <a16:creationId xmlns:a16="http://schemas.microsoft.com/office/drawing/2014/main" id="{4FF64CF9-7822-4ACE-AC06-1420A6C9F578}"/>
              </a:ext>
            </a:extLst>
          </p:cNvPr>
          <p:cNvGrpSpPr/>
          <p:nvPr userDrawn="1"/>
        </p:nvGrpSpPr>
        <p:grpSpPr>
          <a:xfrm>
            <a:off x="6367052" y="2432279"/>
            <a:ext cx="406400" cy="3907372"/>
            <a:chOff x="6367052" y="2432279"/>
            <a:chExt cx="406400" cy="3907372"/>
          </a:xfrm>
        </p:grpSpPr>
        <p:pic>
          <p:nvPicPr>
            <p:cNvPr id="198" name="Graphic 197">
              <a:extLst>
                <a:ext uri="{FF2B5EF4-FFF2-40B4-BE49-F238E27FC236}">
                  <a16:creationId xmlns:a16="http://schemas.microsoft.com/office/drawing/2014/main" id="{F1CC596B-9A6C-B51A-F2AE-F9B787F4D8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67052" y="5933251"/>
              <a:ext cx="406400" cy="406400"/>
            </a:xfrm>
            <a:prstGeom prst="rect">
              <a:avLst/>
            </a:prstGeom>
          </p:spPr>
        </p:pic>
        <p:pic>
          <p:nvPicPr>
            <p:cNvPr id="200" name="Graphic 199">
              <a:extLst>
                <a:ext uri="{FF2B5EF4-FFF2-40B4-BE49-F238E27FC236}">
                  <a16:creationId xmlns:a16="http://schemas.microsoft.com/office/drawing/2014/main" id="{FBBF3FF9-8ABD-614C-DF96-ED3BE6E42C30}"/>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367052" y="5233055"/>
              <a:ext cx="406400" cy="406400"/>
            </a:xfrm>
            <a:prstGeom prst="rect">
              <a:avLst/>
            </a:prstGeom>
          </p:spPr>
        </p:pic>
        <p:pic>
          <p:nvPicPr>
            <p:cNvPr id="202" name="Graphic 201">
              <a:extLst>
                <a:ext uri="{FF2B5EF4-FFF2-40B4-BE49-F238E27FC236}">
                  <a16:creationId xmlns:a16="http://schemas.microsoft.com/office/drawing/2014/main" id="{FCC6326D-703A-F05D-CFB2-E5074F6CB9AF}"/>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367052" y="4532861"/>
              <a:ext cx="406400" cy="406400"/>
            </a:xfrm>
            <a:prstGeom prst="rect">
              <a:avLst/>
            </a:prstGeom>
          </p:spPr>
        </p:pic>
        <p:pic>
          <p:nvPicPr>
            <p:cNvPr id="204" name="Graphic 203">
              <a:extLst>
                <a:ext uri="{FF2B5EF4-FFF2-40B4-BE49-F238E27FC236}">
                  <a16:creationId xmlns:a16="http://schemas.microsoft.com/office/drawing/2014/main" id="{358AAB1C-19BD-E2E5-F939-58E7D52B4645}"/>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367052" y="3832667"/>
              <a:ext cx="406400" cy="406400"/>
            </a:xfrm>
            <a:prstGeom prst="rect">
              <a:avLst/>
            </a:prstGeom>
          </p:spPr>
        </p:pic>
        <p:pic>
          <p:nvPicPr>
            <p:cNvPr id="206" name="Graphic 205">
              <a:extLst>
                <a:ext uri="{FF2B5EF4-FFF2-40B4-BE49-F238E27FC236}">
                  <a16:creationId xmlns:a16="http://schemas.microsoft.com/office/drawing/2014/main" id="{904BBAF0-69B2-D8B2-622C-18CA99C339D7}"/>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367052" y="3132473"/>
              <a:ext cx="406400" cy="406400"/>
            </a:xfrm>
            <a:prstGeom prst="rect">
              <a:avLst/>
            </a:prstGeom>
          </p:spPr>
        </p:pic>
        <p:pic>
          <p:nvPicPr>
            <p:cNvPr id="208" name="Graphic 207">
              <a:extLst>
                <a:ext uri="{FF2B5EF4-FFF2-40B4-BE49-F238E27FC236}">
                  <a16:creationId xmlns:a16="http://schemas.microsoft.com/office/drawing/2014/main" id="{D377F76B-198B-24FF-23B2-DDA7C87433FC}"/>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367052" y="2432279"/>
              <a:ext cx="406400" cy="406400"/>
            </a:xfrm>
            <a:prstGeom prst="rect">
              <a:avLst/>
            </a:prstGeom>
          </p:spPr>
        </p:pic>
      </p:grpSp>
      <p:sp>
        <p:nvSpPr>
          <p:cNvPr id="24" name="TextBox 23">
            <a:extLst>
              <a:ext uri="{FF2B5EF4-FFF2-40B4-BE49-F238E27FC236}">
                <a16:creationId xmlns:a16="http://schemas.microsoft.com/office/drawing/2014/main" id="{E3B4A0B6-9C30-C79F-A7C4-76456CE791CF}"/>
              </a:ext>
            </a:extLst>
          </p:cNvPr>
          <p:cNvSpPr txBox="1"/>
          <p:nvPr userDrawn="1"/>
        </p:nvSpPr>
        <p:spPr>
          <a:xfrm>
            <a:off x="426118" y="281637"/>
            <a:ext cx="11265815" cy="584775"/>
          </a:xfrm>
          <a:prstGeom prst="rect">
            <a:avLst/>
          </a:prstGeom>
          <a:noFill/>
        </p:spPr>
        <p:txBody>
          <a:bodyPr wrap="square" anchor="ctr">
            <a:spAutoFit/>
          </a:bodyPr>
          <a:lstStyle/>
          <a:p>
            <a:r>
              <a:rPr kumimoji="0" lang="en-US" sz="32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New Frontier Model Portfolios</a:t>
            </a:r>
            <a:endParaRPr lang="en-US" sz="1200">
              <a:solidFill>
                <a:schemeClr val="tx1"/>
              </a:solidFill>
            </a:endParaRPr>
          </a:p>
        </p:txBody>
      </p:sp>
    </p:spTree>
    <p:extLst>
      <p:ext uri="{BB962C8B-B14F-4D97-AF65-F5344CB8AC3E}">
        <p14:creationId xmlns:p14="http://schemas.microsoft.com/office/powerpoint/2010/main" val="2060293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Our Approach">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B21C01C-7DBD-2729-1F65-0959C694CB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05" r="18081" b="5805"/>
          <a:stretch/>
        </p:blipFill>
        <p:spPr>
          <a:xfrm>
            <a:off x="3966720" y="-1"/>
            <a:ext cx="8225280" cy="6858001"/>
          </a:xfrm>
          <a:prstGeom prst="rect">
            <a:avLst/>
          </a:prstGeom>
        </p:spPr>
      </p:pic>
      <p:sp>
        <p:nvSpPr>
          <p:cNvPr id="4" name="Oval 3">
            <a:extLst>
              <a:ext uri="{FF2B5EF4-FFF2-40B4-BE49-F238E27FC236}">
                <a16:creationId xmlns:a16="http://schemas.microsoft.com/office/drawing/2014/main" id="{3AB78FA1-53B2-845F-6986-EDC02CADD121}"/>
              </a:ext>
            </a:extLst>
          </p:cNvPr>
          <p:cNvSpPr/>
          <p:nvPr userDrawn="1"/>
        </p:nvSpPr>
        <p:spPr>
          <a:xfrm>
            <a:off x="4710855" y="4314283"/>
            <a:ext cx="203343" cy="2033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F22FA5-90B8-068D-E84F-3584D5F47D00}"/>
              </a:ext>
            </a:extLst>
          </p:cNvPr>
          <p:cNvSpPr/>
          <p:nvPr userDrawn="1"/>
        </p:nvSpPr>
        <p:spPr>
          <a:xfrm>
            <a:off x="0" y="0"/>
            <a:ext cx="3734262"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pPr algn="l">
              <a:lnSpc>
                <a:spcPct val="150000"/>
              </a:lnSpc>
              <a:spcBef>
                <a:spcPts val="0"/>
              </a:spcBef>
              <a:spcAft>
                <a:spcPts val="600"/>
              </a:spcAft>
            </a:pPr>
            <a:r>
              <a:rPr lang="en-US" sz="1800" b="0" i="0">
                <a:solidFill>
                  <a:srgbClr val="131225"/>
                </a:solidFill>
                <a:latin typeface="Aptos" panose="020B0004020202020204" pitchFamily="34" charset="0"/>
                <a:ea typeface="Arimo" panose="020B0604020202020204" pitchFamily="34" charset="0"/>
                <a:cs typeface="Arimo" panose="020B0604020202020204" pitchFamily="34" charset="0"/>
              </a:rPr>
              <a:t>New Frontier builds adaptive, scientifically optimized portfolios that continually integrate </a:t>
            </a:r>
            <a:br>
              <a:rPr lang="en-US" sz="1800" b="0" i="0">
                <a:solidFill>
                  <a:srgbClr val="131225"/>
                </a:solidFill>
                <a:latin typeface="Aptos" panose="020B0004020202020204" pitchFamily="34" charset="0"/>
                <a:ea typeface="Arimo" panose="020B0604020202020204" pitchFamily="34" charset="0"/>
                <a:cs typeface="Arimo" panose="020B0604020202020204" pitchFamily="34" charset="0"/>
              </a:rPr>
            </a:br>
            <a:r>
              <a:rPr lang="en-US" sz="1800" b="0" i="0">
                <a:solidFill>
                  <a:srgbClr val="131225"/>
                </a:solidFill>
                <a:latin typeface="Aptos" panose="020B0004020202020204" pitchFamily="34" charset="0"/>
                <a:ea typeface="Arimo" panose="020B0604020202020204" pitchFamily="34" charset="0"/>
                <a:cs typeface="Arimo" panose="020B0604020202020204" pitchFamily="34" charset="0"/>
              </a:rPr>
              <a:t>sources of change. </a:t>
            </a:r>
          </a:p>
          <a:p>
            <a:pPr algn="l">
              <a:lnSpc>
                <a:spcPct val="150000"/>
              </a:lnSpc>
              <a:spcBef>
                <a:spcPts val="0"/>
              </a:spcBef>
              <a:spcAft>
                <a:spcPts val="600"/>
              </a:spcAft>
            </a:pPr>
            <a:endParaRPr lang="en-US" sz="1800" b="0" i="0">
              <a:solidFill>
                <a:srgbClr val="131225"/>
              </a:solidFill>
              <a:latin typeface="Aptos" panose="020B0004020202020204" pitchFamily="34" charset="0"/>
              <a:ea typeface="Arimo" panose="020B0604020202020204" pitchFamily="34" charset="0"/>
              <a:cs typeface="Arimo"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31225"/>
                </a:solidFill>
                <a:effectLst/>
                <a:uLnTx/>
                <a:uFillTx/>
                <a:latin typeface="Aptos" panose="020B0004020202020204" pitchFamily="34" charset="0"/>
                <a:ea typeface="Arimo" panose="020B0604020202020204" pitchFamily="34" charset="0"/>
                <a:cs typeface="Arimo" panose="020B0604020202020204" pitchFamily="34" charset="0"/>
              </a:rPr>
              <a:t>This means more reliable outcomes for today and </a:t>
            </a:r>
            <a:br>
              <a:rPr kumimoji="0" lang="en-US" sz="1800" b="0" i="0" u="none" strike="noStrike" kern="1200" cap="none" spc="0" normalizeH="0" baseline="0" noProof="0">
                <a:ln>
                  <a:noFill/>
                </a:ln>
                <a:solidFill>
                  <a:srgbClr val="131225"/>
                </a:solidFill>
                <a:effectLst/>
                <a:uLnTx/>
                <a:uFillTx/>
                <a:latin typeface="Aptos" panose="020B0004020202020204" pitchFamily="34" charset="0"/>
                <a:ea typeface="Arimo" panose="020B0604020202020204" pitchFamily="34" charset="0"/>
                <a:cs typeface="Arimo" panose="020B0604020202020204" pitchFamily="34" charset="0"/>
              </a:rPr>
            </a:br>
            <a:r>
              <a:rPr kumimoji="0" lang="en-US" sz="1800" b="0" i="0" u="none" strike="noStrike" kern="1200" cap="none" spc="0" normalizeH="0" baseline="0" noProof="0">
                <a:ln>
                  <a:noFill/>
                </a:ln>
                <a:solidFill>
                  <a:srgbClr val="131225"/>
                </a:solidFill>
                <a:effectLst/>
                <a:uLnTx/>
                <a:uFillTx/>
                <a:latin typeface="Aptos" panose="020B0004020202020204" pitchFamily="34" charset="0"/>
                <a:ea typeface="Arimo" panose="020B0604020202020204" pitchFamily="34" charset="0"/>
                <a:cs typeface="Arimo" panose="020B0604020202020204" pitchFamily="34" charset="0"/>
              </a:rPr>
              <a:t>for the future.  </a:t>
            </a:r>
            <a:endParaRPr kumimoji="0" lang="en-US" sz="1800" b="1" i="0" u="none" strike="noStrike" kern="1200" cap="none" spc="0" normalizeH="0" baseline="0" noProof="0">
              <a:ln>
                <a:noFill/>
              </a:ln>
              <a:solidFill>
                <a:srgbClr val="131225"/>
              </a:solidFill>
              <a:effectLst/>
              <a:uLnTx/>
              <a:uFillTx/>
              <a:latin typeface="Calibri" panose="020F0502020204030204"/>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608976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xpertise">
    <p:bg>
      <p:bgRef idx="1001">
        <a:schemeClr val="bg1"/>
      </p:bgRef>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A5560292-DE5F-049F-B5DD-DF113D33B9D3}"/>
              </a:ext>
            </a:extLst>
          </p:cNvPr>
          <p:cNvSpPr txBox="1"/>
          <p:nvPr userDrawn="1"/>
        </p:nvSpPr>
        <p:spPr>
          <a:xfrm>
            <a:off x="438196" y="1239938"/>
            <a:ext cx="11315607" cy="559393"/>
          </a:xfrm>
          <a:prstGeom prst="rect">
            <a:avLst/>
          </a:prstGeom>
          <a:noFill/>
        </p:spPr>
        <p:txBody>
          <a:bodyPr wrap="square" rtlCol="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Our Areas of Expertise</a:t>
            </a:r>
            <a:endParaRPr lang="en-US">
              <a:solidFill>
                <a:schemeClr val="tx1"/>
              </a:solidFill>
            </a:endParaRPr>
          </a:p>
        </p:txBody>
      </p:sp>
      <p:sp>
        <p:nvSpPr>
          <p:cNvPr id="29" name="TextBox 28">
            <a:extLst>
              <a:ext uri="{FF2B5EF4-FFF2-40B4-BE49-F238E27FC236}">
                <a16:creationId xmlns:a16="http://schemas.microsoft.com/office/drawing/2014/main" id="{383E35F3-6895-5115-248C-44DB518D1DF5}"/>
              </a:ext>
            </a:extLst>
          </p:cNvPr>
          <p:cNvSpPr txBox="1"/>
          <p:nvPr userDrawn="1"/>
        </p:nvSpPr>
        <p:spPr>
          <a:xfrm>
            <a:off x="7913598" y="2666013"/>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b="0" i="0">
                <a:latin typeface="Aptos" panose="020B0004020202020204" pitchFamily="34" charset="0"/>
              </a:rPr>
              <a:t>Portfolio Construction </a:t>
            </a:r>
            <a:br>
              <a:rPr lang="en-US" sz="1400" b="0" i="0">
                <a:latin typeface="Aptos" panose="020B0004020202020204" pitchFamily="34" charset="0"/>
              </a:rPr>
            </a:br>
            <a:r>
              <a:rPr lang="en-US" sz="1400" b="0" i="0">
                <a:latin typeface="Aptos" panose="020B0004020202020204" pitchFamily="34" charset="0"/>
              </a:rPr>
              <a:t>and Optimization*</a:t>
            </a:r>
            <a:br>
              <a:rPr lang="en-US" sz="1400" b="0" i="0">
                <a:latin typeface="Aptos" panose="020B0004020202020204" pitchFamily="34" charset="0"/>
              </a:rPr>
            </a:br>
            <a:r>
              <a:rPr lang="en-US" sz="1400" b="0" i="0">
                <a:latin typeface="Aptos" panose="020B0004020202020204" pitchFamily="34" charset="0"/>
              </a:rPr>
              <a:t>(Asset Management)</a:t>
            </a:r>
          </a:p>
        </p:txBody>
      </p:sp>
      <p:sp>
        <p:nvSpPr>
          <p:cNvPr id="28" name="TextBox 27">
            <a:extLst>
              <a:ext uri="{FF2B5EF4-FFF2-40B4-BE49-F238E27FC236}">
                <a16:creationId xmlns:a16="http://schemas.microsoft.com/office/drawing/2014/main" id="{3CA44903-04A7-6F52-E043-2ADA759F2649}"/>
              </a:ext>
            </a:extLst>
          </p:cNvPr>
          <p:cNvSpPr txBox="1"/>
          <p:nvPr userDrawn="1"/>
        </p:nvSpPr>
        <p:spPr>
          <a:xfrm>
            <a:off x="4451501" y="2659721"/>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b="0" i="0">
                <a:latin typeface="Aptos" panose="020B0004020202020204" pitchFamily="34" charset="0"/>
              </a:rPr>
              <a:t>Investment Technology</a:t>
            </a:r>
          </a:p>
        </p:txBody>
      </p:sp>
      <p:sp>
        <p:nvSpPr>
          <p:cNvPr id="27" name="TextBox 26">
            <a:extLst>
              <a:ext uri="{FF2B5EF4-FFF2-40B4-BE49-F238E27FC236}">
                <a16:creationId xmlns:a16="http://schemas.microsoft.com/office/drawing/2014/main" id="{B17F1D9B-26DE-246D-1116-9C5FD4914244}"/>
              </a:ext>
            </a:extLst>
          </p:cNvPr>
          <p:cNvSpPr txBox="1"/>
          <p:nvPr userDrawn="1"/>
        </p:nvSpPr>
        <p:spPr>
          <a:xfrm>
            <a:off x="1012553" y="2670301"/>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b="0" i="0">
                <a:latin typeface="Aptos" panose="020B0004020202020204" pitchFamily="34" charset="0"/>
              </a:rPr>
              <a:t>Institutional Research</a:t>
            </a:r>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95803" y="256438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56624" y="2564381"/>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17445" y="256438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7F845E-8404-AF5B-7207-670D6864D31E}"/>
              </a:ext>
            </a:extLst>
          </p:cNvPr>
          <p:cNvSpPr txBox="1"/>
          <p:nvPr userDrawn="1"/>
        </p:nvSpPr>
        <p:spPr>
          <a:xfrm>
            <a:off x="613825" y="6246475"/>
            <a:ext cx="10997150" cy="338554"/>
          </a:xfrm>
          <a:prstGeom prst="rect">
            <a:avLst/>
          </a:prstGeom>
          <a:noFill/>
        </p:spPr>
        <p:txBody>
          <a:bodyPr wrap="square">
            <a:spAutoFit/>
          </a:bodyPr>
          <a:lstStyle/>
          <a:p>
            <a:pPr algn="ctr"/>
            <a:r>
              <a:rPr lang="en-US" sz="800" b="0" i="0">
                <a:latin typeface="Aptos" panose="020B0004020202020204" pitchFamily="34" charset="0"/>
                <a:ea typeface="Calibri" panose="020F0502020204030204" pitchFamily="34" charset="0"/>
                <a:cs typeface="Heebo" pitchFamily="2" charset="-79"/>
              </a:rPr>
              <a:t>*</a:t>
            </a:r>
            <a:r>
              <a:rPr lang="en-US" sz="600" b="0" i="0">
                <a:latin typeface="Aptos" panose="020B0004020202020204" pitchFamily="34" charset="0"/>
                <a:ea typeface="Calibri" panose="020F0502020204030204" pitchFamily="34" charset="0"/>
                <a:cs typeface="Heebo" pitchFamily="2" charset="-79"/>
              </a:rPr>
              <a:t> </a:t>
            </a:r>
            <a:r>
              <a:rPr lang="en-US" sz="800" b="0" i="0">
                <a:latin typeface="Aptos" panose="020B0004020202020204" pitchFamily="34" charset="0"/>
                <a:ea typeface="Calibri" panose="020F0502020204030204" pitchFamily="34" charset="0"/>
                <a:cs typeface="Heebo" pitchFamily="2" charset="-79"/>
              </a:rPr>
              <a:t>Portfolio construction is the process of understanding how different asset classes, funds and weightings impact each other, their potential reward and risk and how decisions ladder up to the investment objective.  Portfolio optimization is the process of selecting the best portfolio (asset distribution), out of the set of all portfolios being considered on an efficient frontier.</a:t>
            </a:r>
            <a:endParaRPr lang="en-US" sz="1200" b="0" i="0" kern="100">
              <a:latin typeface="Aptos" panose="020B0004020202020204" pitchFamily="34" charset="0"/>
              <a:ea typeface="Calibri" panose="020F0502020204030204" pitchFamily="34" charset="0"/>
              <a:cs typeface="Heebo" pitchFamily="2" charset="-79"/>
            </a:endParaRPr>
          </a:p>
        </p:txBody>
      </p:sp>
      <p:pic>
        <p:nvPicPr>
          <p:cNvPr id="15" name="Graphic 14">
            <a:extLst>
              <a:ext uri="{FF2B5EF4-FFF2-40B4-BE49-F238E27FC236}">
                <a16:creationId xmlns:a16="http://schemas.microsoft.com/office/drawing/2014/main" id="{54875E57-8C3C-4491-BE82-C3B01D5B19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355" y="2894455"/>
            <a:ext cx="837420" cy="485910"/>
          </a:xfrm>
          <a:prstGeom prst="rect">
            <a:avLst/>
          </a:prstGeom>
        </p:spPr>
      </p:pic>
      <p:pic>
        <p:nvPicPr>
          <p:cNvPr id="16" name="Graphic 15">
            <a:extLst>
              <a:ext uri="{FF2B5EF4-FFF2-40B4-BE49-F238E27FC236}">
                <a16:creationId xmlns:a16="http://schemas.microsoft.com/office/drawing/2014/main" id="{BA87C0A5-B5E8-FB9C-E693-1F0E8D93AD8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4245" y="2754758"/>
            <a:ext cx="1001817" cy="813977"/>
          </a:xfrm>
          <a:prstGeom prst="rect">
            <a:avLst/>
          </a:prstGeom>
        </p:spPr>
      </p:pic>
      <p:pic>
        <p:nvPicPr>
          <p:cNvPr id="17" name="Picture 104">
            <a:extLst>
              <a:ext uri="{FF2B5EF4-FFF2-40B4-BE49-F238E27FC236}">
                <a16:creationId xmlns:a16="http://schemas.microsoft.com/office/drawing/2014/main" id="{C1E8658F-5BC7-8CE4-5D7C-1DCA1ECD8AE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657376" y="2897806"/>
            <a:ext cx="724551" cy="553294"/>
          </a:xfrm>
          <a:prstGeom prst="rect">
            <a:avLst/>
          </a:prstGeom>
        </p:spPr>
      </p:pic>
      <p:cxnSp>
        <p:nvCxnSpPr>
          <p:cNvPr id="23" name="Straight Connector 22">
            <a:extLst>
              <a:ext uri="{FF2B5EF4-FFF2-40B4-BE49-F238E27FC236}">
                <a16:creationId xmlns:a16="http://schemas.microsoft.com/office/drawing/2014/main" id="{85D06729-E379-FB38-64A8-DC5A0863D872}"/>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15709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2" y="0"/>
            <a:ext cx="609599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1779171"/>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4"/>
            <a:ext cx="5234678" cy="1279564"/>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6629399" y="463021"/>
            <a:ext cx="5228381" cy="5813088"/>
          </a:xfrm>
        </p:spPr>
        <p:txBody>
          <a:bodyPr>
            <a:normAutofit/>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 name="Text Placeholder 8">
            <a:extLst>
              <a:ext uri="{FF2B5EF4-FFF2-40B4-BE49-F238E27FC236}">
                <a16:creationId xmlns:a16="http://schemas.microsoft.com/office/drawing/2014/main" id="{7BD78C61-FD63-07B3-7DE6-B94B554578CF}"/>
              </a:ext>
            </a:extLst>
          </p:cNvPr>
          <p:cNvSpPr>
            <a:spLocks noGrp="1"/>
          </p:cNvSpPr>
          <p:nvPr>
            <p:ph type="body" sz="quarter" idx="14"/>
          </p:nvPr>
        </p:nvSpPr>
        <p:spPr>
          <a:xfrm>
            <a:off x="382351" y="1986152"/>
            <a:ext cx="5234678" cy="4289955"/>
          </a:xfrm>
        </p:spPr>
        <p:txBody>
          <a:bodyPr lIns="0" anchor="t" anchorCtr="0">
            <a:normAutofit/>
          </a:bodyPr>
          <a:lstStyle>
            <a:lvl1pPr algn="l">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F15B9C3-F0FF-11CD-0165-BF766DBAB7A5}"/>
              </a:ext>
            </a:extLst>
          </p:cNvPr>
          <p:cNvSpPr>
            <a:spLocks noGrp="1"/>
          </p:cNvSpPr>
          <p:nvPr>
            <p:ph type="ftr" sz="quarter" idx="15"/>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6" name="Slide Number Placeholder 5">
            <a:extLst>
              <a:ext uri="{FF2B5EF4-FFF2-40B4-BE49-F238E27FC236}">
                <a16:creationId xmlns:a16="http://schemas.microsoft.com/office/drawing/2014/main" id="{379E64C8-42B3-5126-10A7-7F1D98754861}"/>
              </a:ext>
            </a:extLst>
          </p:cNvPr>
          <p:cNvSpPr>
            <a:spLocks noGrp="1"/>
          </p:cNvSpPr>
          <p:nvPr>
            <p:ph type="sldNum" sz="quarter" idx="16"/>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58721623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366627444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tx1"/>
                </a:solidFill>
                <a:effectLst/>
                <a:uLnTx/>
                <a:uFillTx/>
                <a:latin typeface="Aptos" panose="020B000402020202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rPr>
              <a:t>and ETFs</a:t>
            </a:r>
          </a:p>
        </p:txBody>
      </p:sp>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2</a:t>
            </a:r>
            <a:endParaRPr lang="en-US" sz="1300" b="0" i="0">
              <a:latin typeface="Aptos" panose="020B0004020202020204" pitchFamily="34" charset="0"/>
            </a:endParaRP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402036641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CCBCF94-AA1D-EE97-5C94-AC690BAA5E7B}"/>
              </a:ext>
            </a:extLst>
          </p:cNvPr>
          <p:cNvPicPr>
            <a:picLocks noChangeAspect="1"/>
          </p:cNvPicPr>
          <p:nvPr userDrawn="1"/>
        </p:nvPicPr>
        <p:blipFill rotWithShape="1">
          <a:blip r:embed="rId2"/>
          <a:srcRect r="14370"/>
          <a:stretch/>
        </p:blipFill>
        <p:spPr>
          <a:xfrm>
            <a:off x="7418366" y="2238069"/>
            <a:ext cx="4071586" cy="3169920"/>
          </a:xfrm>
          <a:prstGeom prst="rect">
            <a:avLst/>
          </a:prstGeom>
        </p:spPr>
      </p:pic>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network of lines and dots&#10;&#10;Description automatically generated">
            <a:extLst>
              <a:ext uri="{FF2B5EF4-FFF2-40B4-BE49-F238E27FC236}">
                <a16:creationId xmlns:a16="http://schemas.microsoft.com/office/drawing/2014/main" id="{9272BD2B-9FDE-6196-0777-2423BF93B3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1"/>
          <a:stretch/>
        </p:blipFill>
        <p:spPr>
          <a:xfrm>
            <a:off x="7418366" y="2222782"/>
            <a:ext cx="4071586" cy="3169920"/>
          </a:xfrm>
          <a:prstGeom prst="rect">
            <a:avLst/>
          </a:prstGeom>
        </p:spPr>
      </p:pic>
      <p:sp>
        <p:nvSpPr>
          <p:cNvPr id="29" name="Rounded Rectangle 28">
            <a:extLst>
              <a:ext uri="{FF2B5EF4-FFF2-40B4-BE49-F238E27FC236}">
                <a16:creationId xmlns:a16="http://schemas.microsoft.com/office/drawing/2014/main" id="{096112BC-A6D5-8363-F302-7F058624DC5A}"/>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tx1"/>
                </a:solidFill>
                <a:effectLst/>
                <a:uLnTx/>
                <a:uFillTx/>
                <a:latin typeface="Aptos" panose="020B000402020202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rPr>
              <a:t>and ETFs</a:t>
            </a:r>
          </a:p>
        </p:txBody>
      </p:sp>
      <p:sp>
        <p:nvSpPr>
          <p:cNvPr id="31" name="TextBox 30">
            <a:extLst>
              <a:ext uri="{FF2B5EF4-FFF2-40B4-BE49-F238E27FC236}">
                <a16:creationId xmlns:a16="http://schemas.microsoft.com/office/drawing/2014/main" id="{F4D51EB7-EAD2-4367-08BF-25234657BA1C}"/>
              </a:ext>
            </a:extLst>
          </p:cNvPr>
          <p:cNvSpPr txBox="1"/>
          <p:nvPr userDrawn="1"/>
        </p:nvSpPr>
        <p:spPr>
          <a:xfrm>
            <a:off x="4262195" y="701286"/>
            <a:ext cx="7310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latin typeface="Aptos" panose="020B0004020202020204" pitchFamily="34" charset="0"/>
              </a:rPr>
              <a:t>As a privately owned ETF manager, we choose the most liquid and representative ETFs, independent of fund family.</a:t>
            </a:r>
          </a:p>
          <a:p>
            <a:endParaRPr lang="en-US" sz="2400" b="0" i="0">
              <a:solidFill>
                <a:schemeClr val="tx1"/>
              </a:solidFill>
              <a:latin typeface="Aptos" panose="020B0004020202020204" pitchFamily="34" charset="0"/>
            </a:endParaRPr>
          </a:p>
        </p:txBody>
      </p:sp>
      <p:sp>
        <p:nvSpPr>
          <p:cNvPr id="32" name="TextBox 31">
            <a:extLst>
              <a:ext uri="{FF2B5EF4-FFF2-40B4-BE49-F238E27FC236}">
                <a16:creationId xmlns:a16="http://schemas.microsoft.com/office/drawing/2014/main" id="{9EFFC453-AD77-3003-3B71-6E4C282CF29F}"/>
              </a:ext>
            </a:extLst>
          </p:cNvPr>
          <p:cNvSpPr txBox="1"/>
          <p:nvPr userDrawn="1"/>
        </p:nvSpPr>
        <p:spPr>
          <a:xfrm>
            <a:off x="4262195" y="2059387"/>
            <a:ext cx="2985770" cy="2136547"/>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Our global scope allows us to consider the most attractive investment opportunities wherever they may lie for return enhancement as well as risk reduction through diversification. </a:t>
            </a:r>
          </a:p>
        </p:txBody>
      </p:sp>
      <p:sp>
        <p:nvSpPr>
          <p:cNvPr id="33" name="Rectangle 32">
            <a:extLst>
              <a:ext uri="{FF2B5EF4-FFF2-40B4-BE49-F238E27FC236}">
                <a16:creationId xmlns:a16="http://schemas.microsoft.com/office/drawing/2014/main" id="{4367CB9E-67EE-1381-6644-50779EE4317A}"/>
              </a:ext>
            </a:extLst>
          </p:cNvPr>
          <p:cNvSpPr/>
          <p:nvPr userDrawn="1"/>
        </p:nvSpPr>
        <p:spPr>
          <a:xfrm>
            <a:off x="6521602" y="4694335"/>
            <a:ext cx="1303374" cy="12763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9A851732-1ABA-A3B2-8EF8-91DD3C9E9EF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8576" y="5065795"/>
            <a:ext cx="698500" cy="533400"/>
          </a:xfrm>
          <a:prstGeom prst="rect">
            <a:avLst/>
          </a:prstGeom>
        </p:spPr>
      </p:pic>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2</a:t>
            </a:r>
            <a:endParaRPr lang="en-US" sz="1300" b="0" i="0">
              <a:latin typeface="Aptos" panose="020B0004020202020204" pitchFamily="34" charset="0"/>
            </a:endParaRP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03894812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vestment Process - Step 2">
    <p:bg>
      <p:bgRef idx="1001">
        <a:schemeClr val="bg1"/>
      </p:bgRef>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97C8318-7C67-5449-B02D-D877BEC1F94C}"/>
              </a:ext>
            </a:extLst>
          </p:cNvPr>
          <p:cNvSpPr/>
          <p:nvPr userDrawn="1"/>
        </p:nvSpPr>
        <p:spPr>
          <a:xfrm>
            <a:off x="0" y="0"/>
            <a:ext cx="3657600" cy="10564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01F43F7-6901-2178-8ABC-2178934B9511}"/>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D8EFE0B-F45F-2AA2-E7D8-A8D7F3C83D53}"/>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tx1"/>
                </a:solidFill>
                <a:effectLst/>
                <a:uLnTx/>
                <a:uFillTx/>
                <a:latin typeface="Aptos" panose="020B0004020202020204" pitchFamily="34" charset="0"/>
              </a:rPr>
            </a:br>
            <a:r>
              <a:rPr kumimoji="0" lang="en-US" sz="1500" b="0" i="0" u="none" strike="noStrike" kern="1200" cap="none" spc="0" normalizeH="0" baseline="0" noProof="0">
                <a:ln>
                  <a:noFill/>
                </a:ln>
                <a:solidFill>
                  <a:schemeClr val="tx1"/>
                </a:solidFill>
                <a:effectLst/>
                <a:uLnTx/>
                <a:uFillTx/>
                <a:latin typeface="Aptos" panose="020B0004020202020204" pitchFamily="34" charset="0"/>
              </a:rPr>
              <a:t>and ETFs</a:t>
            </a:r>
          </a:p>
        </p:txBody>
      </p:sp>
      <p:cxnSp>
        <p:nvCxnSpPr>
          <p:cNvPr id="60" name="Straight Connector 59">
            <a:extLst>
              <a:ext uri="{FF2B5EF4-FFF2-40B4-BE49-F238E27FC236}">
                <a16:creationId xmlns:a16="http://schemas.microsoft.com/office/drawing/2014/main" id="{2E0E2F72-8C10-06DB-248E-48DB72DD7640}"/>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2A14728-B87D-A179-70B9-D75A1C874078}"/>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Estimate Risk and Return</a:t>
            </a:r>
          </a:p>
        </p:txBody>
      </p:sp>
      <p:cxnSp>
        <p:nvCxnSpPr>
          <p:cNvPr id="62" name="Straight Connector 61">
            <a:extLst>
              <a:ext uri="{FF2B5EF4-FFF2-40B4-BE49-F238E27FC236}">
                <a16:creationId xmlns:a16="http://schemas.microsoft.com/office/drawing/2014/main" id="{E5704B97-DBDB-904F-9A85-ABED916ED03F}"/>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E56641F-5F3E-4EA7-A21A-C5BD2548506F}"/>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Construct Portfolio</a:t>
            </a:r>
          </a:p>
        </p:txBody>
      </p:sp>
      <p:cxnSp>
        <p:nvCxnSpPr>
          <p:cNvPr id="64" name="Straight Connector 63">
            <a:extLst>
              <a:ext uri="{FF2B5EF4-FFF2-40B4-BE49-F238E27FC236}">
                <a16:creationId xmlns:a16="http://schemas.microsoft.com/office/drawing/2014/main" id="{E070804A-2795-7497-4F91-CED9C362D225}"/>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1F9112D-8A82-8777-14E5-29EC6CF1B4A6}"/>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66" name="Straight Connector 65">
            <a:extLst>
              <a:ext uri="{FF2B5EF4-FFF2-40B4-BE49-F238E27FC236}">
                <a16:creationId xmlns:a16="http://schemas.microsoft.com/office/drawing/2014/main" id="{E368359B-40CF-597D-1A4B-F173E162BA11}"/>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082802D8-F278-83DA-D059-8CDA6224713F}"/>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68" name="Oval 67">
            <a:extLst>
              <a:ext uri="{FF2B5EF4-FFF2-40B4-BE49-F238E27FC236}">
                <a16:creationId xmlns:a16="http://schemas.microsoft.com/office/drawing/2014/main" id="{CDF0E55A-CF55-CA23-3946-9815535981C1}"/>
              </a:ext>
            </a:extLst>
          </p:cNvPr>
          <p:cNvSpPr/>
          <p:nvPr userDrawn="1"/>
        </p:nvSpPr>
        <p:spPr>
          <a:xfrm>
            <a:off x="475027" y="2012220"/>
            <a:ext cx="530352" cy="53035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69" name="Oval 68">
            <a:extLst>
              <a:ext uri="{FF2B5EF4-FFF2-40B4-BE49-F238E27FC236}">
                <a16:creationId xmlns:a16="http://schemas.microsoft.com/office/drawing/2014/main" id="{2470C180-3098-7B03-8E75-BB4766750AA4}"/>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71" name="Oval 70">
            <a:extLst>
              <a:ext uri="{FF2B5EF4-FFF2-40B4-BE49-F238E27FC236}">
                <a16:creationId xmlns:a16="http://schemas.microsoft.com/office/drawing/2014/main" id="{37220311-2679-977F-37B3-19C31F702418}"/>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
        <p:nvSpPr>
          <p:cNvPr id="2" name="Footer Placeholder 45">
            <a:extLst>
              <a:ext uri="{FF2B5EF4-FFF2-40B4-BE49-F238E27FC236}">
                <a16:creationId xmlns:a16="http://schemas.microsoft.com/office/drawing/2014/main" id="{5A892068-82FF-89BC-D966-AE2236938C27}"/>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3" name="Slide Number Placeholder 46">
            <a:extLst>
              <a:ext uri="{FF2B5EF4-FFF2-40B4-BE49-F238E27FC236}">
                <a16:creationId xmlns:a16="http://schemas.microsoft.com/office/drawing/2014/main" id="{B566F854-D4EE-EC8B-CA11-069579AE128E}"/>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3124108548"/>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All of our portfolios are constructed using our multi-patented Michaud Optimization</a:t>
            </a:r>
            <a:r>
              <a:rPr kumimoji="0" lang="en-US" sz="2400" b="0" i="0" u="none" strike="noStrike" kern="1200" cap="none" spc="0" normalizeH="0" baseline="30000" noProof="0">
                <a:ln>
                  <a:noFill/>
                </a:ln>
                <a:solidFill>
                  <a:srgbClr val="131224"/>
                </a:solidFill>
                <a:effectLst/>
                <a:uLnTx/>
                <a:uFillTx/>
                <a:latin typeface="Aptos" panose="020B0004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492818" y="2120251"/>
            <a:ext cx="3055492" cy="2585323"/>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r>
              <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rPr>
              <a:t>Michaud optimizations run thousands of daily scenarios to account for errors and unknowns.</a:t>
            </a:r>
          </a:p>
          <a:p>
            <a:endPar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endParaRPr>
          </a:p>
          <a:p>
            <a:r>
              <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rPr>
              <a:t>The result is the most efficient portfolio with the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Construction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562505" y="1942901"/>
            <a:ext cx="4457245" cy="3957439"/>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O:\Marketing\New Frontier Master Materials October 2013\Optimization- MO RE Frontier.jpg">
            <a:extLst>
              <a:ext uri="{FF2B5EF4-FFF2-40B4-BE49-F238E27FC236}">
                <a16:creationId xmlns:a16="http://schemas.microsoft.com/office/drawing/2014/main" id="{4335C7C1-4D4E-36C2-F03A-587DAE01AF9A}"/>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715148" y="2591154"/>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a:extLst>
              <a:ext uri="{FF2B5EF4-FFF2-40B4-BE49-F238E27FC236}">
                <a16:creationId xmlns:a16="http://schemas.microsoft.com/office/drawing/2014/main" id="{47AF883F-545E-B557-5C6B-45C3D7E4824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562505" y="1726663"/>
            <a:ext cx="4648200" cy="4229100"/>
          </a:xfrm>
          <a:prstGeom prst="rect">
            <a:avLst/>
          </a:prstGeom>
        </p:spPr>
      </p:pic>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
        <p:nvSpPr>
          <p:cNvPr id="29" name="TextBox 28">
            <a:extLst>
              <a:ext uri="{FF2B5EF4-FFF2-40B4-BE49-F238E27FC236}">
                <a16:creationId xmlns:a16="http://schemas.microsoft.com/office/drawing/2014/main" id="{30AFD46F-CF8D-15E6-500A-868141287235}"/>
              </a:ext>
            </a:extLst>
          </p:cNvPr>
          <p:cNvSpPr txBox="1"/>
          <p:nvPr userDrawn="1"/>
        </p:nvSpPr>
        <p:spPr>
          <a:xfrm>
            <a:off x="9369839" y="1688916"/>
            <a:ext cx="2798065" cy="1163897"/>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&amp; SIMULATED EFFICIENT PORTFOLIOS</a:t>
            </a:r>
          </a:p>
        </p:txBody>
      </p:sp>
    </p:spTree>
    <p:extLst>
      <p:ext uri="{BB962C8B-B14F-4D97-AF65-F5344CB8AC3E}">
        <p14:creationId xmlns:p14="http://schemas.microsoft.com/office/powerpoint/2010/main" val="316993032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All of our portfolios are constructed using our multi-patented Michaud Optimization</a:t>
            </a:r>
            <a:r>
              <a:rPr kumimoji="0" lang="en-US" sz="2400" b="0" i="0" u="none" strike="noStrike" kern="1200" cap="none" spc="0" normalizeH="0" baseline="30000" noProof="0">
                <a:ln>
                  <a:noFill/>
                </a:ln>
                <a:solidFill>
                  <a:srgbClr val="131224"/>
                </a:solidFill>
                <a:effectLst/>
                <a:uLnTx/>
                <a:uFillTx/>
                <a:latin typeface="Aptos" panose="020B0004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139450" y="2163549"/>
            <a:ext cx="3055492" cy="2585323"/>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r>
              <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rPr>
              <a:t>Michaud optimizations run thousands of daily scenarios to account for errors and unknowns.</a:t>
            </a:r>
          </a:p>
          <a:p>
            <a:endPar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endParaRPr>
          </a:p>
          <a:p>
            <a:r>
              <a:rPr kumimoji="0" lang="en-US" sz="1800" b="0" i="0" u="none" strike="noStrike" kern="1200" cap="none" spc="0" normalizeH="0" baseline="0">
                <a:ln>
                  <a:noFill/>
                </a:ln>
                <a:solidFill>
                  <a:schemeClr val="tx1"/>
                </a:solidFill>
                <a:effectLst/>
                <a:uLnTx/>
                <a:uFillTx/>
                <a:latin typeface="Aptos" panose="020B0004020202020204" pitchFamily="34" charset="0"/>
                <a:ea typeface="+mn-ea"/>
                <a:cs typeface="+mn-cs"/>
              </a:rPr>
              <a:t>The result is the most efficient portfolio with the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294187" y="1805694"/>
            <a:ext cx="4657013" cy="4399726"/>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
        <p:nvSpPr>
          <p:cNvPr id="18" name="Rounded Rectangle 71">
            <a:extLst>
              <a:ext uri="{FF2B5EF4-FFF2-40B4-BE49-F238E27FC236}">
                <a16:creationId xmlns:a16="http://schemas.microsoft.com/office/drawing/2014/main" id="{B21746E5-E661-2BB4-BD9F-8DA00218BF23}"/>
              </a:ext>
            </a:extLst>
          </p:cNvPr>
          <p:cNvSpPr/>
          <p:nvPr userDrawn="1"/>
        </p:nvSpPr>
        <p:spPr>
          <a:xfrm>
            <a:off x="7294201" y="1805694"/>
            <a:ext cx="4696388" cy="4405904"/>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D9E2A7-E03E-3227-6A79-C8AC8EC7CC40}"/>
              </a:ext>
            </a:extLst>
          </p:cNvPr>
          <p:cNvSpPr/>
          <p:nvPr userDrawn="1"/>
        </p:nvSpPr>
        <p:spPr>
          <a:xfrm>
            <a:off x="7634303" y="208076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O:\Marketing\New Frontier Master Materials October 2013\Optimization- MO RE Frontier.jpg">
            <a:extLst>
              <a:ext uri="{FF2B5EF4-FFF2-40B4-BE49-F238E27FC236}">
                <a16:creationId xmlns:a16="http://schemas.microsoft.com/office/drawing/2014/main" id="{D992915A-0811-75B6-F01A-1047D25B8B43}"/>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548089" y="2588225"/>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1389B5CD-DD11-9E48-851D-4EB20EADA19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386860" y="1731659"/>
            <a:ext cx="4648200" cy="4229100"/>
          </a:xfrm>
          <a:prstGeom prst="rect">
            <a:avLst/>
          </a:prstGeom>
        </p:spPr>
      </p:pic>
      <p:sp>
        <p:nvSpPr>
          <p:cNvPr id="28" name="TextBox 27">
            <a:extLst>
              <a:ext uri="{FF2B5EF4-FFF2-40B4-BE49-F238E27FC236}">
                <a16:creationId xmlns:a16="http://schemas.microsoft.com/office/drawing/2014/main" id="{E2213B5C-E9A0-EEB9-EA32-4DF66CB318D7}"/>
              </a:ext>
            </a:extLst>
          </p:cNvPr>
          <p:cNvSpPr txBox="1"/>
          <p:nvPr userDrawn="1"/>
        </p:nvSpPr>
        <p:spPr>
          <a:xfrm>
            <a:off x="9211963" y="1669106"/>
            <a:ext cx="2968244" cy="1136880"/>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MICHAUD RESAMPLED EFFICIENT FRONTIER </a:t>
            </a:r>
            <a:br>
              <a:rPr kumimoji="0" lang="en-US" sz="11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1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&amp; SIMULATED EFFICIENT PORTFOLIOS</a:t>
            </a:r>
          </a:p>
        </p:txBody>
      </p:sp>
    </p:spTree>
    <p:extLst>
      <p:ext uri="{BB962C8B-B14F-4D97-AF65-F5344CB8AC3E}">
        <p14:creationId xmlns:p14="http://schemas.microsoft.com/office/powerpoint/2010/main" val="106867995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4320070" y="701286"/>
            <a:ext cx="73100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solidFill>
                <a:effectLst/>
                <a:uLnTx/>
                <a:uFillTx/>
                <a:latin typeface="Aptos" panose="020B0004020202020204" pitchFamily="34" charset="0"/>
              </a:rPr>
              <a:t>Unlike commercially available optimizers who treat investment information as certain, our globally recognized approach, Michaud Optimization, uniquely addresses the uncertainty inherent to investing. </a:t>
            </a: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320070" y="2059387"/>
            <a:ext cx="3055492" cy="1790298"/>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By running thousands of scenarios, all portfolios are constructed to explore the many ways assets may perform – and charting the most reliable path forward.</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pic>
        <p:nvPicPr>
          <p:cNvPr id="18" name="Picture 17" descr="A colorful background with waves&#10;&#10;Description automatically generated with medium confidence">
            <a:extLst>
              <a:ext uri="{FF2B5EF4-FFF2-40B4-BE49-F238E27FC236}">
                <a16:creationId xmlns:a16="http://schemas.microsoft.com/office/drawing/2014/main" id="{B473DBC4-C269-D603-0E82-E3EC3E5EB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9727" y="2039590"/>
            <a:ext cx="4014367" cy="3463543"/>
          </a:xfrm>
          <a:prstGeom prst="rect">
            <a:avLst/>
          </a:prstGeom>
        </p:spPr>
      </p:pic>
      <p:sp>
        <p:nvSpPr>
          <p:cNvPr id="19" name="Rounded Rectangle 18">
            <a:extLst>
              <a:ext uri="{FF2B5EF4-FFF2-40B4-BE49-F238E27FC236}">
                <a16:creationId xmlns:a16="http://schemas.microsoft.com/office/drawing/2014/main" id="{60D6B5BA-9AF1-7326-6EA8-F6504A084B93}"/>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521602" y="4694335"/>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14" y="5073451"/>
            <a:ext cx="698500" cy="533400"/>
          </a:xfrm>
          <a:prstGeom prst="rect">
            <a:avLst/>
          </a:prstGeom>
        </p:spPr>
      </p:pic>
    </p:spTree>
    <p:extLst>
      <p:ext uri="{BB962C8B-B14F-4D97-AF65-F5344CB8AC3E}">
        <p14:creationId xmlns:p14="http://schemas.microsoft.com/office/powerpoint/2010/main" val="68698602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latin typeface="Aptos" panose="020B0004020202020204" pitchFamily="34" charset="0"/>
              </a:rPr>
              <a:t>Portfolios are monitored continuously, and our need-to-trade rebalancing test determines the optimal time to rebalance.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chemeClr val="tx1"/>
              </a:solidFill>
              <a:effectLst/>
              <a:uLnTx/>
              <a:uFillTx/>
              <a:latin typeface="Aptos" panose="020B0004020202020204" pitchFamily="34" charset="0"/>
            </a:endParaRP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spTree>
    <p:extLst>
      <p:ext uri="{BB962C8B-B14F-4D97-AF65-F5344CB8AC3E}">
        <p14:creationId xmlns:p14="http://schemas.microsoft.com/office/powerpoint/2010/main" val="14145887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orking on a computer&#10;&#10;Description automatically generated">
            <a:extLst>
              <a:ext uri="{FF2B5EF4-FFF2-40B4-BE49-F238E27FC236}">
                <a16:creationId xmlns:a16="http://schemas.microsoft.com/office/drawing/2014/main" id="{4F1377F3-710D-663B-DC90-21A2743D8C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79" r="11057"/>
          <a:stretch/>
        </p:blipFill>
        <p:spPr>
          <a:xfrm>
            <a:off x="7395666" y="2183033"/>
            <a:ext cx="4098594" cy="3188464"/>
          </a:xfrm>
          <a:prstGeom prst="rect">
            <a:avLst/>
          </a:prstGeom>
        </p:spPr>
      </p:pic>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Select Asset Universe </a:t>
            </a:r>
            <a:b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tx1"/>
                </a:solidFill>
                <a:effectLst/>
                <a:uLnTx/>
                <a:uFillTx/>
                <a:latin typeface="Aptos" panose="020B0004020202020204" pitchFamily="34" charset="0"/>
              </a:rPr>
              <a:t>All portfolio monitoring and trading decisions are based on Michaud-</a:t>
            </a:r>
            <a:r>
              <a:rPr kumimoji="0" lang="en-US" sz="1900" b="0" i="0" u="none" strike="noStrike" kern="1200" cap="none" spc="0" normalizeH="0" baseline="0" noProof="0" err="1">
                <a:ln>
                  <a:noFill/>
                </a:ln>
                <a:solidFill>
                  <a:schemeClr val="tx1"/>
                </a:solidFill>
                <a:effectLst/>
                <a:uLnTx/>
                <a:uFillTx/>
                <a:latin typeface="Aptos" panose="020B0004020202020204" pitchFamily="34" charset="0"/>
              </a:rPr>
              <a:t>Esch</a:t>
            </a:r>
            <a:r>
              <a:rPr kumimoji="0" lang="en-US" sz="1900" b="0" i="0" u="none" strike="noStrike" kern="1200" cap="none" spc="0" normalizeH="0" baseline="0" noProof="0">
                <a:ln>
                  <a:noFill/>
                </a:ln>
                <a:solidFill>
                  <a:schemeClr val="tx1"/>
                </a:solidFill>
                <a:effectLst/>
                <a:uLnTx/>
                <a:uFillTx/>
                <a:latin typeface="Aptos" panose="020B0004020202020204" pitchFamily="34" charset="0"/>
              </a:rPr>
              <a:t> rebalancing technology – a multi-patented technology using statistics to drive trade decisions.</a:t>
            </a:r>
          </a:p>
        </p:txBody>
      </p:sp>
      <p:sp>
        <p:nvSpPr>
          <p:cNvPr id="7" name="TextBox 6">
            <a:extLst>
              <a:ext uri="{FF2B5EF4-FFF2-40B4-BE49-F238E27FC236}">
                <a16:creationId xmlns:a16="http://schemas.microsoft.com/office/drawing/2014/main" id="{C55B7D9B-C12A-A6C0-BE2B-3716AFBA64D9}"/>
              </a:ext>
            </a:extLst>
          </p:cNvPr>
          <p:cNvSpPr txBox="1"/>
          <p:nvPr userDrawn="1"/>
        </p:nvSpPr>
        <p:spPr>
          <a:xfrm>
            <a:off x="4305312" y="1985722"/>
            <a:ext cx="2714336" cy="2630785"/>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ptos" panose="020B0004020202020204" pitchFamily="34" charset="0"/>
              </a:rPr>
              <a:t>The procedure finds the probability that trading is required to maintain a diversified risk-controlled optimal portfolio – and avoids avoid trading </a:t>
            </a:r>
            <a:br>
              <a:rPr kumimoji="0" lang="en-US" sz="1600" b="0" i="0" u="none" strike="noStrike" kern="1200" cap="none" spc="0" normalizeH="0" baseline="0" noProof="0">
                <a:ln>
                  <a:noFill/>
                </a:ln>
                <a:solidFill>
                  <a:schemeClr val="tx1"/>
                </a:solidFill>
                <a:effectLst/>
                <a:uLnTx/>
                <a:uFillTx/>
                <a:latin typeface="Aptos" panose="020B0004020202020204" pitchFamily="34" charset="0"/>
              </a:rPr>
            </a:br>
            <a:r>
              <a:rPr kumimoji="0" lang="en-US" sz="1600" b="0" i="0" u="none" strike="noStrike" kern="1200" cap="none" spc="0" normalizeH="0" baseline="0" noProof="0">
                <a:ln>
                  <a:noFill/>
                </a:ln>
                <a:solidFill>
                  <a:schemeClr val="tx1"/>
                </a:solidFill>
                <a:effectLst/>
                <a:uLnTx/>
                <a:uFillTx/>
                <a:latin typeface="Aptos" panose="020B0004020202020204" pitchFamily="34" charset="0"/>
              </a:rPr>
              <a:t>in noise.</a:t>
            </a: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accent6">
                    <a:lumMod val="50000"/>
                  </a:schemeClr>
                </a:solidFill>
                <a:effectLst/>
                <a:uLnTx/>
                <a:uFillTx/>
                <a:latin typeface="Aptos" panose="020B0004020202020204" pitchFamily="34" charset="0"/>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ptos" panose="020B0004020202020204" pitchFamily="34" charset="0"/>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1</a:t>
            </a:r>
            <a:endParaRPr lang="en-US" sz="1300" b="0" i="0">
              <a:latin typeface="Aptos" panose="020B0004020202020204" pitchFamily="34" charset="0"/>
            </a:endParaRP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chemeClr val="bg1"/>
                </a:solidFill>
                <a:effectLst/>
                <a:uLnTx/>
                <a:uFillTx/>
                <a:latin typeface="Aptos" panose="020B0004020202020204" pitchFamily="34" charset="0"/>
              </a:rPr>
              <a:t>2</a:t>
            </a:r>
            <a:endParaRPr lang="en-US" sz="1300" b="0" i="0">
              <a:solidFill>
                <a:schemeClr val="bg1"/>
              </a:solidFill>
              <a:latin typeface="Aptos" panose="020B0004020202020204" pitchFamily="34" charset="0"/>
            </a:endParaRP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3</a:t>
            </a:r>
            <a:endParaRPr lang="en-US" sz="1300" b="0" i="0">
              <a:latin typeface="Aptos" panose="020B0004020202020204" pitchFamily="34" charset="0"/>
            </a:endParaRP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0" i="0" u="none" strike="noStrike" kern="1200" cap="none" spc="0" normalizeH="0" baseline="0" noProof="0">
                <a:ln>
                  <a:noFill/>
                </a:ln>
                <a:solidFill>
                  <a:srgbClr val="FFFFFF"/>
                </a:solidFill>
                <a:effectLst/>
                <a:uLnTx/>
                <a:uFillTx/>
                <a:latin typeface="Aptos" panose="020B0004020202020204" pitchFamily="34" charset="0"/>
              </a:rPr>
              <a:t>4</a:t>
            </a:r>
            <a:endParaRPr lang="en-US" sz="1300" b="0" i="0">
              <a:latin typeface="Aptos" panose="020B0004020202020204" pitchFamily="34" charset="0"/>
            </a:endParaRPr>
          </a:p>
        </p:txBody>
      </p:sp>
      <p:pic>
        <p:nvPicPr>
          <p:cNvPr id="19" name="Picture 18">
            <a:extLst>
              <a:ext uri="{FF2B5EF4-FFF2-40B4-BE49-F238E27FC236}">
                <a16:creationId xmlns:a16="http://schemas.microsoft.com/office/drawing/2014/main" id="{C865DFE6-8C28-8B5A-4AE7-EE9E9A1D30CA}"/>
              </a:ext>
            </a:extLst>
          </p:cNvPr>
          <p:cNvPicPr>
            <a:picLocks noChangeAspect="1"/>
          </p:cNvPicPr>
          <p:nvPr userDrawn="1"/>
        </p:nvPicPr>
        <p:blipFill rotWithShape="1">
          <a:blip r:embed="rId3"/>
          <a:srcRect l="16038" t="368" r="5859" b="-368"/>
          <a:stretch/>
        </p:blipFill>
        <p:spPr>
          <a:xfrm>
            <a:off x="7395667" y="2183033"/>
            <a:ext cx="4098594" cy="3188464"/>
          </a:xfrm>
          <a:prstGeom prst="rect">
            <a:avLst/>
          </a:prstGeom>
        </p:spPr>
      </p:pic>
      <p:sp>
        <p:nvSpPr>
          <p:cNvPr id="20" name="Rounded Rectangle 19">
            <a:extLst>
              <a:ext uri="{FF2B5EF4-FFF2-40B4-BE49-F238E27FC236}">
                <a16:creationId xmlns:a16="http://schemas.microsoft.com/office/drawing/2014/main" id="{23EC003E-A785-4EB2-173B-E69632BD15E0}"/>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E1E4CD-D7A3-5A8A-4BBE-C41A91AAB02D}"/>
              </a:ext>
            </a:extLst>
          </p:cNvPr>
          <p:cNvSpPr/>
          <p:nvPr userDrawn="1"/>
        </p:nvSpPr>
        <p:spPr>
          <a:xfrm>
            <a:off x="6580847" y="4717624"/>
            <a:ext cx="1184885" cy="11602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8BB902AB-4E33-5EBA-C226-E6E066AC5B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4039" y="5075520"/>
            <a:ext cx="698500" cy="444500"/>
          </a:xfrm>
          <a:prstGeom prst="rect">
            <a:avLst/>
          </a:prstGeom>
        </p:spPr>
      </p:pic>
    </p:spTree>
    <p:extLst>
      <p:ext uri="{BB962C8B-B14F-4D97-AF65-F5344CB8AC3E}">
        <p14:creationId xmlns:p14="http://schemas.microsoft.com/office/powerpoint/2010/main" val="98209943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Process">
    <p:bg>
      <p:bgPr>
        <a:solidFill>
          <a:schemeClr val="tx2">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4EED8223-2611-2608-653B-80A50C44DE43}"/>
              </a:ext>
            </a:extLst>
          </p:cNvPr>
          <p:cNvSpPr/>
          <p:nvPr userDrawn="1"/>
        </p:nvSpPr>
        <p:spPr>
          <a:xfrm>
            <a:off x="529660" y="1738193"/>
            <a:ext cx="3808753" cy="4316796"/>
          </a:xfrm>
          <a:prstGeom prst="rightArrow">
            <a:avLst>
              <a:gd name="adj1" fmla="val 81103"/>
              <a:gd name="adj2" fmla="val 36035"/>
            </a:avLst>
          </a:prstGeom>
          <a:solidFill>
            <a:schemeClr val="bg2">
              <a:alpha val="84262"/>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558984A-1573-3AEA-502E-97399D4334B0}"/>
              </a:ext>
            </a:extLst>
          </p:cNvPr>
          <p:cNvSpPr/>
          <p:nvPr userDrawn="1"/>
        </p:nvSpPr>
        <p:spPr>
          <a:xfrm>
            <a:off x="3704213" y="2585521"/>
            <a:ext cx="4424763" cy="570325"/>
          </a:xfrm>
          <a:custGeom>
            <a:avLst/>
            <a:gdLst>
              <a:gd name="connsiteX0" fmla="*/ 0 w 4424763"/>
              <a:gd name="connsiteY0" fmla="*/ 0 h 570325"/>
              <a:gd name="connsiteX1" fmla="*/ 4032873 w 4424763"/>
              <a:gd name="connsiteY1" fmla="*/ 0 h 570325"/>
              <a:gd name="connsiteX2" fmla="*/ 4096341 w 4424763"/>
              <a:gd name="connsiteY2" fmla="*/ 75291 h 570325"/>
              <a:gd name="connsiteX3" fmla="*/ 4299631 w 4424763"/>
              <a:gd name="connsiteY3" fmla="*/ 298621 h 570325"/>
              <a:gd name="connsiteX4" fmla="*/ 4032872 w 4424763"/>
              <a:gd name="connsiteY4" fmla="*/ 570324 h 570325"/>
              <a:gd name="connsiteX5" fmla="*/ 4424763 w 4424763"/>
              <a:gd name="connsiteY5" fmla="*/ 570324 h 570325"/>
              <a:gd name="connsiteX6" fmla="*/ 4424763 w 4424763"/>
              <a:gd name="connsiteY6" fmla="*/ 570325 h 570325"/>
              <a:gd name="connsiteX7" fmla="*/ 362232 w 4424763"/>
              <a:gd name="connsiteY7" fmla="*/ 570325 h 570325"/>
              <a:gd name="connsiteX8" fmla="*/ 327233 w 4424763"/>
              <a:gd name="connsiteY8" fmla="*/ 515459 h 570325"/>
              <a:gd name="connsiteX9" fmla="*/ 48713 w 4424763"/>
              <a:gd name="connsiteY9" fmla="*/ 78839 h 570325"/>
              <a:gd name="connsiteX10" fmla="*/ 0 w 4424763"/>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4763" h="570325">
                <a:moveTo>
                  <a:pt x="0" y="0"/>
                </a:moveTo>
                <a:lnTo>
                  <a:pt x="4032873" y="0"/>
                </a:lnTo>
                <a:lnTo>
                  <a:pt x="4096341" y="75291"/>
                </a:lnTo>
                <a:cubicBezTo>
                  <a:pt x="4164104" y="149734"/>
                  <a:pt x="4241529" y="222269"/>
                  <a:pt x="4299631" y="298621"/>
                </a:cubicBezTo>
                <a:cubicBezTo>
                  <a:pt x="4222161" y="386908"/>
                  <a:pt x="4110341" y="482038"/>
                  <a:pt x="4032872" y="570324"/>
                </a:cubicBezTo>
                <a:lnTo>
                  <a:pt x="4424763" y="570324"/>
                </a:lnTo>
                <a:lnTo>
                  <a:pt x="4424763" y="570325"/>
                </a:lnTo>
                <a:lnTo>
                  <a:pt x="362232" y="570325"/>
                </a:lnTo>
                <a:lnTo>
                  <a:pt x="327233" y="515459"/>
                </a:lnTo>
                <a:lnTo>
                  <a:pt x="48713" y="78839"/>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Total Return Optimization</a:t>
            </a:r>
          </a:p>
        </p:txBody>
      </p:sp>
      <p:sp>
        <p:nvSpPr>
          <p:cNvPr id="5" name="Freeform 4">
            <a:extLst>
              <a:ext uri="{FF2B5EF4-FFF2-40B4-BE49-F238E27FC236}">
                <a16:creationId xmlns:a16="http://schemas.microsoft.com/office/drawing/2014/main" id="{633B6431-8B9F-E98C-D1EB-D9D213B1F52B}"/>
              </a:ext>
            </a:extLst>
          </p:cNvPr>
          <p:cNvSpPr/>
          <p:nvPr userDrawn="1"/>
        </p:nvSpPr>
        <p:spPr>
          <a:xfrm>
            <a:off x="4134274" y="3262177"/>
            <a:ext cx="3994702" cy="570325"/>
          </a:xfrm>
          <a:custGeom>
            <a:avLst/>
            <a:gdLst>
              <a:gd name="connsiteX0" fmla="*/ 0 w 3994702"/>
              <a:gd name="connsiteY0" fmla="*/ 0 h 570325"/>
              <a:gd name="connsiteX1" fmla="*/ 3602812 w 3994702"/>
              <a:gd name="connsiteY1" fmla="*/ 0 h 570325"/>
              <a:gd name="connsiteX2" fmla="*/ 3666280 w 3994702"/>
              <a:gd name="connsiteY2" fmla="*/ 75291 h 570325"/>
              <a:gd name="connsiteX3" fmla="*/ 3869570 w 3994702"/>
              <a:gd name="connsiteY3" fmla="*/ 298621 h 570325"/>
              <a:gd name="connsiteX4" fmla="*/ 3602811 w 3994702"/>
              <a:gd name="connsiteY4" fmla="*/ 570324 h 570325"/>
              <a:gd name="connsiteX5" fmla="*/ 3994702 w 3994702"/>
              <a:gd name="connsiteY5" fmla="*/ 570324 h 570325"/>
              <a:gd name="connsiteX6" fmla="*/ 3994702 w 3994702"/>
              <a:gd name="connsiteY6" fmla="*/ 570325 h 570325"/>
              <a:gd name="connsiteX7" fmla="*/ 363810 w 3994702"/>
              <a:gd name="connsiteY7" fmla="*/ 570325 h 570325"/>
              <a:gd name="connsiteX8" fmla="*/ 331404 w 3994702"/>
              <a:gd name="connsiteY8" fmla="*/ 519524 h 570325"/>
              <a:gd name="connsiteX9" fmla="*/ 0 w 3994702"/>
              <a:gd name="connsiteY9"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4702" h="570325">
                <a:moveTo>
                  <a:pt x="0" y="0"/>
                </a:moveTo>
                <a:lnTo>
                  <a:pt x="3602812" y="0"/>
                </a:lnTo>
                <a:lnTo>
                  <a:pt x="3666280" y="75291"/>
                </a:lnTo>
                <a:cubicBezTo>
                  <a:pt x="3734043" y="149734"/>
                  <a:pt x="3811468" y="222269"/>
                  <a:pt x="3869570" y="298621"/>
                </a:cubicBezTo>
                <a:cubicBezTo>
                  <a:pt x="3792100" y="386908"/>
                  <a:pt x="3680280" y="482038"/>
                  <a:pt x="3602811" y="570324"/>
                </a:cubicBezTo>
                <a:lnTo>
                  <a:pt x="3994702" y="570324"/>
                </a:lnTo>
                <a:lnTo>
                  <a:pt x="3994702" y="570325"/>
                </a:lnTo>
                <a:lnTo>
                  <a:pt x="363810" y="570325"/>
                </a:lnTo>
                <a:lnTo>
                  <a:pt x="331404" y="519524"/>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Total Return Optimization</a:t>
            </a:r>
          </a:p>
        </p:txBody>
      </p:sp>
      <p:sp>
        <p:nvSpPr>
          <p:cNvPr id="7" name="Freeform 6">
            <a:extLst>
              <a:ext uri="{FF2B5EF4-FFF2-40B4-BE49-F238E27FC236}">
                <a16:creationId xmlns:a16="http://schemas.microsoft.com/office/drawing/2014/main" id="{EFBF2AB3-F056-99E7-D39C-212B7DD64FA9}"/>
              </a:ext>
            </a:extLst>
          </p:cNvPr>
          <p:cNvSpPr/>
          <p:nvPr userDrawn="1"/>
        </p:nvSpPr>
        <p:spPr>
          <a:xfrm>
            <a:off x="4138062" y="3938833"/>
            <a:ext cx="3990914" cy="570325"/>
          </a:xfrm>
          <a:custGeom>
            <a:avLst/>
            <a:gdLst>
              <a:gd name="connsiteX0" fmla="*/ 363811 w 3990914"/>
              <a:gd name="connsiteY0" fmla="*/ 0 h 570325"/>
              <a:gd name="connsiteX1" fmla="*/ 3599024 w 3990914"/>
              <a:gd name="connsiteY1" fmla="*/ 0 h 570325"/>
              <a:gd name="connsiteX2" fmla="*/ 3662492 w 3990914"/>
              <a:gd name="connsiteY2" fmla="*/ 75291 h 570325"/>
              <a:gd name="connsiteX3" fmla="*/ 3865782 w 3990914"/>
              <a:gd name="connsiteY3" fmla="*/ 298621 h 570325"/>
              <a:gd name="connsiteX4" fmla="*/ 3599023 w 3990914"/>
              <a:gd name="connsiteY4" fmla="*/ 570324 h 570325"/>
              <a:gd name="connsiteX5" fmla="*/ 3990914 w 3990914"/>
              <a:gd name="connsiteY5" fmla="*/ 570324 h 570325"/>
              <a:gd name="connsiteX6" fmla="*/ 3990914 w 3990914"/>
              <a:gd name="connsiteY6" fmla="*/ 570325 h 570325"/>
              <a:gd name="connsiteX7" fmla="*/ 0 w 3990914"/>
              <a:gd name="connsiteY7" fmla="*/ 570325 h 570325"/>
              <a:gd name="connsiteX8" fmla="*/ 29813 w 3990914"/>
              <a:gd name="connsiteY8" fmla="*/ 523588 h 570325"/>
              <a:gd name="connsiteX9" fmla="*/ 29814 w 3990914"/>
              <a:gd name="connsiteY9" fmla="*/ 523588 h 570325"/>
              <a:gd name="connsiteX10" fmla="*/ 363811 w 3990914"/>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0914" h="570325">
                <a:moveTo>
                  <a:pt x="363811" y="0"/>
                </a:moveTo>
                <a:lnTo>
                  <a:pt x="3599024" y="0"/>
                </a:lnTo>
                <a:lnTo>
                  <a:pt x="3662492" y="75291"/>
                </a:lnTo>
                <a:cubicBezTo>
                  <a:pt x="3730255" y="149734"/>
                  <a:pt x="3807680" y="222269"/>
                  <a:pt x="3865782" y="298621"/>
                </a:cubicBezTo>
                <a:cubicBezTo>
                  <a:pt x="3788312" y="386908"/>
                  <a:pt x="3676492" y="482038"/>
                  <a:pt x="3599023" y="570324"/>
                </a:cubicBezTo>
                <a:lnTo>
                  <a:pt x="3990914" y="570324"/>
                </a:lnTo>
                <a:lnTo>
                  <a:pt x="3990914" y="570325"/>
                </a:lnTo>
                <a:lnTo>
                  <a:pt x="0" y="570325"/>
                </a:lnTo>
                <a:lnTo>
                  <a:pt x="29813" y="523588"/>
                </a:lnTo>
                <a:lnTo>
                  <a:pt x="29814" y="523588"/>
                </a:lnTo>
                <a:lnTo>
                  <a:pt x="363811"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After-Tax Optimization</a:t>
            </a:r>
          </a:p>
        </p:txBody>
      </p:sp>
      <p:sp>
        <p:nvSpPr>
          <p:cNvPr id="8" name="Freeform 7">
            <a:extLst>
              <a:ext uri="{FF2B5EF4-FFF2-40B4-BE49-F238E27FC236}">
                <a16:creationId xmlns:a16="http://schemas.microsoft.com/office/drawing/2014/main" id="{F59AD416-318A-D4A1-0241-F93FA5362FE9}"/>
              </a:ext>
            </a:extLst>
          </p:cNvPr>
          <p:cNvSpPr/>
          <p:nvPr userDrawn="1"/>
        </p:nvSpPr>
        <p:spPr>
          <a:xfrm>
            <a:off x="3705512" y="4624633"/>
            <a:ext cx="4298332" cy="569643"/>
          </a:xfrm>
          <a:custGeom>
            <a:avLst/>
            <a:gdLst>
              <a:gd name="connsiteX0" fmla="*/ 358890 w 4298332"/>
              <a:gd name="connsiteY0" fmla="*/ 0 h 569643"/>
              <a:gd name="connsiteX1" fmla="*/ 4031574 w 4298332"/>
              <a:gd name="connsiteY1" fmla="*/ 0 h 569643"/>
              <a:gd name="connsiteX2" fmla="*/ 4095042 w 4298332"/>
              <a:gd name="connsiteY2" fmla="*/ 75291 h 569643"/>
              <a:gd name="connsiteX3" fmla="*/ 4298332 w 4298332"/>
              <a:gd name="connsiteY3" fmla="*/ 298621 h 569643"/>
              <a:gd name="connsiteX4" fmla="*/ 4095043 w 4298332"/>
              <a:gd name="connsiteY4" fmla="*/ 503040 h 569643"/>
              <a:gd name="connsiteX5" fmla="*/ 4032216 w 4298332"/>
              <a:gd name="connsiteY5" fmla="*/ 569643 h 569643"/>
              <a:gd name="connsiteX6" fmla="*/ 0 w 4298332"/>
              <a:gd name="connsiteY6" fmla="*/ 562610 h 569643"/>
              <a:gd name="connsiteX7" fmla="*/ 28133 w 4298332"/>
              <a:gd name="connsiteY7" fmla="*/ 518508 h 569643"/>
              <a:gd name="connsiteX8" fmla="*/ 28135 w 4298332"/>
              <a:gd name="connsiteY8" fmla="*/ 518508 h 569643"/>
              <a:gd name="connsiteX9" fmla="*/ 358890 w 4298332"/>
              <a:gd name="connsiteY9"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332" h="569643">
                <a:moveTo>
                  <a:pt x="358890" y="0"/>
                </a:moveTo>
                <a:lnTo>
                  <a:pt x="4031574" y="0"/>
                </a:lnTo>
                <a:lnTo>
                  <a:pt x="4095042" y="75291"/>
                </a:lnTo>
                <a:cubicBezTo>
                  <a:pt x="4162805" y="149734"/>
                  <a:pt x="4240230" y="222269"/>
                  <a:pt x="4298332" y="298621"/>
                </a:cubicBezTo>
                <a:cubicBezTo>
                  <a:pt x="4240230" y="364836"/>
                  <a:pt x="4162806" y="434901"/>
                  <a:pt x="4095043" y="503040"/>
                </a:cubicBezTo>
                <a:lnTo>
                  <a:pt x="4032216" y="569643"/>
                </a:lnTo>
                <a:lnTo>
                  <a:pt x="0" y="562610"/>
                </a:lnTo>
                <a:lnTo>
                  <a:pt x="28133" y="518508"/>
                </a:lnTo>
                <a:lnTo>
                  <a:pt x="28135" y="518508"/>
                </a:lnTo>
                <a:lnTo>
                  <a:pt x="35889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Income-Seeking Optimization</a:t>
            </a:r>
          </a:p>
        </p:txBody>
      </p:sp>
      <p:sp>
        <p:nvSpPr>
          <p:cNvPr id="9" name="Freeform 8">
            <a:extLst>
              <a:ext uri="{FF2B5EF4-FFF2-40B4-BE49-F238E27FC236}">
                <a16:creationId xmlns:a16="http://schemas.microsoft.com/office/drawing/2014/main" id="{AEBD0CA6-E40A-8B4E-2C87-F7BCF49E0388}"/>
              </a:ext>
            </a:extLst>
          </p:cNvPr>
          <p:cNvSpPr/>
          <p:nvPr userDrawn="1"/>
        </p:nvSpPr>
        <p:spPr>
          <a:xfrm>
            <a:off x="7886052" y="2585519"/>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Global Multi-Asset Core</a:t>
            </a:r>
          </a:p>
        </p:txBody>
      </p:sp>
      <p:sp>
        <p:nvSpPr>
          <p:cNvPr id="10" name="Freeform 9">
            <a:extLst>
              <a:ext uri="{FF2B5EF4-FFF2-40B4-BE49-F238E27FC236}">
                <a16:creationId xmlns:a16="http://schemas.microsoft.com/office/drawing/2014/main" id="{0387F835-3EA9-0144-0433-B9F98B9CF56B}"/>
              </a:ext>
            </a:extLst>
          </p:cNvPr>
          <p:cNvSpPr/>
          <p:nvPr userDrawn="1"/>
        </p:nvSpPr>
        <p:spPr>
          <a:xfrm>
            <a:off x="7886052" y="3262175"/>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U.S. Multi-Asset Core</a:t>
            </a:r>
          </a:p>
        </p:txBody>
      </p:sp>
      <p:sp>
        <p:nvSpPr>
          <p:cNvPr id="11" name="Freeform 10">
            <a:extLst>
              <a:ext uri="{FF2B5EF4-FFF2-40B4-BE49-F238E27FC236}">
                <a16:creationId xmlns:a16="http://schemas.microsoft.com/office/drawing/2014/main" id="{8C5EC838-AD4C-1883-BAD5-22921B6E44F7}"/>
              </a:ext>
            </a:extLst>
          </p:cNvPr>
          <p:cNvSpPr/>
          <p:nvPr userDrawn="1"/>
        </p:nvSpPr>
        <p:spPr>
          <a:xfrm>
            <a:off x="7886052" y="39388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Global Multi-Asset Tax-Sensitive</a:t>
            </a:r>
          </a:p>
        </p:txBody>
      </p:sp>
      <p:sp>
        <p:nvSpPr>
          <p:cNvPr id="12" name="Freeform 11">
            <a:extLst>
              <a:ext uri="{FF2B5EF4-FFF2-40B4-BE49-F238E27FC236}">
                <a16:creationId xmlns:a16="http://schemas.microsoft.com/office/drawing/2014/main" id="{3BE9A1DA-CEF3-8637-EA06-B6D84CCBCD4B}"/>
              </a:ext>
            </a:extLst>
          </p:cNvPr>
          <p:cNvSpPr/>
          <p:nvPr userDrawn="1"/>
        </p:nvSpPr>
        <p:spPr>
          <a:xfrm>
            <a:off x="7886052" y="46246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Tahoma" panose="020B0604030504040204" pitchFamily="34" charset="0"/>
                <a:cs typeface="Tahoma" panose="020B0604030504040204" pitchFamily="34" charset="0"/>
              </a:rPr>
              <a:t>Multi-Asset Income</a:t>
            </a:r>
          </a:p>
        </p:txBody>
      </p:sp>
      <p:sp>
        <p:nvSpPr>
          <p:cNvPr id="14" name="Content Placeholder 2">
            <a:extLst>
              <a:ext uri="{FF2B5EF4-FFF2-40B4-BE49-F238E27FC236}">
                <a16:creationId xmlns:a16="http://schemas.microsoft.com/office/drawing/2014/main" id="{BAE7B9F3-A6D6-DFEE-79FA-580D02E6C888}"/>
              </a:ext>
            </a:extLst>
          </p:cNvPr>
          <p:cNvSpPr txBox="1">
            <a:spLocks/>
          </p:cNvSpPr>
          <p:nvPr userDrawn="1"/>
        </p:nvSpPr>
        <p:spPr>
          <a:xfrm>
            <a:off x="835215" y="2458788"/>
            <a:ext cx="2637032" cy="290214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40 ETFs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Enhanced Estimation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Michaud Optimization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Patented Rebalancing</a:t>
            </a:r>
          </a:p>
        </p:txBody>
      </p:sp>
      <p:cxnSp>
        <p:nvCxnSpPr>
          <p:cNvPr id="15" name="Straight Connector 14">
            <a:extLst>
              <a:ext uri="{FF2B5EF4-FFF2-40B4-BE49-F238E27FC236}">
                <a16:creationId xmlns:a16="http://schemas.microsoft.com/office/drawing/2014/main" id="{1E337477-A99F-178D-B0DA-FC755AFF8072}"/>
              </a:ext>
            </a:extLst>
          </p:cNvPr>
          <p:cNvCxnSpPr/>
          <p:nvPr userDrawn="1"/>
        </p:nvCxnSpPr>
        <p:spPr>
          <a:xfrm>
            <a:off x="764909" y="3197350"/>
            <a:ext cx="2796196" cy="0"/>
          </a:xfrm>
          <a:prstGeom prst="line">
            <a:avLst/>
          </a:prstGeom>
          <a:noFill/>
          <a:ln w="1905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D8217E94-0E77-6463-81D3-1DEE0E2AD150}"/>
              </a:ext>
            </a:extLst>
          </p:cNvPr>
          <p:cNvCxnSpPr/>
          <p:nvPr userDrawn="1"/>
        </p:nvCxnSpPr>
        <p:spPr>
          <a:xfrm>
            <a:off x="764909" y="3898122"/>
            <a:ext cx="2796196" cy="0"/>
          </a:xfrm>
          <a:prstGeom prst="line">
            <a:avLst/>
          </a:prstGeom>
          <a:noFill/>
          <a:ln w="1905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1DDCDC92-2F7F-0B87-324E-EAC998FAE982}"/>
              </a:ext>
            </a:extLst>
          </p:cNvPr>
          <p:cNvCxnSpPr/>
          <p:nvPr userDrawn="1"/>
        </p:nvCxnSpPr>
        <p:spPr>
          <a:xfrm>
            <a:off x="764909" y="4553818"/>
            <a:ext cx="2796196" cy="0"/>
          </a:xfrm>
          <a:prstGeom prst="line">
            <a:avLst/>
          </a:prstGeom>
          <a:noFill/>
          <a:ln w="19050" cap="flat" cmpd="sng" algn="ctr">
            <a:solidFill>
              <a:schemeClr val="accent6"/>
            </a:solidFill>
            <a:prstDash val="solid"/>
            <a:miter lim="800000"/>
          </a:ln>
          <a:effectLst/>
        </p:spPr>
      </p:cxnSp>
      <p:sp>
        <p:nvSpPr>
          <p:cNvPr id="21" name="TextBox 20">
            <a:extLst>
              <a:ext uri="{FF2B5EF4-FFF2-40B4-BE49-F238E27FC236}">
                <a16:creationId xmlns:a16="http://schemas.microsoft.com/office/drawing/2014/main" id="{2686DEEB-EF8D-7A4F-3850-D182CD86EA94}"/>
              </a:ext>
            </a:extLst>
          </p:cNvPr>
          <p:cNvSpPr txBox="1"/>
          <p:nvPr userDrawn="1"/>
        </p:nvSpPr>
        <p:spPr>
          <a:xfrm>
            <a:off x="426118" y="281637"/>
            <a:ext cx="11265815" cy="584775"/>
          </a:xfrm>
          <a:prstGeom prst="rect">
            <a:avLst/>
          </a:prstGeom>
          <a:noFill/>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131224"/>
                </a:solidFill>
                <a:effectLst/>
                <a:uLnTx/>
                <a:uFillTx/>
                <a:latin typeface="Aptos" panose="020B0004020202020204" pitchFamily="34" charset="0"/>
                <a:ea typeface="Tahoma" panose="020B0604030504040204" pitchFamily="34" charset="0"/>
                <a:cs typeface="Tahoma" panose="020B0604030504040204" pitchFamily="34" charset="0"/>
              </a:rPr>
              <a:t>Investment Process</a:t>
            </a:r>
            <a:endParaRPr kumimoji="0" lang="en-US" sz="1200" b="0" i="0" u="none" strike="noStrike" kern="0" cap="none" spc="0" normalizeH="0" baseline="0" noProof="0">
              <a:ln>
                <a:noFill/>
              </a:ln>
              <a:solidFill>
                <a:srgbClr val="131224"/>
              </a:solidFill>
              <a:effectLst/>
              <a:uLnTx/>
              <a:uFillTx/>
            </a:endParaRPr>
          </a:p>
        </p:txBody>
      </p:sp>
    </p:spTree>
    <p:extLst>
      <p:ext uri="{BB962C8B-B14F-4D97-AF65-F5344CB8AC3E}">
        <p14:creationId xmlns:p14="http://schemas.microsoft.com/office/powerpoint/2010/main" val="364734299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Callout Box">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chemeClr val="bg1"/>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0D8629AF-6086-9E39-79AE-27CD195248DB}"/>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C2279B42-94BC-BB7D-F7A7-20C8F23C101E}"/>
              </a:ext>
            </a:extLst>
          </p:cNvPr>
          <p:cNvSpPr>
            <a:spLocks noGrp="1"/>
          </p:cNvSpPr>
          <p:nvPr>
            <p:ph type="sldNum" sz="quarter" idx="17"/>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27831722"/>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cess 2">
    <p:bg>
      <p:bgPr>
        <a:solidFill>
          <a:schemeClr val="bg2">
            <a:lumMod val="9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A873A9-249B-09FA-68E5-D122F3395588}"/>
              </a:ext>
            </a:extLst>
          </p:cNvPr>
          <p:cNvSpPr txBox="1"/>
          <p:nvPr userDrawn="1"/>
        </p:nvSpPr>
        <p:spPr>
          <a:xfrm>
            <a:off x="9921349" y="3119855"/>
            <a:ext cx="1993041" cy="89255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225"/>
                </a:solidFill>
                <a:effectLst/>
                <a:uLnTx/>
                <a:uFillTx/>
                <a:latin typeface="Aptos" panose="020B0004020202020204" pitchFamily="34" charset="0"/>
              </a:rPr>
              <a:t>Dynamically estimate risk and return using advanced statistical methods</a:t>
            </a:r>
          </a:p>
        </p:txBody>
      </p:sp>
      <p:sp>
        <p:nvSpPr>
          <p:cNvPr id="18" name="TextBox 17">
            <a:extLst>
              <a:ext uri="{FF2B5EF4-FFF2-40B4-BE49-F238E27FC236}">
                <a16:creationId xmlns:a16="http://schemas.microsoft.com/office/drawing/2014/main" id="{62A8F411-79DE-5511-6375-37230E386B48}"/>
              </a:ext>
            </a:extLst>
          </p:cNvPr>
          <p:cNvSpPr txBox="1"/>
          <p:nvPr userDrawn="1"/>
        </p:nvSpPr>
        <p:spPr>
          <a:xfrm>
            <a:off x="4136643" y="3082751"/>
            <a:ext cx="1925344" cy="89255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225"/>
                </a:solidFill>
                <a:effectLst/>
                <a:uLnTx/>
                <a:uFillTx/>
                <a:latin typeface="Aptos" panose="020B0004020202020204" pitchFamily="34" charset="0"/>
              </a:rPr>
              <a:t>Monitor and rebalance portfolio when it statistically deviates from goal</a:t>
            </a:r>
          </a:p>
        </p:txBody>
      </p:sp>
      <p:sp>
        <p:nvSpPr>
          <p:cNvPr id="19" name="Triangle 18">
            <a:extLst>
              <a:ext uri="{FF2B5EF4-FFF2-40B4-BE49-F238E27FC236}">
                <a16:creationId xmlns:a16="http://schemas.microsoft.com/office/drawing/2014/main" id="{90DD04A1-0FD3-4BF8-DE29-FE2FE3410127}"/>
              </a:ext>
            </a:extLst>
          </p:cNvPr>
          <p:cNvSpPr/>
          <p:nvPr userDrawn="1"/>
        </p:nvSpPr>
        <p:spPr>
          <a:xfrm rot="5400000">
            <a:off x="-1485428" y="1460716"/>
            <a:ext cx="6857999" cy="3936569"/>
          </a:xfrm>
          <a:prstGeom prst="triangle">
            <a:avLst>
              <a:gd name="adj" fmla="val 5011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43D54C1-F987-8028-8908-D11710F4812F}"/>
              </a:ext>
            </a:extLst>
          </p:cNvPr>
          <p:cNvSpPr txBox="1"/>
          <p:nvPr userDrawn="1"/>
        </p:nvSpPr>
        <p:spPr>
          <a:xfrm>
            <a:off x="324998" y="3073502"/>
            <a:ext cx="28955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ptos" panose="020B0004020202020204" pitchFamily="34" charset="0"/>
              </a:rPr>
              <a:t>New Frontier Investment Process</a:t>
            </a:r>
          </a:p>
        </p:txBody>
      </p:sp>
      <p:pic>
        <p:nvPicPr>
          <p:cNvPr id="22" name="Graphic 21">
            <a:extLst>
              <a:ext uri="{FF2B5EF4-FFF2-40B4-BE49-F238E27FC236}">
                <a16:creationId xmlns:a16="http://schemas.microsoft.com/office/drawing/2014/main" id="{0CB59CBC-F7B5-421F-D9EB-8BEE9C92E6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5806" y="2581773"/>
            <a:ext cx="467543" cy="515252"/>
          </a:xfrm>
          <a:prstGeom prst="rect">
            <a:avLst/>
          </a:prstGeom>
        </p:spPr>
      </p:pic>
      <p:pic>
        <p:nvPicPr>
          <p:cNvPr id="23" name="Graphic 22">
            <a:extLst>
              <a:ext uri="{FF2B5EF4-FFF2-40B4-BE49-F238E27FC236}">
                <a16:creationId xmlns:a16="http://schemas.microsoft.com/office/drawing/2014/main" id="{578E4E1E-F564-4140-1A53-D8043349BB1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016" y="1764317"/>
            <a:ext cx="3590926" cy="3441034"/>
          </a:xfrm>
          <a:prstGeom prst="rect">
            <a:avLst/>
          </a:prstGeom>
        </p:spPr>
      </p:pic>
      <p:sp>
        <p:nvSpPr>
          <p:cNvPr id="24" name="Oval 23">
            <a:extLst>
              <a:ext uri="{FF2B5EF4-FFF2-40B4-BE49-F238E27FC236}">
                <a16:creationId xmlns:a16="http://schemas.microsoft.com/office/drawing/2014/main" id="{E4276522-7A2A-65AA-55A7-019DC43FD167}"/>
              </a:ext>
            </a:extLst>
          </p:cNvPr>
          <p:cNvSpPr/>
          <p:nvPr userDrawn="1"/>
        </p:nvSpPr>
        <p:spPr>
          <a:xfrm>
            <a:off x="6242365" y="3119855"/>
            <a:ext cx="698636" cy="698637"/>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rPr>
              <a:t>4</a:t>
            </a:r>
          </a:p>
        </p:txBody>
      </p:sp>
      <p:sp>
        <p:nvSpPr>
          <p:cNvPr id="25" name="Oval 24">
            <a:extLst>
              <a:ext uri="{FF2B5EF4-FFF2-40B4-BE49-F238E27FC236}">
                <a16:creationId xmlns:a16="http://schemas.microsoft.com/office/drawing/2014/main" id="{2D3705F2-C0E8-EF0B-DE19-C36774EA344C}"/>
              </a:ext>
            </a:extLst>
          </p:cNvPr>
          <p:cNvSpPr/>
          <p:nvPr userDrawn="1"/>
        </p:nvSpPr>
        <p:spPr>
          <a:xfrm>
            <a:off x="9022306" y="3135515"/>
            <a:ext cx="698636" cy="698637"/>
          </a:xfrm>
          <a:prstGeom prst="ellipse">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a:solidFill>
                  <a:srgbClr val="FFFFFF"/>
                </a:solidFill>
                <a:latin typeface="Aptos" panose="020B0004020202020204" pitchFamily="34" charset="0"/>
              </a:rPr>
              <a:t>2</a:t>
            </a:r>
          </a:p>
        </p:txBody>
      </p:sp>
      <p:sp>
        <p:nvSpPr>
          <p:cNvPr id="26" name="Oval 25">
            <a:extLst>
              <a:ext uri="{FF2B5EF4-FFF2-40B4-BE49-F238E27FC236}">
                <a16:creationId xmlns:a16="http://schemas.microsoft.com/office/drawing/2014/main" id="{C5FFDD99-D640-2E58-EF38-32D63DFFA576}"/>
              </a:ext>
            </a:extLst>
          </p:cNvPr>
          <p:cNvSpPr/>
          <p:nvPr userDrawn="1"/>
        </p:nvSpPr>
        <p:spPr>
          <a:xfrm>
            <a:off x="7628968" y="4545726"/>
            <a:ext cx="698636" cy="698637"/>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a:solidFill>
                  <a:srgbClr val="FFFFFF"/>
                </a:solidFill>
                <a:latin typeface="Aptos" panose="020B0004020202020204" pitchFamily="34" charset="0"/>
              </a:rPr>
              <a:t>3</a:t>
            </a:r>
          </a:p>
        </p:txBody>
      </p:sp>
      <p:sp>
        <p:nvSpPr>
          <p:cNvPr id="27" name="Oval 26">
            <a:extLst>
              <a:ext uri="{FF2B5EF4-FFF2-40B4-BE49-F238E27FC236}">
                <a16:creationId xmlns:a16="http://schemas.microsoft.com/office/drawing/2014/main" id="{44D63EFA-F1FA-E1A1-8F07-B32B42049086}"/>
              </a:ext>
            </a:extLst>
          </p:cNvPr>
          <p:cNvSpPr/>
          <p:nvPr userDrawn="1"/>
        </p:nvSpPr>
        <p:spPr>
          <a:xfrm>
            <a:off x="7635218" y="1675409"/>
            <a:ext cx="698636" cy="698637"/>
          </a:xfrm>
          <a:prstGeom prst="ellipse">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FFFFFF"/>
                </a:solidFill>
                <a:latin typeface="Aptos" panose="020B0004020202020204" pitchFamily="34" charset="0"/>
              </a:rPr>
              <a:t>1</a:t>
            </a:r>
          </a:p>
        </p:txBody>
      </p:sp>
      <p:sp>
        <p:nvSpPr>
          <p:cNvPr id="28" name="TextBox 27">
            <a:extLst>
              <a:ext uri="{FF2B5EF4-FFF2-40B4-BE49-F238E27FC236}">
                <a16:creationId xmlns:a16="http://schemas.microsoft.com/office/drawing/2014/main" id="{2A3E4A17-B12C-849B-D2C4-6914A6E2A743}"/>
              </a:ext>
            </a:extLst>
          </p:cNvPr>
          <p:cNvSpPr txBox="1"/>
          <p:nvPr userDrawn="1"/>
        </p:nvSpPr>
        <p:spPr>
          <a:xfrm>
            <a:off x="6589967" y="1175097"/>
            <a:ext cx="2814718"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225"/>
                </a:solidFill>
                <a:effectLst/>
                <a:uLnTx/>
                <a:uFillTx/>
                <a:latin typeface="Aptos" panose="020B0004020202020204" pitchFamily="34" charset="0"/>
              </a:rPr>
              <a:t>Independently select best in class ETFs for investment goals</a:t>
            </a:r>
          </a:p>
        </p:txBody>
      </p:sp>
      <p:pic>
        <p:nvPicPr>
          <p:cNvPr id="29" name="Graphic 28">
            <a:extLst>
              <a:ext uri="{FF2B5EF4-FFF2-40B4-BE49-F238E27FC236}">
                <a16:creationId xmlns:a16="http://schemas.microsoft.com/office/drawing/2014/main" id="{D552B1E7-3650-2E7D-E985-2F3B9775AF8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4929" y="685438"/>
            <a:ext cx="524794" cy="400751"/>
          </a:xfrm>
          <a:prstGeom prst="rect">
            <a:avLst/>
          </a:prstGeom>
        </p:spPr>
      </p:pic>
      <p:sp>
        <p:nvSpPr>
          <p:cNvPr id="30" name="TextBox 29">
            <a:extLst>
              <a:ext uri="{FF2B5EF4-FFF2-40B4-BE49-F238E27FC236}">
                <a16:creationId xmlns:a16="http://schemas.microsoft.com/office/drawing/2014/main" id="{D2C047C6-48B7-D749-1565-9F0579E9DFD8}"/>
              </a:ext>
            </a:extLst>
          </p:cNvPr>
          <p:cNvSpPr txBox="1"/>
          <p:nvPr userDrawn="1"/>
        </p:nvSpPr>
        <p:spPr>
          <a:xfrm>
            <a:off x="6243034" y="5965448"/>
            <a:ext cx="3385224"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225"/>
                </a:solidFill>
                <a:effectLst/>
                <a:uLnTx/>
                <a:uFillTx/>
                <a:latin typeface="Aptos" panose="020B0004020202020204" pitchFamily="34" charset="0"/>
              </a:rPr>
              <a:t>Optimize for an uncertain future using thousands of market scenarios </a:t>
            </a:r>
          </a:p>
        </p:txBody>
      </p:sp>
      <p:pic>
        <p:nvPicPr>
          <p:cNvPr id="31" name="Graphic 30">
            <a:extLst>
              <a:ext uri="{FF2B5EF4-FFF2-40B4-BE49-F238E27FC236}">
                <a16:creationId xmlns:a16="http://schemas.microsoft.com/office/drawing/2014/main" id="{FDA23456-BF68-33E6-B602-7A4CF6651AA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5889" y="5397938"/>
            <a:ext cx="524794" cy="400751"/>
          </a:xfrm>
          <a:prstGeom prst="rect">
            <a:avLst/>
          </a:prstGeom>
        </p:spPr>
      </p:pic>
      <p:pic>
        <p:nvPicPr>
          <p:cNvPr id="32" name="Graphic 31">
            <a:extLst>
              <a:ext uri="{FF2B5EF4-FFF2-40B4-BE49-F238E27FC236}">
                <a16:creationId xmlns:a16="http://schemas.microsoft.com/office/drawing/2014/main" id="{FED866EA-B21E-B6E3-F51B-DEFA14949A1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24844" y="2537359"/>
            <a:ext cx="524794" cy="333959"/>
          </a:xfrm>
          <a:prstGeom prst="rect">
            <a:avLst/>
          </a:prstGeom>
        </p:spPr>
      </p:pic>
    </p:spTree>
    <p:extLst>
      <p:ext uri="{BB962C8B-B14F-4D97-AF65-F5344CB8AC3E}">
        <p14:creationId xmlns:p14="http://schemas.microsoft.com/office/powerpoint/2010/main" val="426784902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rocess 2">
    <p:bg>
      <p:bgPr>
        <a:solidFill>
          <a:schemeClr val="bg2">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5943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fficient Frontier">
    <p:spTree>
      <p:nvGrpSpPr>
        <p:cNvPr id="1" name=""/>
        <p:cNvGrpSpPr/>
        <p:nvPr/>
      </p:nvGrpSpPr>
      <p:grpSpPr>
        <a:xfrm>
          <a:off x="0" y="0"/>
          <a:ext cx="0" cy="0"/>
          <a:chOff x="0" y="0"/>
          <a:chExt cx="0" cy="0"/>
        </a:xfrm>
      </p:grpSpPr>
      <p:pic>
        <p:nvPicPr>
          <p:cNvPr id="4" name="Picture 3" descr="A blue and purple gradient&#10;&#10;Description automatically generated">
            <a:extLst>
              <a:ext uri="{FF2B5EF4-FFF2-40B4-BE49-F238E27FC236}">
                <a16:creationId xmlns:a16="http://schemas.microsoft.com/office/drawing/2014/main" id="{AAA3DB66-955F-F978-DF38-77E56DB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37" r="14180"/>
          <a:stretch/>
        </p:blipFill>
        <p:spPr>
          <a:xfrm>
            <a:off x="4500447" y="0"/>
            <a:ext cx="7691553" cy="6858000"/>
          </a:xfrm>
          <a:prstGeom prst="rect">
            <a:avLst/>
          </a:prstGeom>
        </p:spPr>
      </p:pic>
      <p:sp>
        <p:nvSpPr>
          <p:cNvPr id="72" name="Rounded Rectangle 71">
            <a:extLst>
              <a:ext uri="{FF2B5EF4-FFF2-40B4-BE49-F238E27FC236}">
                <a16:creationId xmlns:a16="http://schemas.microsoft.com/office/drawing/2014/main" id="{5906AE96-F0A1-A24B-E887-44C775D473FF}"/>
              </a:ext>
            </a:extLst>
          </p:cNvPr>
          <p:cNvSpPr/>
          <p:nvPr userDrawn="1"/>
        </p:nvSpPr>
        <p:spPr>
          <a:xfrm>
            <a:off x="5724887" y="1354680"/>
            <a:ext cx="4696388" cy="4535012"/>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364DDBB-578C-84ED-1ED6-4643B3E35723}"/>
              </a:ext>
            </a:extLst>
          </p:cNvPr>
          <p:cNvSpPr/>
          <p:nvPr userDrawn="1"/>
        </p:nvSpPr>
        <p:spPr>
          <a:xfrm>
            <a:off x="6096000" y="18027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O:\Marketing\New Frontier Master Materials October 2013\Optimization- MO RE Frontier.jpg">
            <a:extLst>
              <a:ext uri="{FF2B5EF4-FFF2-40B4-BE49-F238E27FC236}">
                <a16:creationId xmlns:a16="http://schemas.microsoft.com/office/drawing/2014/main" id="{6E2D2385-9B5D-2BAF-F1B3-FC1F47535E00}"/>
              </a:ext>
            </a:extLst>
          </p:cNvPr>
          <p:cNvPicPr>
            <a:picLocks noChangeAspect="1" noChangeArrowheads="1"/>
          </p:cNvPicPr>
          <p:nvPr userDrawn="1"/>
        </p:nvPicPr>
        <p:blipFill rotWithShape="1">
          <a:blip r:embed="rId3">
            <a:duotone>
              <a:schemeClr val="accent5">
                <a:shade val="45000"/>
                <a:satMod val="135000"/>
              </a:schemeClr>
              <a:prstClr val="white"/>
            </a:duotone>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7013447" y="24231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C618D6D-5E4C-4369-6168-755848C2C756}"/>
              </a:ext>
            </a:extLst>
          </p:cNvPr>
          <p:cNvSpPr txBox="1"/>
          <p:nvPr userDrawn="1"/>
        </p:nvSpPr>
        <p:spPr>
          <a:xfrm>
            <a:off x="8153278" y="636800"/>
            <a:ext cx="3115235" cy="1788495"/>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t>&amp; SIMULATED EFFICIENT PORTFOLIOS</a:t>
            </a:r>
          </a:p>
        </p:txBody>
      </p:sp>
      <p:sp>
        <p:nvSpPr>
          <p:cNvPr id="7" name="Footer Placeholder 6">
            <a:extLst>
              <a:ext uri="{FF2B5EF4-FFF2-40B4-BE49-F238E27FC236}">
                <a16:creationId xmlns:a16="http://schemas.microsoft.com/office/drawing/2014/main" id="{16D1DBE8-FD22-7C8C-DE0E-6C2493A80041}"/>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8" name="Slide Number Placeholder 7">
            <a:extLst>
              <a:ext uri="{FF2B5EF4-FFF2-40B4-BE49-F238E27FC236}">
                <a16:creationId xmlns:a16="http://schemas.microsoft.com/office/drawing/2014/main" id="{E6C6D141-56EC-06F5-6BEA-5D00EC4D9A55}"/>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32" name="TextBox 31">
            <a:extLst>
              <a:ext uri="{FF2B5EF4-FFF2-40B4-BE49-F238E27FC236}">
                <a16:creationId xmlns:a16="http://schemas.microsoft.com/office/drawing/2014/main" id="{65CD831F-9D52-80CC-C401-60C19F326975}"/>
              </a:ext>
            </a:extLst>
          </p:cNvPr>
          <p:cNvSpPr txBox="1"/>
          <p:nvPr userDrawn="1"/>
        </p:nvSpPr>
        <p:spPr>
          <a:xfrm>
            <a:off x="418749" y="353292"/>
            <a:ext cx="3610774" cy="1789395"/>
          </a:xfrm>
          <a:prstGeom prst="rect">
            <a:avLst/>
          </a:prstGeom>
          <a:noFill/>
        </p:spPr>
        <p:txBody>
          <a:bodyPr wrap="square" rtlCol="0" anchor="b">
            <a:noAutofit/>
          </a:bodyPr>
          <a:lstStyle/>
          <a:p>
            <a:r>
              <a:rPr lang="en-US" sz="3200" b="0" i="0">
                <a:latin typeface="Aptos" panose="020B0004020202020204" pitchFamily="34" charset="0"/>
              </a:rPr>
              <a:t>The Efficient Frontier</a:t>
            </a:r>
          </a:p>
        </p:txBody>
      </p:sp>
      <p:sp>
        <p:nvSpPr>
          <p:cNvPr id="33" name="TextBox 32">
            <a:extLst>
              <a:ext uri="{FF2B5EF4-FFF2-40B4-BE49-F238E27FC236}">
                <a16:creationId xmlns:a16="http://schemas.microsoft.com/office/drawing/2014/main" id="{3E5846C9-FCE3-62E4-4FEB-85B8352D1BDF}"/>
              </a:ext>
            </a:extLst>
          </p:cNvPr>
          <p:cNvSpPr txBox="1"/>
          <p:nvPr userDrawn="1"/>
        </p:nvSpPr>
        <p:spPr>
          <a:xfrm>
            <a:off x="418748" y="2587964"/>
            <a:ext cx="3532565" cy="3774649"/>
          </a:xfrm>
          <a:prstGeom prst="rect">
            <a:avLst/>
          </a:prstGeom>
          <a:noFill/>
        </p:spPr>
        <p:txBody>
          <a:bodyPr wrap="square" rtlCol="0" anchor="t">
            <a:noAutofit/>
          </a:bodyPr>
          <a:lstStyle/>
          <a:p>
            <a:r>
              <a:rPr lang="en-US" sz="2000" b="0" i="0">
                <a:latin typeface="Aptos" panose="020B0004020202020204" pitchFamily="34" charset="0"/>
              </a:rPr>
              <a:t>Michaud Optimizations runs thousand of daily scenarios accounting for errors and unknowns.</a:t>
            </a:r>
          </a:p>
          <a:p>
            <a:endParaRPr lang="en-US" sz="2000" b="0" i="0">
              <a:latin typeface="Aptos" panose="020B0004020202020204" pitchFamily="34" charset="0"/>
            </a:endParaRPr>
          </a:p>
          <a:p>
            <a:r>
              <a:rPr lang="en-US" sz="2000" b="0" i="0">
                <a:latin typeface="Aptos" panose="020B0004020202020204" pitchFamily="34" charset="0"/>
              </a:rPr>
              <a:t>The result is the most efficient portfolio and represents the surest path to achieving investor objectives.</a:t>
            </a:r>
          </a:p>
        </p:txBody>
      </p:sp>
      <p:pic>
        <p:nvPicPr>
          <p:cNvPr id="36" name="Graphic 35">
            <a:extLst>
              <a:ext uri="{FF2B5EF4-FFF2-40B4-BE49-F238E27FC236}">
                <a16:creationId xmlns:a16="http://schemas.microsoft.com/office/drawing/2014/main" id="{3B019BC1-45B1-DB92-32B8-A72E09EBFA4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60804" y="1558669"/>
            <a:ext cx="4648200" cy="4229100"/>
          </a:xfrm>
          <a:prstGeom prst="rect">
            <a:avLst/>
          </a:prstGeom>
        </p:spPr>
      </p:pic>
    </p:spTree>
    <p:extLst>
      <p:ext uri="{BB962C8B-B14F-4D97-AF65-F5344CB8AC3E}">
        <p14:creationId xmlns:p14="http://schemas.microsoft.com/office/powerpoint/2010/main" val="367404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fficient Fronti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lnSpc>
                <a:spcPct val="100000"/>
              </a:lnSpc>
              <a:buClr>
                <a:schemeClr val="tx2"/>
              </a:buClr>
              <a:buFont typeface="Arial" panose="020B0604020202020204" pitchFamily="34" charset="0"/>
              <a:buChar char="•"/>
            </a:pPr>
            <a:r>
              <a:rPr lang="en-US" altLang="en-US" sz="1500" b="0" i="0">
                <a:solidFill>
                  <a:srgbClr val="131225"/>
                </a:solidFill>
                <a:latin typeface="Aptos" panose="020B0004020202020204" pitchFamily="34" charset="0"/>
              </a:rPr>
              <a:t>U.S. patented process</a:t>
            </a:r>
          </a:p>
          <a:p>
            <a:pPr marL="285750" indent="-285750" algn="l">
              <a:lnSpc>
                <a:spcPct val="100000"/>
              </a:lnSpc>
              <a:buClr>
                <a:schemeClr val="tx2"/>
              </a:buClr>
              <a:buFont typeface="Arial" panose="020B0604020202020204" pitchFamily="34" charset="0"/>
              <a:buChar char="•"/>
            </a:pPr>
            <a:r>
              <a:rPr lang="en-US" altLang="en-US" sz="1500" b="0" i="0">
                <a:solidFill>
                  <a:srgbClr val="131225"/>
                </a:solidFill>
                <a:latin typeface="Aptos" panose="020B0004020202020204" pitchFamily="34" charset="0"/>
              </a:rPr>
              <a:t>Optimal allocations relative to thousands of investment scenarios</a:t>
            </a:r>
          </a:p>
          <a:p>
            <a:pPr marL="285750" indent="-285750" algn="l">
              <a:lnSpc>
                <a:spcPct val="100000"/>
              </a:lnSpc>
              <a:buClr>
                <a:schemeClr val="tx2"/>
              </a:buClr>
              <a:buFont typeface="Arial" panose="020B0604020202020204" pitchFamily="34" charset="0"/>
              <a:buChar char="•"/>
            </a:pPr>
            <a:r>
              <a:rPr lang="en-US" altLang="en-US" sz="1500" b="0" i="0">
                <a:solidFill>
                  <a:srgbClr val="131225"/>
                </a:solidFill>
                <a:latin typeface="Aptos" panose="020B0004020202020204" pitchFamily="34" charset="0"/>
              </a:rPr>
              <a:t>Includes tail risks, fat tails, downside risk, black swans, periods when bonds beat stocks, etc. </a:t>
            </a:r>
          </a:p>
          <a:p>
            <a:pPr marL="285750" indent="-285750" algn="l">
              <a:lnSpc>
                <a:spcPct val="100000"/>
              </a:lnSpc>
              <a:buClr>
                <a:schemeClr val="tx2"/>
              </a:buClr>
              <a:buFont typeface="Arial" panose="020B0604020202020204" pitchFamily="34" charset="0"/>
              <a:buChar char="•"/>
            </a:pPr>
            <a:r>
              <a:rPr lang="en-US" altLang="en-US" sz="1500" b="0" i="0">
                <a:solidFill>
                  <a:srgbClr val="131225"/>
                </a:solidFill>
                <a:latin typeface="Aptos" panose="020B0004020202020204" pitchFamily="34" charset="0"/>
              </a:rPr>
              <a:t>A new efficient frontier</a:t>
            </a:r>
          </a:p>
        </p:txBody>
      </p:sp>
      <p:sp>
        <p:nvSpPr>
          <p:cNvPr id="28" name="Content Placeholder 2">
            <a:extLst>
              <a:ext uri="{FF2B5EF4-FFF2-40B4-BE49-F238E27FC236}">
                <a16:creationId xmlns:a16="http://schemas.microsoft.com/office/drawing/2014/main" id="{0062F5D8-F43C-C960-A727-DC8262598C80}"/>
              </a:ext>
            </a:extLst>
          </p:cNvPr>
          <p:cNvSpPr txBox="1">
            <a:spLocks/>
          </p:cNvSpPr>
          <p:nvPr userDrawn="1"/>
        </p:nvSpPr>
        <p:spPr>
          <a:xfrm>
            <a:off x="442597" y="1808297"/>
            <a:ext cx="2998741" cy="456781"/>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en-US" sz="1300" b="0" i="0">
                <a:solidFill>
                  <a:srgbClr val="131225"/>
                </a:solidFill>
                <a:latin typeface="Aptos" panose="020B0004020202020204" pitchFamily="34" charset="0"/>
              </a:rPr>
              <a:t>Harvard 1998, OUP 2008, 2</a:t>
            </a:r>
            <a:r>
              <a:rPr lang="en-US" altLang="en-US" sz="1300" b="0" i="0" baseline="30000">
                <a:solidFill>
                  <a:srgbClr val="131225"/>
                </a:solidFill>
                <a:latin typeface="Aptos" panose="020B0004020202020204" pitchFamily="34" charset="0"/>
              </a:rPr>
              <a:t>nd</a:t>
            </a:r>
            <a:r>
              <a:rPr lang="en-US" altLang="en-US" sz="1300" b="0" i="0">
                <a:solidFill>
                  <a:srgbClr val="131225"/>
                </a:solidFill>
                <a:latin typeface="Aptos" panose="020B0004020202020204" pitchFamily="34" charset="0"/>
              </a:rPr>
              <a:t> ed.), </a:t>
            </a:r>
            <a:br>
              <a:rPr lang="en-US" altLang="en-US" sz="1300" b="0" i="0">
                <a:solidFill>
                  <a:srgbClr val="131225"/>
                </a:solidFill>
                <a:latin typeface="Aptos" panose="020B0004020202020204" pitchFamily="34" charset="0"/>
              </a:rPr>
            </a:br>
            <a:r>
              <a:rPr lang="en-US" altLang="en-US" sz="1300" b="0" i="0">
                <a:solidFill>
                  <a:srgbClr val="131225"/>
                </a:solidFill>
                <a:latin typeface="Aptos" panose="020B0004020202020204" pitchFamily="34" charset="0"/>
              </a:rPr>
              <a:t>U.S. Patent 6,003,018</a:t>
            </a:r>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18836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077218"/>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Aptos" panose="020B0004020202020204" pitchFamily="34" charset="0"/>
                <a:ea typeface="Tahoma" panose="020B0604030504040204" pitchFamily="34" charset="0"/>
                <a:cs typeface="Tahoma" panose="020B0604030504040204" pitchFamily="34" charset="0"/>
              </a:rPr>
              <a:t>The Michaud Efficient Frontier</a:t>
            </a:r>
            <a:endParaRPr lang="en-US">
              <a:solidFill>
                <a:srgbClr val="131225"/>
              </a:solidFill>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sp>
        <p:nvSpPr>
          <p:cNvPr id="9" name="Rectangle 8">
            <a:extLst>
              <a:ext uri="{FF2B5EF4-FFF2-40B4-BE49-F238E27FC236}">
                <a16:creationId xmlns:a16="http://schemas.microsoft.com/office/drawing/2014/main" id="{654D4AC5-79DD-504B-E1AF-7F20704D347A}"/>
              </a:ext>
            </a:extLst>
          </p:cNvPr>
          <p:cNvSpPr/>
          <p:nvPr userDrawn="1"/>
        </p:nvSpPr>
        <p:spPr>
          <a:xfrm>
            <a:off x="6064228" y="20513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O:\Marketing\New Frontier Master Materials October 2013\Optimization- MO RE Frontier.jpg">
            <a:extLst>
              <a:ext uri="{FF2B5EF4-FFF2-40B4-BE49-F238E27FC236}">
                <a16:creationId xmlns:a16="http://schemas.microsoft.com/office/drawing/2014/main" id="{4A8DF7D4-D7E1-085E-A2C6-8D94D27B13C1}"/>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6981675" y="26717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B8C42949-313B-FAC1-A3F6-C07C9E7E17D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29032" y="1807269"/>
            <a:ext cx="4648200" cy="4229100"/>
          </a:xfrm>
          <a:prstGeom prst="rect">
            <a:avLst/>
          </a:prstGeom>
        </p:spPr>
      </p:pic>
      <p:sp>
        <p:nvSpPr>
          <p:cNvPr id="36" name="Rectangle 35">
            <a:extLst>
              <a:ext uri="{FF2B5EF4-FFF2-40B4-BE49-F238E27FC236}">
                <a16:creationId xmlns:a16="http://schemas.microsoft.com/office/drawing/2014/main" id="{565F662F-6FD9-0C50-49AC-246740754CC8}"/>
              </a:ext>
            </a:extLst>
          </p:cNvPr>
          <p:cNvSpPr/>
          <p:nvPr userDrawn="1"/>
        </p:nvSpPr>
        <p:spPr>
          <a:xfrm>
            <a:off x="8153279" y="821631"/>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mn-ea"/>
                <a:cs typeface="+mn-cs"/>
              </a:rPr>
              <a:t>MICHAUD RESAMPLED EFFICIENT FRONTIER </a:t>
            </a:r>
            <a:b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mn-ea"/>
                <a:cs typeface="+mn-cs"/>
              </a:rPr>
            </a:b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mn-ea"/>
                <a:cs typeface="+mn-cs"/>
              </a:rPr>
              <a:t>&amp; SIMULATED EFFICIENT PORTFOLIOS</a:t>
            </a:r>
          </a:p>
        </p:txBody>
      </p:sp>
    </p:spTree>
    <p:extLst>
      <p:ext uri="{BB962C8B-B14F-4D97-AF65-F5344CB8AC3E}">
        <p14:creationId xmlns:p14="http://schemas.microsoft.com/office/powerpoint/2010/main" val="3523678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ccounting for the Unknow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F837785-0D33-2E4E-F991-E3D81AA65B34}"/>
              </a:ext>
            </a:extLst>
          </p:cNvPr>
          <p:cNvGrpSpPr/>
          <p:nvPr userDrawn="1"/>
        </p:nvGrpSpPr>
        <p:grpSpPr>
          <a:xfrm>
            <a:off x="5372006" y="722015"/>
            <a:ext cx="4696388" cy="4192809"/>
            <a:chOff x="5698577" y="821631"/>
            <a:chExt cx="4696388" cy="4192809"/>
          </a:xfrm>
        </p:grpSpPr>
        <p:sp>
          <p:nvSpPr>
            <p:cNvPr id="29" name="Rounded Rectangle 28">
              <a:extLst>
                <a:ext uri="{FF2B5EF4-FFF2-40B4-BE49-F238E27FC236}">
                  <a16:creationId xmlns:a16="http://schemas.microsoft.com/office/drawing/2014/main" id="{6FADCC8E-A0E4-B686-4796-47EFD7DEAAD4}"/>
                </a:ext>
              </a:extLst>
            </p:cNvPr>
            <p:cNvSpPr/>
            <p:nvPr userDrawn="1"/>
          </p:nvSpPr>
          <p:spPr>
            <a:xfrm>
              <a:off x="5698577" y="821631"/>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7E8A3B1-9D89-F24A-98B7-62F3A727A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29867" y="1014074"/>
              <a:ext cx="4459471" cy="3807925"/>
            </a:xfrm>
            <a:prstGeom prst="rect">
              <a:avLst/>
            </a:prstGeom>
          </p:spPr>
        </p:pic>
      </p:gr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Clr>
                <a:schemeClr val="tx2"/>
              </a:buClr>
              <a:buFont typeface="Arial" panose="020B0604020202020204" pitchFamily="34" charset="0"/>
              <a:buNone/>
            </a:pPr>
            <a:r>
              <a:rPr lang="en-US" altLang="en-US" sz="1500" b="0" i="0">
                <a:solidFill>
                  <a:srgbClr val="131225"/>
                </a:solidFill>
                <a:latin typeface="Aptos" panose="020B0004020202020204" pitchFamily="34" charset="0"/>
              </a:rPr>
              <a:t>New Frontier accounts for the knowns and unknowns to outline all optimal portfolios based on the levels of risk and return.</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mn-ea"/>
                <a:cs typeface="+mn-cs"/>
              </a:rPr>
              <a:t>MARKOWITZ CLASSIC EFFICIENT FRONTIER</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Aptos" panose="020B0004020202020204" pitchFamily="34" charset="0"/>
                <a:ea typeface="Tahoma" panose="020B0604030504040204" pitchFamily="34" charset="0"/>
                <a:cs typeface="Tahoma" panose="020B0604030504040204" pitchFamily="34" charset="0"/>
              </a:rPr>
              <a:t>Accounting for Known Returns and Risks</a:t>
            </a:r>
            <a:endParaRPr lang="en-US">
              <a:solidFill>
                <a:srgbClr val="131225"/>
              </a:solidFill>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2658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balancing">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372006" y="722015"/>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Clr>
                <a:schemeClr val="tx2"/>
              </a:buClr>
              <a:buFont typeface="Arial" panose="020B0604020202020204" pitchFamily="34" charset="0"/>
              <a:buNone/>
            </a:pPr>
            <a:r>
              <a:rPr lang="en-US" altLang="en-US" sz="1500" b="0" i="0">
                <a:solidFill>
                  <a:srgbClr val="131225"/>
                </a:solidFill>
                <a:latin typeface="Aptos" panose="020B0004020202020204" pitchFamily="34" charset="0"/>
              </a:rPr>
              <a:t>Does your investment process monitor changes to your portfolio every day, and rebalance if and only if needed to keep it optimal, so, risks and trading costs stay under control? </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Aptos" panose="020B0004020202020204" pitchFamily="34" charset="0"/>
                <a:ea typeface="+mn-ea"/>
                <a:cs typeface="+mn-cs"/>
              </a:rPr>
              <a:t>CONSISTENT MONITORING OF PORTFOLIO PERFORMANCE</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Aptos" panose="020B0004020202020204" pitchFamily="34" charset="0"/>
                <a:ea typeface="Tahoma" panose="020B0604030504040204" pitchFamily="34" charset="0"/>
                <a:cs typeface="Tahoma" panose="020B0604030504040204" pitchFamily="34" charset="0"/>
              </a:rPr>
              <a:t>An Intelligent Rebalancing System</a:t>
            </a: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Screen Recording 2023-11-29 at 3.06.04 PM">
            <a:hlinkClick r:id="" action="ppaction://media"/>
            <a:extLst>
              <a:ext uri="{FF2B5EF4-FFF2-40B4-BE49-F238E27FC236}">
                <a16:creationId xmlns:a16="http://schemas.microsoft.com/office/drawing/2014/main" id="{B626F9AE-2F21-2476-7990-6AAB0B64617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b="2794"/>
          <a:stretch/>
        </p:blipFill>
        <p:spPr>
          <a:xfrm>
            <a:off x="6214836" y="1783597"/>
            <a:ext cx="3139177" cy="1846042"/>
          </a:xfrm>
          <a:prstGeom prst="rect">
            <a:avLst/>
          </a:prstGeom>
        </p:spPr>
      </p:pic>
    </p:spTree>
    <p:extLst>
      <p:ext uri="{BB962C8B-B14F-4D97-AF65-F5344CB8AC3E}">
        <p14:creationId xmlns:p14="http://schemas.microsoft.com/office/powerpoint/2010/main" val="86351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8BF45-0B1E-E880-B911-1C93F94B9526}"/>
              </a:ext>
            </a:extLst>
          </p:cNvPr>
          <p:cNvSpPr/>
          <p:nvPr userDrawn="1"/>
        </p:nvSpPr>
        <p:spPr>
          <a:xfrm>
            <a:off x="0" y="1056968"/>
            <a:ext cx="12186714" cy="5801031"/>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414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ur Team">
    <p:bg>
      <p:bgPr>
        <a:solidFill>
          <a:srgbClr val="EFEDF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06F9A1-FD5A-05CB-CCC0-319F7E389CDD}"/>
              </a:ext>
            </a:extLst>
          </p:cNvPr>
          <p:cNvSpPr/>
          <p:nvPr userDrawn="1"/>
        </p:nvSpPr>
        <p:spPr>
          <a:xfrm flipH="1">
            <a:off x="0" y="0"/>
            <a:ext cx="5369389"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63B475B-59DE-D226-1EB2-8E75346285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22" r="11444"/>
          <a:stretch/>
        </p:blipFill>
        <p:spPr>
          <a:xfrm>
            <a:off x="5689313" y="593116"/>
            <a:ext cx="6158404" cy="4371197"/>
          </a:xfrm>
          <a:prstGeom prst="rect">
            <a:avLst/>
          </a:prstGeom>
        </p:spPr>
      </p:pic>
      <p:sp>
        <p:nvSpPr>
          <p:cNvPr id="27" name="Content Placeholder 2">
            <a:extLst>
              <a:ext uri="{FF2B5EF4-FFF2-40B4-BE49-F238E27FC236}">
                <a16:creationId xmlns:a16="http://schemas.microsoft.com/office/drawing/2014/main" id="{B9907491-2C82-9FDF-A939-3E2B41466F46}"/>
              </a:ext>
            </a:extLst>
          </p:cNvPr>
          <p:cNvSpPr txBox="1">
            <a:spLocks/>
          </p:cNvSpPr>
          <p:nvPr userDrawn="1"/>
        </p:nvSpPr>
        <p:spPr>
          <a:xfrm>
            <a:off x="452757" y="313443"/>
            <a:ext cx="4281803" cy="956557"/>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schemeClr val="tx1"/>
                </a:solidFill>
                <a:effectLst/>
                <a:uLnTx/>
                <a:uFillTx/>
                <a:latin typeface="Aptos" panose="020B0004020202020204" pitchFamily="34" charset="0"/>
                <a:ea typeface="Tahoma" panose="020B0604030504040204" pitchFamily="34" charset="0"/>
                <a:cs typeface="Tahoma" panose="020B0604030504040204" pitchFamily="34" charset="0"/>
              </a:rPr>
              <a:t>Our Team</a:t>
            </a:r>
          </a:p>
          <a:p>
            <a: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ltLang="en-US" sz="1300" b="0" i="0">
                <a:solidFill>
                  <a:schemeClr val="tx1"/>
                </a:solidFill>
                <a:latin typeface="Aptos" panose="020B0004020202020204" pitchFamily="34" charset="0"/>
              </a:rPr>
              <a:t>National Advisory and Wealth Management Consulting team</a:t>
            </a:r>
          </a:p>
        </p:txBody>
      </p:sp>
      <p:sp>
        <p:nvSpPr>
          <p:cNvPr id="28" name="Rectangle 27">
            <a:extLst>
              <a:ext uri="{FF2B5EF4-FFF2-40B4-BE49-F238E27FC236}">
                <a16:creationId xmlns:a16="http://schemas.microsoft.com/office/drawing/2014/main" id="{6176118A-9DBF-F1FA-0141-249D7B857780}"/>
              </a:ext>
            </a:extLst>
          </p:cNvPr>
          <p:cNvSpPr/>
          <p:nvPr userDrawn="1"/>
        </p:nvSpPr>
        <p:spPr>
          <a:xfrm>
            <a:off x="535150" y="1541914"/>
            <a:ext cx="4331491" cy="33387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0" i="0" spc="300">
                <a:latin typeface="Aptos" panose="020B0004020202020204" pitchFamily="34" charset="0"/>
              </a:rPr>
              <a:t> EASTERN DIVISION</a:t>
            </a:r>
          </a:p>
        </p:txBody>
      </p:sp>
      <p:sp>
        <p:nvSpPr>
          <p:cNvPr id="29" name="Rectangle 28">
            <a:extLst>
              <a:ext uri="{FF2B5EF4-FFF2-40B4-BE49-F238E27FC236}">
                <a16:creationId xmlns:a16="http://schemas.microsoft.com/office/drawing/2014/main" id="{7F588C10-C8F6-8386-6804-2EE69A0876F4}"/>
              </a:ext>
            </a:extLst>
          </p:cNvPr>
          <p:cNvSpPr/>
          <p:nvPr userDrawn="1"/>
        </p:nvSpPr>
        <p:spPr>
          <a:xfrm>
            <a:off x="535150" y="3244192"/>
            <a:ext cx="4331491" cy="3338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0" i="0" spc="300">
                <a:latin typeface="Aptos" panose="020B0004020202020204" pitchFamily="34" charset="0"/>
              </a:rPr>
              <a:t> WESTERN DIVISION</a:t>
            </a:r>
          </a:p>
        </p:txBody>
      </p:sp>
      <p:pic>
        <p:nvPicPr>
          <p:cNvPr id="30" name="Picture 29">
            <a:extLst>
              <a:ext uri="{FF2B5EF4-FFF2-40B4-BE49-F238E27FC236}">
                <a16:creationId xmlns:a16="http://schemas.microsoft.com/office/drawing/2014/main" id="{81258195-F3AA-A92C-2AC1-89BD40D765E4}"/>
              </a:ext>
            </a:extLst>
          </p:cNvPr>
          <p:cNvPicPr>
            <a:picLocks/>
          </p:cNvPicPr>
          <p:nvPr userDrawn="1"/>
        </p:nvPicPr>
        <p:blipFill rotWithShape="1">
          <a:blip r:embed="rId4">
            <a:extLst>
              <a:ext uri="{28A0092B-C50C-407E-A947-70E740481C1C}">
                <a14:useLocalDpi xmlns:a14="http://schemas.microsoft.com/office/drawing/2010/main" val="0"/>
              </a:ext>
            </a:extLst>
          </a:blip>
          <a:srcRect l="68108" t="33833" r="25090" b="57080"/>
          <a:stretch/>
        </p:blipFill>
        <p:spPr>
          <a:xfrm>
            <a:off x="705616" y="2067231"/>
            <a:ext cx="881149" cy="877455"/>
          </a:xfrm>
          <a:prstGeom prst="ellipse">
            <a:avLst/>
          </a:prstGeom>
        </p:spPr>
      </p:pic>
      <p:pic>
        <p:nvPicPr>
          <p:cNvPr id="31" name="Picture 30">
            <a:extLst>
              <a:ext uri="{FF2B5EF4-FFF2-40B4-BE49-F238E27FC236}">
                <a16:creationId xmlns:a16="http://schemas.microsoft.com/office/drawing/2014/main" id="{202E8431-6944-3E9F-06E7-16F2270F9AB3}"/>
              </a:ext>
            </a:extLst>
          </p:cNvPr>
          <p:cNvPicPr>
            <a:picLocks/>
          </p:cNvPicPr>
          <p:nvPr userDrawn="1"/>
        </p:nvPicPr>
        <p:blipFill rotWithShape="1">
          <a:blip r:embed="rId4">
            <a:extLst>
              <a:ext uri="{28A0092B-C50C-407E-A947-70E740481C1C}">
                <a14:useLocalDpi xmlns:a14="http://schemas.microsoft.com/office/drawing/2010/main" val="0"/>
              </a:ext>
            </a:extLst>
          </a:blip>
          <a:srcRect l="68108" t="53059" r="25090" b="37854"/>
          <a:stretch/>
        </p:blipFill>
        <p:spPr>
          <a:xfrm>
            <a:off x="705615" y="3747828"/>
            <a:ext cx="881149" cy="877455"/>
          </a:xfrm>
          <a:prstGeom prst="ellipse">
            <a:avLst/>
          </a:prstGeom>
        </p:spPr>
      </p:pic>
      <p:pic>
        <p:nvPicPr>
          <p:cNvPr id="32" name="Picture 31">
            <a:extLst>
              <a:ext uri="{FF2B5EF4-FFF2-40B4-BE49-F238E27FC236}">
                <a16:creationId xmlns:a16="http://schemas.microsoft.com/office/drawing/2014/main" id="{8503F9DF-297C-4C9D-84CB-62A91F27ED63}"/>
              </a:ext>
            </a:extLst>
          </p:cNvPr>
          <p:cNvPicPr>
            <a:picLocks/>
          </p:cNvPicPr>
          <p:nvPr userDrawn="1"/>
        </p:nvPicPr>
        <p:blipFill rotWithShape="1">
          <a:blip r:embed="rId4">
            <a:extLst>
              <a:ext uri="{28A0092B-C50C-407E-A947-70E740481C1C}">
                <a14:useLocalDpi xmlns:a14="http://schemas.microsoft.com/office/drawing/2010/main" val="0"/>
              </a:ext>
            </a:extLst>
          </a:blip>
          <a:srcRect l="68108" t="70946" r="25090" b="19967"/>
          <a:stretch/>
        </p:blipFill>
        <p:spPr>
          <a:xfrm>
            <a:off x="705614" y="5445240"/>
            <a:ext cx="881149" cy="877455"/>
          </a:xfrm>
          <a:prstGeom prst="ellipse">
            <a:avLst/>
          </a:prstGeom>
        </p:spPr>
      </p:pic>
      <p:sp>
        <p:nvSpPr>
          <p:cNvPr id="33" name="Rectangle 32">
            <a:extLst>
              <a:ext uri="{FF2B5EF4-FFF2-40B4-BE49-F238E27FC236}">
                <a16:creationId xmlns:a16="http://schemas.microsoft.com/office/drawing/2014/main" id="{2C7D6AE3-DCB3-761E-63E4-A3F1DD30F414}"/>
              </a:ext>
            </a:extLst>
          </p:cNvPr>
          <p:cNvSpPr/>
          <p:nvPr userDrawn="1"/>
        </p:nvSpPr>
        <p:spPr>
          <a:xfrm>
            <a:off x="535150" y="4913214"/>
            <a:ext cx="4331491" cy="33387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0" i="0" spc="300">
                <a:solidFill>
                  <a:schemeClr val="tx1"/>
                </a:solidFill>
                <a:latin typeface="Aptos" panose="020B0004020202020204" pitchFamily="34" charset="0"/>
              </a:rPr>
              <a:t> INTERNATIONAL SALES TEAM </a:t>
            </a:r>
          </a:p>
        </p:txBody>
      </p:sp>
      <p:sp>
        <p:nvSpPr>
          <p:cNvPr id="34" name="Content Placeholder 2">
            <a:extLst>
              <a:ext uri="{FF2B5EF4-FFF2-40B4-BE49-F238E27FC236}">
                <a16:creationId xmlns:a16="http://schemas.microsoft.com/office/drawing/2014/main" id="{F94EDDB7-0249-DB68-ED14-94873DCE32F5}"/>
              </a:ext>
            </a:extLst>
          </p:cNvPr>
          <p:cNvSpPr txBox="1">
            <a:spLocks/>
          </p:cNvSpPr>
          <p:nvPr userDrawn="1"/>
        </p:nvSpPr>
        <p:spPr>
          <a:xfrm>
            <a:off x="1735965" y="5403134"/>
            <a:ext cx="3585705"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b="0" i="0">
                <a:solidFill>
                  <a:schemeClr val="tx1"/>
                </a:solidFill>
                <a:latin typeface="Aptos" panose="020B0004020202020204" pitchFamily="34" charset="0"/>
                <a:ea typeface="+mn-ea"/>
                <a:cs typeface="+mn-cs"/>
              </a:rPr>
              <a:t>Nick Lam</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Vice President, Business Development</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nlam@newfrontieradvisors.com</a:t>
            </a:r>
            <a:endParaRPr lang="en-US" sz="1050" b="0" i="0">
              <a:solidFill>
                <a:schemeClr val="tx1"/>
              </a:solidFill>
              <a:latin typeface="Aptos" panose="020B0004020202020204" pitchFamily="34" charset="0"/>
              <a:ea typeface="+mn-ea"/>
              <a:cs typeface="+mn-cs"/>
            </a:endParaRP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Direct: 617+648+3906</a:t>
            </a:r>
          </a:p>
          <a:p>
            <a:pPr algn="l" eaLnBrk="0" fontAlgn="base" hangingPunct="0">
              <a:lnSpc>
                <a:spcPct val="100000"/>
              </a:lnSpc>
              <a:buClr>
                <a:srgbClr val="00A198"/>
              </a:buClr>
            </a:pPr>
            <a:endParaRPr lang="en-US" sz="1050" b="0" i="0">
              <a:solidFill>
                <a:schemeClr val="tx1"/>
              </a:solidFill>
              <a:latin typeface="Aptos" panose="020B0004020202020204" pitchFamily="34" charset="0"/>
            </a:endParaRPr>
          </a:p>
        </p:txBody>
      </p:sp>
      <p:sp>
        <p:nvSpPr>
          <p:cNvPr id="35" name="Content Placeholder 2">
            <a:extLst>
              <a:ext uri="{FF2B5EF4-FFF2-40B4-BE49-F238E27FC236}">
                <a16:creationId xmlns:a16="http://schemas.microsoft.com/office/drawing/2014/main" id="{9640BC26-241E-A559-98DD-5EF10264155E}"/>
              </a:ext>
            </a:extLst>
          </p:cNvPr>
          <p:cNvSpPr txBox="1">
            <a:spLocks/>
          </p:cNvSpPr>
          <p:nvPr userDrawn="1"/>
        </p:nvSpPr>
        <p:spPr>
          <a:xfrm>
            <a:off x="1735966" y="2044081"/>
            <a:ext cx="3471291"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b="0" i="0">
                <a:solidFill>
                  <a:schemeClr val="tx1"/>
                </a:solidFill>
                <a:latin typeface="Aptos" panose="020B0004020202020204" pitchFamily="34" charset="0"/>
                <a:ea typeface="+mn-ea"/>
                <a:cs typeface="+mn-cs"/>
              </a:rPr>
              <a:t>David </a:t>
            </a:r>
            <a:r>
              <a:rPr lang="en-US" sz="1300" b="0" i="0" err="1">
                <a:solidFill>
                  <a:schemeClr val="tx1"/>
                </a:solidFill>
                <a:latin typeface="Aptos" panose="020B0004020202020204" pitchFamily="34" charset="0"/>
                <a:ea typeface="+mn-ea"/>
                <a:cs typeface="+mn-cs"/>
              </a:rPr>
              <a:t>Schubach</a:t>
            </a:r>
            <a:endParaRPr lang="en-US" sz="1300" b="0" i="0">
              <a:solidFill>
                <a:schemeClr val="tx1"/>
              </a:solidFill>
              <a:latin typeface="Aptos" panose="020B0004020202020204" pitchFamily="34" charset="0"/>
            </a:endParaRP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Director of Wealth Management Consulting</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dschubach@newfrontieradvisors.com</a:t>
            </a:r>
            <a:endParaRPr lang="en-US" sz="1050" b="0" i="0">
              <a:solidFill>
                <a:schemeClr val="tx1"/>
              </a:solidFill>
              <a:latin typeface="Aptos" panose="020B0004020202020204" pitchFamily="34" charset="0"/>
              <a:ea typeface="+mn-ea"/>
              <a:cs typeface="+mn-cs"/>
            </a:endParaRP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Direct: 860+966+9884</a:t>
            </a:r>
            <a:endParaRPr lang="en-US" sz="1050" b="0" i="0">
              <a:solidFill>
                <a:schemeClr val="tx1"/>
              </a:solidFill>
              <a:latin typeface="Aptos" panose="020B0004020202020204" pitchFamily="34" charset="0"/>
            </a:endParaRPr>
          </a:p>
        </p:txBody>
      </p:sp>
      <p:sp>
        <p:nvSpPr>
          <p:cNvPr id="36" name="Content Placeholder 2">
            <a:extLst>
              <a:ext uri="{FF2B5EF4-FFF2-40B4-BE49-F238E27FC236}">
                <a16:creationId xmlns:a16="http://schemas.microsoft.com/office/drawing/2014/main" id="{C6BBCE2E-B266-6CE4-E0FC-D2377D976332}"/>
              </a:ext>
            </a:extLst>
          </p:cNvPr>
          <p:cNvSpPr txBox="1">
            <a:spLocks/>
          </p:cNvSpPr>
          <p:nvPr userDrawn="1"/>
        </p:nvSpPr>
        <p:spPr>
          <a:xfrm>
            <a:off x="1735966" y="3780748"/>
            <a:ext cx="3585705" cy="105689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b="0" i="0">
                <a:solidFill>
                  <a:schemeClr val="tx1"/>
                </a:solidFill>
                <a:latin typeface="Aptos" panose="020B0004020202020204" pitchFamily="34" charset="0"/>
                <a:ea typeface="+mn-ea"/>
                <a:cs typeface="+mn-cs"/>
              </a:rPr>
              <a:t>Jessi Andrews</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Director of Wealth Management Consulting</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hlinkClick r:id="rId7">
                  <a:extLst>
                    <a:ext uri="{A12FA001-AC4F-418D-AE19-62706E023703}">
                      <ahyp:hlinkClr xmlns:ahyp="http://schemas.microsoft.com/office/drawing/2018/hyperlinkcolor" val="tx"/>
                    </a:ext>
                  </a:extLst>
                </a:hlinkClick>
              </a:rPr>
              <a:t>jandrews@newfrontieradvisors.com</a:t>
            </a:r>
            <a:endParaRPr lang="en-US" sz="1050" b="0" i="0">
              <a:solidFill>
                <a:schemeClr val="tx1"/>
              </a:solidFill>
              <a:latin typeface="Aptos" panose="020B0004020202020204" pitchFamily="34" charset="0"/>
              <a:ea typeface="+mn-ea"/>
              <a:cs typeface="+mn-cs"/>
            </a:endParaRP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Direct: 480+819+5465</a:t>
            </a:r>
          </a:p>
        </p:txBody>
      </p:sp>
      <p:sp>
        <p:nvSpPr>
          <p:cNvPr id="37" name="Content Placeholder 2">
            <a:extLst>
              <a:ext uri="{FF2B5EF4-FFF2-40B4-BE49-F238E27FC236}">
                <a16:creationId xmlns:a16="http://schemas.microsoft.com/office/drawing/2014/main" id="{5B33D10F-AA2B-2E75-F1AF-FAF142C27E47}"/>
              </a:ext>
            </a:extLst>
          </p:cNvPr>
          <p:cNvSpPr txBox="1">
            <a:spLocks/>
          </p:cNvSpPr>
          <p:nvPr userDrawn="1"/>
        </p:nvSpPr>
        <p:spPr>
          <a:xfrm>
            <a:off x="6435590" y="5211339"/>
            <a:ext cx="2363241" cy="102101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b="0" i="0">
                <a:solidFill>
                  <a:schemeClr val="tx1"/>
                </a:solidFill>
                <a:latin typeface="Aptos" panose="020B0004020202020204" pitchFamily="34" charset="0"/>
                <a:ea typeface="+mn-ea"/>
                <a:cs typeface="+mn-cs"/>
              </a:rPr>
              <a:t>Main Office</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155 Federal Street, 10</a:t>
            </a:r>
            <a:r>
              <a:rPr lang="en-US" sz="1050" b="0" i="0" baseline="30000">
                <a:solidFill>
                  <a:schemeClr val="tx1"/>
                </a:solidFill>
                <a:latin typeface="Aptos" panose="020B0004020202020204" pitchFamily="34" charset="0"/>
                <a:ea typeface="+mn-ea"/>
                <a:cs typeface="+mn-cs"/>
              </a:rPr>
              <a:t>th</a:t>
            </a:r>
            <a:r>
              <a:rPr lang="en-US" sz="1050" b="0" i="0">
                <a:solidFill>
                  <a:schemeClr val="tx1"/>
                </a:solidFill>
                <a:latin typeface="Aptos" panose="020B0004020202020204" pitchFamily="34" charset="0"/>
                <a:ea typeface="+mn-ea"/>
                <a:cs typeface="+mn-cs"/>
              </a:rPr>
              <a:t> Floor</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Boston, MA 02110</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rPr>
              <a:t>617+482+1433</a:t>
            </a:r>
          </a:p>
        </p:txBody>
      </p:sp>
      <p:sp>
        <p:nvSpPr>
          <p:cNvPr id="38" name="Content Placeholder 2">
            <a:extLst>
              <a:ext uri="{FF2B5EF4-FFF2-40B4-BE49-F238E27FC236}">
                <a16:creationId xmlns:a16="http://schemas.microsoft.com/office/drawing/2014/main" id="{7B0A70E2-88A3-A56E-ED32-716E79D93E01}"/>
              </a:ext>
            </a:extLst>
          </p:cNvPr>
          <p:cNvSpPr txBox="1">
            <a:spLocks/>
          </p:cNvSpPr>
          <p:nvPr userDrawn="1"/>
        </p:nvSpPr>
        <p:spPr>
          <a:xfrm>
            <a:off x="9018970" y="5211339"/>
            <a:ext cx="2363241" cy="888519"/>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b="0" i="0">
                <a:solidFill>
                  <a:schemeClr val="tx1"/>
                </a:solidFill>
                <a:latin typeface="Aptos" panose="020B0004020202020204" pitchFamily="34" charset="0"/>
                <a:ea typeface="+mn-ea"/>
                <a:cs typeface="+mn-cs"/>
              </a:rPr>
              <a:t>Advisor Resource Center</a:t>
            </a:r>
          </a:p>
          <a:p>
            <a:pPr algn="l" eaLnBrk="0" fontAlgn="base" hangingPunct="0">
              <a:lnSpc>
                <a:spcPct val="100000"/>
              </a:lnSpc>
              <a:spcBef>
                <a:spcPts val="500"/>
              </a:spcBef>
              <a:buClr>
                <a:srgbClr val="00A198"/>
              </a:buClr>
            </a:pPr>
            <a:r>
              <a:rPr lang="en-US" sz="1050" b="0" i="0">
                <a:solidFill>
                  <a:schemeClr val="tx1"/>
                </a:solidFill>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FrontierAdvisor.com</a:t>
            </a:r>
            <a:endParaRPr lang="en-US" sz="1050" b="0" i="0">
              <a:solidFill>
                <a:schemeClr val="tx1"/>
              </a:solidFill>
              <a:latin typeface="Aptos" panose="020B0004020202020204" pitchFamily="34" charset="0"/>
              <a:ea typeface="+mn-ea"/>
              <a:cs typeface="+mn-cs"/>
            </a:endParaRPr>
          </a:p>
        </p:txBody>
      </p:sp>
    </p:spTree>
    <p:extLst>
      <p:ext uri="{BB962C8B-B14F-4D97-AF65-F5344CB8AC3E}">
        <p14:creationId xmlns:p14="http://schemas.microsoft.com/office/powerpoint/2010/main" val="2806411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FAA1-FEB6-4E29-9EDC-EA1AA23813B6}"/>
              </a:ext>
            </a:extLst>
          </p:cNvPr>
          <p:cNvSpPr>
            <a:spLocks noGrp="1"/>
          </p:cNvSpPr>
          <p:nvPr>
            <p:ph type="title" hasCustomPrompt="1"/>
          </p:nvPr>
        </p:nvSpPr>
        <p:spPr/>
        <p:txBody>
          <a:bodyPr/>
          <a:lstStyle>
            <a:lvl1pPr>
              <a:defRPr/>
            </a:lvl1pPr>
          </a:lstStyle>
          <a:p>
            <a:r>
              <a:rPr lang="en-US"/>
              <a:t>Agenda</a:t>
            </a:r>
          </a:p>
        </p:txBody>
      </p:sp>
      <p:sp>
        <p:nvSpPr>
          <p:cNvPr id="3" name="Date Placeholder 2">
            <a:extLst>
              <a:ext uri="{FF2B5EF4-FFF2-40B4-BE49-F238E27FC236}">
                <a16:creationId xmlns:a16="http://schemas.microsoft.com/office/drawing/2014/main" id="{FF69E907-0457-415D-82E5-FB9152A683A9}"/>
              </a:ext>
            </a:extLst>
          </p:cNvPr>
          <p:cNvSpPr>
            <a:spLocks noGrp="1"/>
          </p:cNvSpPr>
          <p:nvPr>
            <p:ph type="dt" sz="half" idx="10"/>
          </p:nvPr>
        </p:nvSpPr>
        <p:spPr>
          <a:xfrm>
            <a:off x="551114"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9E1FD41-61F0-4E94-93C6-D0FEC072E755}"/>
              </a:ext>
            </a:extLst>
          </p:cNvPr>
          <p:cNvSpPr>
            <a:spLocks noGrp="1"/>
          </p:cNvSpPr>
          <p:nvPr>
            <p:ph type="ftr" sz="quarter" idx="11"/>
          </p:nvPr>
        </p:nvSpPr>
        <p:spPr/>
        <p:txBody>
          <a:bodyPr/>
          <a:lstStyle/>
          <a:p>
            <a:r>
              <a:rPr lang="en-US"/>
              <a:t>© 2024 New Frontier Advisors LLC.  All rights reserved.</a:t>
            </a:r>
          </a:p>
        </p:txBody>
      </p:sp>
      <p:sp>
        <p:nvSpPr>
          <p:cNvPr id="5" name="Slide Number Placeholder 4">
            <a:extLst>
              <a:ext uri="{FF2B5EF4-FFF2-40B4-BE49-F238E27FC236}">
                <a16:creationId xmlns:a16="http://schemas.microsoft.com/office/drawing/2014/main" id="{CB86484E-528F-4CA9-A896-199B9310BF17}"/>
              </a:ext>
            </a:extLst>
          </p:cNvPr>
          <p:cNvSpPr>
            <a:spLocks noGrp="1"/>
          </p:cNvSpPr>
          <p:nvPr>
            <p:ph type="sldNum" sz="quarter" idx="12"/>
          </p:nvPr>
        </p:nvSpPr>
        <p:spPr/>
        <p:txBody>
          <a:bodyPr/>
          <a:lstStyle/>
          <a:p>
            <a:fld id="{FE6EC232-7242-4181-9B83-78D112641239}" type="slidenum">
              <a:rPr lang="en-US" smtClean="0"/>
              <a:t>‹#›</a:t>
            </a:fld>
            <a:endParaRPr lang="en-US"/>
          </a:p>
        </p:txBody>
      </p:sp>
      <p:sp>
        <p:nvSpPr>
          <p:cNvPr id="6" name="Content Placeholder 2">
            <a:extLst>
              <a:ext uri="{FF2B5EF4-FFF2-40B4-BE49-F238E27FC236}">
                <a16:creationId xmlns:a16="http://schemas.microsoft.com/office/drawing/2014/main" id="{1478E639-E242-4284-8EC6-599FB2E97CFD}"/>
              </a:ext>
            </a:extLst>
          </p:cNvPr>
          <p:cNvSpPr>
            <a:spLocks noGrp="1"/>
          </p:cNvSpPr>
          <p:nvPr>
            <p:ph idx="1"/>
          </p:nvPr>
        </p:nvSpPr>
        <p:spPr>
          <a:xfrm>
            <a:off x="551114" y="1847850"/>
            <a:ext cx="10515600" cy="4351338"/>
          </a:xfrm>
          <a:solidFill>
            <a:schemeClr val="bg1">
              <a:lumMod val="8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39E0303F-ACA1-4A45-8980-29A9F43C4350}"/>
              </a:ext>
            </a:extLst>
          </p:cNvPr>
          <p:cNvCxnSpPr/>
          <p:nvPr userDrawn="1"/>
        </p:nvCxnSpPr>
        <p:spPr>
          <a:xfrm>
            <a:off x="838200" y="1338349"/>
            <a:ext cx="7607531" cy="0"/>
          </a:xfrm>
          <a:prstGeom prst="line">
            <a:avLst/>
          </a:prstGeom>
          <a:ln w="3175">
            <a:solidFill>
              <a:srgbClr val="0448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17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ansition Slides">
    <p:bg>
      <p:bgPr>
        <a:solidFill>
          <a:schemeClr val="bg1">
            <a:lumMod val="95000"/>
          </a:schemeClr>
        </a:solidFill>
        <a:effectLst/>
      </p:bgPr>
    </p:bg>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F75867C7-1654-4530-857B-E7AE196BD868}"/>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2FAA1-FEB6-4E29-9EDC-EA1AA23813B6}"/>
              </a:ext>
            </a:extLst>
          </p:cNvPr>
          <p:cNvSpPr>
            <a:spLocks noGrp="1"/>
          </p:cNvSpPr>
          <p:nvPr>
            <p:ph type="title" hasCustomPrompt="1"/>
          </p:nvPr>
        </p:nvSpPr>
        <p:spPr>
          <a:xfrm>
            <a:off x="603875" y="2766218"/>
            <a:ext cx="10515600" cy="1325563"/>
          </a:xfrm>
        </p:spPr>
        <p:txBody>
          <a:bodyPr/>
          <a:lstStyle>
            <a:lvl1pPr algn="ctr">
              <a:defRPr/>
            </a:lvl1pPr>
          </a:lstStyle>
          <a:p>
            <a:r>
              <a:rPr lang="en-US"/>
              <a:t>Transition Section Slides</a:t>
            </a:r>
          </a:p>
        </p:txBody>
      </p:sp>
      <p:sp>
        <p:nvSpPr>
          <p:cNvPr id="3" name="Date Placeholder 2">
            <a:extLst>
              <a:ext uri="{FF2B5EF4-FFF2-40B4-BE49-F238E27FC236}">
                <a16:creationId xmlns:a16="http://schemas.microsoft.com/office/drawing/2014/main" id="{FF69E907-0457-415D-82E5-FB9152A683A9}"/>
              </a:ext>
            </a:extLst>
          </p:cNvPr>
          <p:cNvSpPr>
            <a:spLocks noGrp="1"/>
          </p:cNvSpPr>
          <p:nvPr>
            <p:ph type="dt" sz="half" idx="10"/>
          </p:nvPr>
        </p:nvSpPr>
        <p:spPr>
          <a:xfrm>
            <a:off x="551114"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9E1FD41-61F0-4E94-93C6-D0FEC072E755}"/>
              </a:ext>
            </a:extLst>
          </p:cNvPr>
          <p:cNvSpPr>
            <a:spLocks noGrp="1"/>
          </p:cNvSpPr>
          <p:nvPr>
            <p:ph type="ftr" sz="quarter" idx="11"/>
          </p:nvPr>
        </p:nvSpPr>
        <p:spPr/>
        <p:txBody>
          <a:bodyPr/>
          <a:lstStyle/>
          <a:p>
            <a:r>
              <a:rPr lang="en-US"/>
              <a:t>© 2024 New Frontier Advisors LLC.  All rights reserved.</a:t>
            </a:r>
          </a:p>
        </p:txBody>
      </p:sp>
      <p:sp>
        <p:nvSpPr>
          <p:cNvPr id="5" name="Slide Number Placeholder 4">
            <a:extLst>
              <a:ext uri="{FF2B5EF4-FFF2-40B4-BE49-F238E27FC236}">
                <a16:creationId xmlns:a16="http://schemas.microsoft.com/office/drawing/2014/main" id="{CB86484E-528F-4CA9-A896-199B9310BF17}"/>
              </a:ext>
            </a:extLst>
          </p:cNvPr>
          <p:cNvSpPr>
            <a:spLocks noGrp="1"/>
          </p:cNvSpPr>
          <p:nvPr>
            <p:ph type="sldNum" sz="quarter" idx="12"/>
          </p:nvPr>
        </p:nvSpPr>
        <p:spPr/>
        <p:txBody>
          <a:bodyPr/>
          <a:lstStyle/>
          <a:p>
            <a:fld id="{FE6EC232-7242-4181-9B83-78D112641239}" type="slidenum">
              <a:rPr lang="en-US" smtClean="0"/>
              <a:t>‹#›</a:t>
            </a:fld>
            <a:endParaRPr lang="en-US"/>
          </a:p>
        </p:txBody>
      </p:sp>
    </p:spTree>
    <p:extLst>
      <p:ext uri="{BB962C8B-B14F-4D97-AF65-F5344CB8AC3E}">
        <p14:creationId xmlns:p14="http://schemas.microsoft.com/office/powerpoint/2010/main" val="274795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with Callout - Dark Blue">
    <p:bg>
      <p:bgRef idx="1001">
        <a:schemeClr val="bg1"/>
      </p:bgRef>
    </p:bg>
    <p:spTree>
      <p:nvGrpSpPr>
        <p:cNvPr id="1" name=""/>
        <p:cNvGrpSpPr/>
        <p:nvPr/>
      </p:nvGrpSpPr>
      <p:grpSpPr>
        <a:xfrm>
          <a:off x="0" y="0"/>
          <a:ext cx="0" cy="0"/>
          <a:chOff x="0" y="0"/>
          <a:chExt cx="0" cy="0"/>
        </a:xfrm>
      </p:grpSpPr>
      <p:pic>
        <p:nvPicPr>
          <p:cNvPr id="8" name="Picture 7" descr="A speed motion in a tunnel&#10;&#10;Description automatically generated">
            <a:extLst>
              <a:ext uri="{FF2B5EF4-FFF2-40B4-BE49-F238E27FC236}">
                <a16:creationId xmlns:a16="http://schemas.microsoft.com/office/drawing/2014/main" id="{B66ECD1E-413F-D64B-30B3-EAB461C30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35207" y="10477"/>
            <a:ext cx="8356793" cy="6858001"/>
          </a:xfrm>
          <a:prstGeom prst="rect">
            <a:avLst/>
          </a:prstGeom>
        </p:spPr>
      </p:pic>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4">
            <a:extLst>
              <a:ext uri="{FF2B5EF4-FFF2-40B4-BE49-F238E27FC236}">
                <a16:creationId xmlns:a16="http://schemas.microsoft.com/office/drawing/2014/main" id="{340CC411-3CCE-84C6-211E-589B1D8CA7ED}"/>
              </a:ext>
            </a:extLst>
          </p:cNvPr>
          <p:cNvSpPr>
            <a:spLocks noGrp="1"/>
          </p:cNvSpPr>
          <p:nvPr>
            <p:ph sz="quarter" idx="10" hasCustomPrompt="1"/>
          </p:nvPr>
        </p:nvSpPr>
        <p:spPr>
          <a:xfrm>
            <a:off x="286883" y="387170"/>
            <a:ext cx="3183636" cy="6104613"/>
          </a:xfrm>
        </p:spPr>
        <p:txBody>
          <a:bodyPr anchor="t">
            <a:noAutofit/>
          </a:bodyPr>
          <a:lstStyle>
            <a:lvl1pPr algn="l">
              <a:defRPr lang="en-US" sz="3200" b="0" i="0" kern="1200" smtClean="0">
                <a:solidFill>
                  <a:srgbClr val="131225"/>
                </a:solidFill>
                <a:latin typeface="Aptos" panose="020B0004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Tree>
    <p:extLst>
      <p:ext uri="{BB962C8B-B14F-4D97-AF65-F5344CB8AC3E}">
        <p14:creationId xmlns:p14="http://schemas.microsoft.com/office/powerpoint/2010/main" val="937428205"/>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FA69E3-5C2F-4205-8E04-35880F414ABC}"/>
              </a:ext>
            </a:extLst>
          </p:cNvPr>
          <p:cNvSpPr>
            <a:spLocks noGrp="1"/>
          </p:cNvSpPr>
          <p:nvPr>
            <p:ph type="dt" sz="half" idx="10"/>
          </p:nvPr>
        </p:nvSpPr>
        <p:spPr>
          <a:xfrm>
            <a:off x="551114"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EAAAEEF-8965-4A16-9F84-B513FCC695F5}"/>
              </a:ext>
            </a:extLst>
          </p:cNvPr>
          <p:cNvSpPr>
            <a:spLocks noGrp="1"/>
          </p:cNvSpPr>
          <p:nvPr>
            <p:ph type="ftr" sz="quarter" idx="11"/>
          </p:nvPr>
        </p:nvSpPr>
        <p:spPr/>
        <p:txBody>
          <a:bodyPr/>
          <a:lstStyle/>
          <a:p>
            <a:r>
              <a:rPr lang="en-US"/>
              <a:t>© 2024 New Frontier Advisors LLC.  All rights reserved.</a:t>
            </a:r>
          </a:p>
        </p:txBody>
      </p:sp>
      <p:sp>
        <p:nvSpPr>
          <p:cNvPr id="5" name="Slide Number Placeholder 4">
            <a:extLst>
              <a:ext uri="{FF2B5EF4-FFF2-40B4-BE49-F238E27FC236}">
                <a16:creationId xmlns:a16="http://schemas.microsoft.com/office/drawing/2014/main" id="{3FEA89CA-7FDB-49CE-A122-4E0C16623A95}"/>
              </a:ext>
            </a:extLst>
          </p:cNvPr>
          <p:cNvSpPr>
            <a:spLocks noGrp="1"/>
          </p:cNvSpPr>
          <p:nvPr>
            <p:ph type="sldNum" sz="quarter" idx="12"/>
          </p:nvPr>
        </p:nvSpPr>
        <p:spPr/>
        <p:txBody>
          <a:bodyPr/>
          <a:lstStyle/>
          <a:p>
            <a:fld id="{FE6EC232-7242-4181-9B83-78D112641239}" type="slidenum">
              <a:rPr lang="en-US" smtClean="0"/>
              <a:t>‹#›</a:t>
            </a:fld>
            <a:endParaRPr lang="en-US"/>
          </a:p>
        </p:txBody>
      </p:sp>
      <p:sp>
        <p:nvSpPr>
          <p:cNvPr id="6" name="Title 1">
            <a:extLst>
              <a:ext uri="{FF2B5EF4-FFF2-40B4-BE49-F238E27FC236}">
                <a16:creationId xmlns:a16="http://schemas.microsoft.com/office/drawing/2014/main" id="{051F4DD6-F702-4E15-86E0-CC28F35BEA4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Q&amp;A</a:t>
            </a:r>
          </a:p>
        </p:txBody>
      </p:sp>
      <p:sp>
        <p:nvSpPr>
          <p:cNvPr id="7" name="Subtitle 2">
            <a:extLst>
              <a:ext uri="{FF2B5EF4-FFF2-40B4-BE49-F238E27FC236}">
                <a16:creationId xmlns:a16="http://schemas.microsoft.com/office/drawing/2014/main" id="{F4532C28-AFD7-4F3E-AFE9-147D95D0789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FrontierAdvisor™</a:t>
            </a:r>
            <a:br>
              <a:rPr lang="en-US"/>
            </a:br>
            <a:r>
              <a:rPr lang="en-US"/>
              <a:t>www.frontieradvisor.com</a:t>
            </a:r>
          </a:p>
        </p:txBody>
      </p:sp>
    </p:spTree>
    <p:extLst>
      <p:ext uri="{BB962C8B-B14F-4D97-AF65-F5344CB8AC3E}">
        <p14:creationId xmlns:p14="http://schemas.microsoft.com/office/powerpoint/2010/main" val="13518962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C2921816-7B40-4D27-9249-EA60D881D9D1}"/>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0FA69E3-5C2F-4205-8E04-35880F414ABC}"/>
              </a:ext>
            </a:extLst>
          </p:cNvPr>
          <p:cNvSpPr>
            <a:spLocks noGrp="1"/>
          </p:cNvSpPr>
          <p:nvPr>
            <p:ph type="dt" sz="half" idx="10"/>
          </p:nvPr>
        </p:nvSpPr>
        <p:spPr>
          <a:xfrm>
            <a:off x="551114"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EAAAEEF-8965-4A16-9F84-B513FCC695F5}"/>
              </a:ext>
            </a:extLst>
          </p:cNvPr>
          <p:cNvSpPr>
            <a:spLocks noGrp="1"/>
          </p:cNvSpPr>
          <p:nvPr>
            <p:ph type="ftr" sz="quarter" idx="11"/>
          </p:nvPr>
        </p:nvSpPr>
        <p:spPr/>
        <p:txBody>
          <a:bodyPr/>
          <a:lstStyle/>
          <a:p>
            <a:r>
              <a:rPr lang="en-US"/>
              <a:t>© 2024 New Frontier Advisors LLC.  All rights reserved.</a:t>
            </a:r>
          </a:p>
        </p:txBody>
      </p:sp>
      <p:sp>
        <p:nvSpPr>
          <p:cNvPr id="5" name="Slide Number Placeholder 4">
            <a:extLst>
              <a:ext uri="{FF2B5EF4-FFF2-40B4-BE49-F238E27FC236}">
                <a16:creationId xmlns:a16="http://schemas.microsoft.com/office/drawing/2014/main" id="{3FEA89CA-7FDB-49CE-A122-4E0C16623A95}"/>
              </a:ext>
            </a:extLst>
          </p:cNvPr>
          <p:cNvSpPr>
            <a:spLocks noGrp="1"/>
          </p:cNvSpPr>
          <p:nvPr>
            <p:ph type="sldNum" sz="quarter" idx="12"/>
          </p:nvPr>
        </p:nvSpPr>
        <p:spPr/>
        <p:txBody>
          <a:bodyPr/>
          <a:lstStyle/>
          <a:p>
            <a:fld id="{FE6EC232-7242-4181-9B83-78D112641239}" type="slidenum">
              <a:rPr lang="en-US" smtClean="0"/>
              <a:t>‹#›</a:t>
            </a:fld>
            <a:endParaRPr lang="en-US"/>
          </a:p>
        </p:txBody>
      </p:sp>
      <p:sp>
        <p:nvSpPr>
          <p:cNvPr id="6" name="Title 1">
            <a:extLst>
              <a:ext uri="{FF2B5EF4-FFF2-40B4-BE49-F238E27FC236}">
                <a16:creationId xmlns:a16="http://schemas.microsoft.com/office/drawing/2014/main" id="{051F4DD6-F702-4E15-86E0-CC28F35BEA4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Thank You</a:t>
            </a:r>
          </a:p>
        </p:txBody>
      </p:sp>
      <p:sp>
        <p:nvSpPr>
          <p:cNvPr id="7" name="Subtitle 2">
            <a:extLst>
              <a:ext uri="{FF2B5EF4-FFF2-40B4-BE49-F238E27FC236}">
                <a16:creationId xmlns:a16="http://schemas.microsoft.com/office/drawing/2014/main" id="{F4532C28-AFD7-4F3E-AFE9-147D95D0789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New Frontier Advisors, LLC</a:t>
            </a:r>
          </a:p>
          <a:p>
            <a:r>
              <a:rPr lang="en-US"/>
              <a:t>Boston, MA</a:t>
            </a:r>
          </a:p>
          <a:p>
            <a:r>
              <a:rPr lang="en-US"/>
              <a:t>www.newfrontieradvisors.com</a:t>
            </a:r>
          </a:p>
        </p:txBody>
      </p:sp>
    </p:spTree>
    <p:extLst>
      <p:ext uri="{BB962C8B-B14F-4D97-AF65-F5344CB8AC3E}">
        <p14:creationId xmlns:p14="http://schemas.microsoft.com/office/powerpoint/2010/main" val="1399364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_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43179" cy="421657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43180" cy="423105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0" y="1556425"/>
            <a:ext cx="3150833" cy="421657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t"/>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403411135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108789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454735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t"/>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108789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1096266" y="3898952"/>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453898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4547355" y="3901794"/>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
        <p:nvSpPr>
          <p:cNvPr id="2" name="Rectangle 1">
            <a:extLst>
              <a:ext uri="{FF2B5EF4-FFF2-40B4-BE49-F238E27FC236}">
                <a16:creationId xmlns:a16="http://schemas.microsoft.com/office/drawing/2014/main" id="{C3ECE19C-96B2-FD34-43C3-B2367D3B769D}"/>
              </a:ext>
            </a:extLst>
          </p:cNvPr>
          <p:cNvSpPr/>
          <p:nvPr userDrawn="1"/>
        </p:nvSpPr>
        <p:spPr>
          <a:xfrm>
            <a:off x="800175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151317-5562-90B9-B027-CFA288052F2C}"/>
              </a:ext>
            </a:extLst>
          </p:cNvPr>
          <p:cNvSpPr/>
          <p:nvPr userDrawn="1"/>
        </p:nvSpPr>
        <p:spPr>
          <a:xfrm>
            <a:off x="7993380" y="3795874"/>
            <a:ext cx="3163824" cy="91440"/>
          </a:xfrm>
          <a:prstGeom prst="rect">
            <a:avLst/>
          </a:prstGeom>
          <a:solidFill>
            <a:srgbClr val="0052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3">
            <a:extLst>
              <a:ext uri="{FF2B5EF4-FFF2-40B4-BE49-F238E27FC236}">
                <a16:creationId xmlns:a16="http://schemas.microsoft.com/office/drawing/2014/main" id="{2440457F-7BFF-44CB-427E-847A8D03CA8A}"/>
              </a:ext>
            </a:extLst>
          </p:cNvPr>
          <p:cNvSpPr>
            <a:spLocks noGrp="1"/>
          </p:cNvSpPr>
          <p:nvPr>
            <p:ph type="body" sz="quarter" idx="15"/>
          </p:nvPr>
        </p:nvSpPr>
        <p:spPr>
          <a:xfrm>
            <a:off x="8001755" y="3901794"/>
            <a:ext cx="3150833" cy="1952528"/>
          </a:xfrm>
          <a:noFill/>
        </p:spPr>
        <p:txBody>
          <a:bodyPr lIns="182880" tIns="274320" bIns="274320" anchor="t">
            <a:normAutofit/>
          </a:bodyPr>
          <a:lstStyle>
            <a:lvl1pPr algn="l">
              <a:defRPr sz="1400">
                <a:solidFill>
                  <a:srgbClr val="131225"/>
                </a:solidFill>
              </a:defRPr>
            </a:lvl1pPr>
          </a:lstStyle>
          <a:p>
            <a:pPr lvl="0"/>
            <a:r>
              <a:rPr lang="en-US"/>
              <a:t>Click to edit Master text styles</a:t>
            </a:r>
          </a:p>
        </p:txBody>
      </p:sp>
    </p:spTree>
    <p:extLst>
      <p:ext uri="{BB962C8B-B14F-4D97-AF65-F5344CB8AC3E}">
        <p14:creationId xmlns:p14="http://schemas.microsoft.com/office/powerpoint/2010/main" val="210905659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131223"/>
                </a:solidFill>
                <a:latin typeface="SemplicitaPro"/>
                <a:cs typeface="SemplicitaPro"/>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51430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31223"/>
                </a:solidFill>
                <a:latin typeface="SemplicitaPro"/>
                <a:cs typeface="Semplicita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97685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31223"/>
                </a:solidFill>
                <a:latin typeface="SemplicitaPro"/>
                <a:cs typeface="SemplicitaPro"/>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1481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31223"/>
                </a:solidFill>
                <a:latin typeface="SemplicitaPro"/>
                <a:cs typeface="Semplicita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7188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8018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t" anchorCtr="0"/>
          <a:lstStyle>
            <a:lvl1pPr algn="l">
              <a:defRPr sz="2800" b="0" i="0">
                <a:solidFill>
                  <a:srgbClr val="131225"/>
                </a:solidFill>
                <a:latin typeface="Aptos Light" panose="020B0004020202020204" pitchFamily="34" charset="0"/>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03EC80F0-7E63-D74C-32EE-6981DEE2285D}"/>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5" name="Slide Number Placeholder 4">
            <a:extLst>
              <a:ext uri="{FF2B5EF4-FFF2-40B4-BE49-F238E27FC236}">
                <a16:creationId xmlns:a16="http://schemas.microsoft.com/office/drawing/2014/main" id="{4DB8BABB-3138-62F0-A13C-5DA5AFA06A29}"/>
              </a:ext>
            </a:extLst>
          </p:cNvPr>
          <p:cNvSpPr>
            <a:spLocks noGrp="1"/>
          </p:cNvSpPr>
          <p:nvPr>
            <p:ph type="sldNum" sz="quarter" idx="13"/>
          </p:nvPr>
        </p:nvSpPr>
        <p:spPr/>
        <p:txBody>
          <a:bodyPr/>
          <a:lstStyle/>
          <a:p>
            <a:fld id="{6548A57E-3D93-ED44-ACB1-374FABDFB92A}" type="slidenum">
              <a:rPr lang="en-US" smtClean="0"/>
              <a:pPr/>
              <a:t>‹#›</a:t>
            </a:fld>
            <a:endParaRPr lang="en-US"/>
          </a:p>
        </p:txBody>
      </p:sp>
      <p:sp>
        <p:nvSpPr>
          <p:cNvPr id="6" name="Text Placeholder 12">
            <a:extLst>
              <a:ext uri="{FF2B5EF4-FFF2-40B4-BE49-F238E27FC236}">
                <a16:creationId xmlns:a16="http://schemas.microsoft.com/office/drawing/2014/main" id="{9479AF0C-5244-2CF0-75A7-A7713FBE808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8181781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7" Type="http://schemas.openxmlformats.org/officeDocument/2006/relationships/slideLayout" Target="../slideLayouts/slideLayout30.xml"/><Relationship Id="rId71"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66" Type="http://schemas.openxmlformats.org/officeDocument/2006/relationships/slideLayout" Target="../slideLayouts/slideLayout89.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theme" Target="../theme/theme3.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4FA5A-191F-48BA-B976-315216EE28F9}"/>
              </a:ext>
            </a:extLst>
          </p:cNvPr>
          <p:cNvSpPr>
            <a:spLocks noGrp="1"/>
          </p:cNvSpPr>
          <p:nvPr>
            <p:ph type="title"/>
          </p:nvPr>
        </p:nvSpPr>
        <p:spPr>
          <a:xfrm>
            <a:off x="838200" y="4159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1B4D924-314F-44AC-AC0B-A60B329F226D}"/>
              </a:ext>
            </a:extLst>
          </p:cNvPr>
          <p:cNvSpPr>
            <a:spLocks noGrp="1"/>
          </p:cNvSpPr>
          <p:nvPr>
            <p:ph type="body" idx="1"/>
          </p:nvPr>
        </p:nvSpPr>
        <p:spPr>
          <a:xfrm>
            <a:off x="848833" y="18764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6171AF1-CF17-0644-C4AB-B9C52F3C3154}"/>
              </a:ext>
            </a:extLst>
          </p:cNvPr>
          <p:cNvCxnSpPr>
            <a:cxnSpLocks/>
          </p:cNvCxnSpPr>
          <p:nvPr userDrawn="1"/>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79F201B-56D1-D308-1012-D0A930C26133}"/>
              </a:ext>
            </a:extLst>
          </p:cNvPr>
          <p:cNvSpPr>
            <a:spLocks noGrp="1"/>
          </p:cNvSpPr>
          <p:nvPr>
            <p:ph type="ftr" sz="quarter" idx="3"/>
          </p:nvPr>
        </p:nvSpPr>
        <p:spPr>
          <a:xfrm>
            <a:off x="7172500" y="6362613"/>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b="0" i="0">
                <a:solidFill>
                  <a:schemeClr val="accent6">
                    <a:lumMod val="50000"/>
                  </a:schemeClr>
                </a:solidFill>
                <a:latin typeface="Aptos" panose="020B0004020202020204" pitchFamily="34" charset="0"/>
              </a:defRPr>
            </a:lvl1p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16" name="Slide Number Placeholder 15">
            <a:extLst>
              <a:ext uri="{FF2B5EF4-FFF2-40B4-BE49-F238E27FC236}">
                <a16:creationId xmlns:a16="http://schemas.microsoft.com/office/drawing/2014/main" id="{80200079-0D70-CBB5-6DE6-C69ED4573205}"/>
              </a:ext>
            </a:extLst>
          </p:cNvPr>
          <p:cNvSpPr>
            <a:spLocks noGrp="1"/>
          </p:cNvSpPr>
          <p:nvPr>
            <p:ph type="sldNum" sz="quarter" idx="4"/>
          </p:nvPr>
        </p:nvSpPr>
        <p:spPr>
          <a:xfrm>
            <a:off x="11622917" y="6362613"/>
            <a:ext cx="352216" cy="365125"/>
          </a:xfrm>
          <a:prstGeom prst="rect">
            <a:avLst/>
          </a:prstGeom>
        </p:spPr>
        <p:txBody>
          <a:bodyPr vert="horz" lIns="0" tIns="0" rIns="0" bIns="0" rtlCol="0" anchor="ctr"/>
          <a:lstStyle>
            <a:lvl1pPr algn="l">
              <a:defRPr lang="en-US" sz="1000" b="0" i="0" kern="1200" smtClean="0">
                <a:solidFill>
                  <a:schemeClr val="accent6">
                    <a:lumMod val="50000"/>
                  </a:schemeClr>
                </a:solidFill>
                <a:latin typeface="Aptos" panose="020B0004020202020204" pitchFamily="34" charset="0"/>
                <a:ea typeface="Tahoma" panose="020B0604030504040204" pitchFamily="34" charset="0"/>
                <a:cs typeface="Tahoma" panose="020B0604030504040204" pitchFamily="34" charset="0"/>
              </a:defRPr>
            </a:lvl1pPr>
          </a:lstStyle>
          <a:p>
            <a:fld id="{6548A57E-3D93-ED44-ACB1-374FABDFB92A}" type="slidenum">
              <a:rPr lang="en-US" smtClean="0"/>
              <a:pPr/>
              <a:t>‹#›</a:t>
            </a:fld>
            <a:endParaRPr lang="en-US"/>
          </a:p>
        </p:txBody>
      </p:sp>
      <p:grpSp>
        <p:nvGrpSpPr>
          <p:cNvPr id="21" name="Group 20">
            <a:extLst>
              <a:ext uri="{FF2B5EF4-FFF2-40B4-BE49-F238E27FC236}">
                <a16:creationId xmlns:a16="http://schemas.microsoft.com/office/drawing/2014/main" id="{D4DF8418-77AE-E328-3047-83820AE24EFA}"/>
              </a:ext>
            </a:extLst>
          </p:cNvPr>
          <p:cNvGrpSpPr/>
          <p:nvPr userDrawn="1"/>
        </p:nvGrpSpPr>
        <p:grpSpPr>
          <a:xfrm rot="5400000">
            <a:off x="9227665" y="3252892"/>
            <a:ext cx="6858000" cy="352216"/>
            <a:chOff x="1122600" y="-1181149"/>
            <a:chExt cx="8080807" cy="781396"/>
          </a:xfrm>
        </p:grpSpPr>
        <p:sp>
          <p:nvSpPr>
            <p:cNvPr id="4" name="Rectangle 3">
              <a:extLst>
                <a:ext uri="{FF2B5EF4-FFF2-40B4-BE49-F238E27FC236}">
                  <a16:creationId xmlns:a16="http://schemas.microsoft.com/office/drawing/2014/main" id="{8466BF12-0220-3F10-A6B8-BD2BF180D1B0}"/>
                </a:ext>
              </a:extLst>
            </p:cNvPr>
            <p:cNvSpPr/>
            <p:nvPr userDrawn="1"/>
          </p:nvSpPr>
          <p:spPr>
            <a:xfrm>
              <a:off x="1122600" y="-1181149"/>
              <a:ext cx="781396" cy="7813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b="0" i="0">
                <a:latin typeface="Aptos" panose="020B0004020202020204" pitchFamily="34" charset="0"/>
              </a:endParaRPr>
            </a:p>
          </p:txBody>
        </p:sp>
        <p:sp>
          <p:nvSpPr>
            <p:cNvPr id="10" name="Rectangle 9">
              <a:extLst>
                <a:ext uri="{FF2B5EF4-FFF2-40B4-BE49-F238E27FC236}">
                  <a16:creationId xmlns:a16="http://schemas.microsoft.com/office/drawing/2014/main" id="{E896AE81-F78C-4035-5F1A-18C0620F2EC2}"/>
                </a:ext>
              </a:extLst>
            </p:cNvPr>
            <p:cNvSpPr/>
            <p:nvPr userDrawn="1"/>
          </p:nvSpPr>
          <p:spPr>
            <a:xfrm>
              <a:off x="2226187" y="-1181149"/>
              <a:ext cx="781396" cy="78139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295CA3-7D27-1432-AB92-3970C6BB9550}"/>
                </a:ext>
              </a:extLst>
            </p:cNvPr>
            <p:cNvSpPr/>
            <p:nvPr userDrawn="1"/>
          </p:nvSpPr>
          <p:spPr>
            <a:xfrm>
              <a:off x="3224670" y="-1181149"/>
              <a:ext cx="781396" cy="781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9F8845-9340-494B-810C-E7211AE2D7B1}"/>
                </a:ext>
              </a:extLst>
            </p:cNvPr>
            <p:cNvSpPr/>
            <p:nvPr userDrawn="1"/>
          </p:nvSpPr>
          <p:spPr>
            <a:xfrm>
              <a:off x="4286215" y="-1181149"/>
              <a:ext cx="781396" cy="7813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AA4A6D-9F23-3D2E-5F9B-11A46F4AA8BE}"/>
                </a:ext>
              </a:extLst>
            </p:cNvPr>
            <p:cNvSpPr/>
            <p:nvPr userDrawn="1"/>
          </p:nvSpPr>
          <p:spPr>
            <a:xfrm>
              <a:off x="5316229" y="-1181149"/>
              <a:ext cx="781396" cy="781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9262E7-9986-F3C9-B5E4-BD9B3F43FC14}"/>
                </a:ext>
              </a:extLst>
            </p:cNvPr>
            <p:cNvSpPr/>
            <p:nvPr userDrawn="1"/>
          </p:nvSpPr>
          <p:spPr>
            <a:xfrm>
              <a:off x="6314712" y="-1181149"/>
              <a:ext cx="781396" cy="7813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3E1EE9-4811-BDFF-6C12-7D3D18DDB38E}"/>
                </a:ext>
              </a:extLst>
            </p:cNvPr>
            <p:cNvSpPr/>
            <p:nvPr userDrawn="1"/>
          </p:nvSpPr>
          <p:spPr>
            <a:xfrm>
              <a:off x="7376257" y="-1181149"/>
              <a:ext cx="781396" cy="78139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2174E1-ADA1-E1B9-D9BD-0F0BFD57D66E}"/>
                </a:ext>
              </a:extLst>
            </p:cNvPr>
            <p:cNvSpPr/>
            <p:nvPr userDrawn="1"/>
          </p:nvSpPr>
          <p:spPr>
            <a:xfrm>
              <a:off x="8422011" y="-1181149"/>
              <a:ext cx="781396" cy="78139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1968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760" r:id="rId22"/>
    <p:sldLayoutId id="2147483761" r:id="rId2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Aptos" panose="020B0004020202020204" pitchFamily="34" charset="0"/>
          <a:ea typeface="Tahoma" panose="020B0604030504040204" pitchFamily="34" charset="0"/>
          <a:cs typeface="Tahoma" panose="020B0604030504040204" pitchFamily="34" charset="0"/>
        </a:defRPr>
      </a:lvl1pPr>
    </p:titleStyle>
    <p:body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Aptos" panose="020B0004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Aptos" panose="020B0004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Aptos" panose="020B0004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Aptos" panose="020B0004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Aptos" panose="020B0004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4FA5A-191F-48BA-B976-315216EE28F9}"/>
              </a:ext>
            </a:extLst>
          </p:cNvPr>
          <p:cNvSpPr>
            <a:spLocks noGrp="1"/>
          </p:cNvSpPr>
          <p:nvPr>
            <p:ph type="title"/>
          </p:nvPr>
        </p:nvSpPr>
        <p:spPr>
          <a:xfrm>
            <a:off x="838200" y="4159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1B4D924-314F-44AC-AC0B-A60B329F226D}"/>
              </a:ext>
            </a:extLst>
          </p:cNvPr>
          <p:cNvSpPr>
            <a:spLocks noGrp="1"/>
          </p:cNvSpPr>
          <p:nvPr>
            <p:ph type="body" idx="1"/>
          </p:nvPr>
        </p:nvSpPr>
        <p:spPr>
          <a:xfrm>
            <a:off x="848833" y="18764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6171AF1-CF17-0644-C4AB-B9C52F3C3154}"/>
              </a:ext>
            </a:extLst>
          </p:cNvPr>
          <p:cNvCxnSpPr>
            <a:cxnSpLocks/>
          </p:cNvCxnSpPr>
          <p:nvPr userDrawn="1"/>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79F201B-56D1-D308-1012-D0A930C26133}"/>
              </a:ext>
            </a:extLst>
          </p:cNvPr>
          <p:cNvSpPr>
            <a:spLocks noGrp="1"/>
          </p:cNvSpPr>
          <p:nvPr>
            <p:ph type="ftr" sz="quarter" idx="3"/>
          </p:nvPr>
        </p:nvSpPr>
        <p:spPr>
          <a:xfrm>
            <a:off x="7172500" y="6362613"/>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b="0" i="0">
                <a:solidFill>
                  <a:schemeClr val="accent6">
                    <a:lumMod val="50000"/>
                  </a:schemeClr>
                </a:solidFill>
                <a:latin typeface="Aptos" panose="020B0004020202020204" pitchFamily="34" charset="0"/>
              </a:defRPr>
            </a:lvl1p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16" name="Slide Number Placeholder 15">
            <a:extLst>
              <a:ext uri="{FF2B5EF4-FFF2-40B4-BE49-F238E27FC236}">
                <a16:creationId xmlns:a16="http://schemas.microsoft.com/office/drawing/2014/main" id="{80200079-0D70-CBB5-6DE6-C69ED4573205}"/>
              </a:ext>
            </a:extLst>
          </p:cNvPr>
          <p:cNvSpPr>
            <a:spLocks noGrp="1"/>
          </p:cNvSpPr>
          <p:nvPr>
            <p:ph type="sldNum" sz="quarter" idx="4"/>
          </p:nvPr>
        </p:nvSpPr>
        <p:spPr>
          <a:xfrm>
            <a:off x="11622917" y="6362613"/>
            <a:ext cx="352216" cy="365125"/>
          </a:xfrm>
          <a:prstGeom prst="rect">
            <a:avLst/>
          </a:prstGeom>
        </p:spPr>
        <p:txBody>
          <a:bodyPr vert="horz" lIns="0" tIns="0" rIns="0" bIns="0" rtlCol="0" anchor="ctr"/>
          <a:lstStyle>
            <a:lvl1pPr algn="l">
              <a:defRPr lang="en-US" sz="1000" b="0" i="0" kern="1200" smtClean="0">
                <a:solidFill>
                  <a:schemeClr val="accent6">
                    <a:lumMod val="50000"/>
                  </a:schemeClr>
                </a:solidFill>
                <a:latin typeface="Aptos" panose="020B0004020202020204" pitchFamily="34" charset="0"/>
                <a:ea typeface="Tahoma" panose="020B0604030504040204" pitchFamily="34" charset="0"/>
                <a:cs typeface="Tahoma" panose="020B0604030504040204" pitchFamily="34" charset="0"/>
              </a:defRPr>
            </a:lvl1pPr>
          </a:lstStyle>
          <a:p>
            <a:fld id="{6548A57E-3D93-ED44-ACB1-374FABDFB92A}" type="slidenum">
              <a:rPr lang="en-US" smtClean="0"/>
              <a:pPr/>
              <a:t>‹#›</a:t>
            </a:fld>
            <a:endParaRPr lang="en-US"/>
          </a:p>
        </p:txBody>
      </p:sp>
      <p:grpSp>
        <p:nvGrpSpPr>
          <p:cNvPr id="21" name="Group 20">
            <a:extLst>
              <a:ext uri="{FF2B5EF4-FFF2-40B4-BE49-F238E27FC236}">
                <a16:creationId xmlns:a16="http://schemas.microsoft.com/office/drawing/2014/main" id="{D4DF8418-77AE-E328-3047-83820AE24EFA}"/>
              </a:ext>
            </a:extLst>
          </p:cNvPr>
          <p:cNvGrpSpPr/>
          <p:nvPr userDrawn="1"/>
        </p:nvGrpSpPr>
        <p:grpSpPr>
          <a:xfrm rot="5400000">
            <a:off x="9227665" y="3252892"/>
            <a:ext cx="6858000" cy="352216"/>
            <a:chOff x="1122600" y="-1181149"/>
            <a:chExt cx="8080807" cy="781396"/>
          </a:xfrm>
        </p:grpSpPr>
        <p:sp>
          <p:nvSpPr>
            <p:cNvPr id="4" name="Rectangle 3">
              <a:extLst>
                <a:ext uri="{FF2B5EF4-FFF2-40B4-BE49-F238E27FC236}">
                  <a16:creationId xmlns:a16="http://schemas.microsoft.com/office/drawing/2014/main" id="{8466BF12-0220-3F10-A6B8-BD2BF180D1B0}"/>
                </a:ext>
              </a:extLst>
            </p:cNvPr>
            <p:cNvSpPr/>
            <p:nvPr userDrawn="1"/>
          </p:nvSpPr>
          <p:spPr>
            <a:xfrm>
              <a:off x="1122600" y="-1181149"/>
              <a:ext cx="781396" cy="7813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b="0" i="0">
                <a:latin typeface="Aptos" panose="020B0004020202020204" pitchFamily="34" charset="0"/>
              </a:endParaRPr>
            </a:p>
          </p:txBody>
        </p:sp>
        <p:sp>
          <p:nvSpPr>
            <p:cNvPr id="10" name="Rectangle 9">
              <a:extLst>
                <a:ext uri="{FF2B5EF4-FFF2-40B4-BE49-F238E27FC236}">
                  <a16:creationId xmlns:a16="http://schemas.microsoft.com/office/drawing/2014/main" id="{E896AE81-F78C-4035-5F1A-18C0620F2EC2}"/>
                </a:ext>
              </a:extLst>
            </p:cNvPr>
            <p:cNvSpPr/>
            <p:nvPr userDrawn="1"/>
          </p:nvSpPr>
          <p:spPr>
            <a:xfrm>
              <a:off x="2226187" y="-1181149"/>
              <a:ext cx="781396" cy="78139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295CA3-7D27-1432-AB92-3970C6BB9550}"/>
                </a:ext>
              </a:extLst>
            </p:cNvPr>
            <p:cNvSpPr/>
            <p:nvPr userDrawn="1"/>
          </p:nvSpPr>
          <p:spPr>
            <a:xfrm>
              <a:off x="3224670" y="-1181149"/>
              <a:ext cx="781396" cy="781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9F8845-9340-494B-810C-E7211AE2D7B1}"/>
                </a:ext>
              </a:extLst>
            </p:cNvPr>
            <p:cNvSpPr/>
            <p:nvPr userDrawn="1"/>
          </p:nvSpPr>
          <p:spPr>
            <a:xfrm>
              <a:off x="4286215" y="-1181149"/>
              <a:ext cx="781396" cy="7813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AA4A6D-9F23-3D2E-5F9B-11A46F4AA8BE}"/>
                </a:ext>
              </a:extLst>
            </p:cNvPr>
            <p:cNvSpPr/>
            <p:nvPr userDrawn="1"/>
          </p:nvSpPr>
          <p:spPr>
            <a:xfrm>
              <a:off x="5316229" y="-1181149"/>
              <a:ext cx="781396" cy="781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9262E7-9986-F3C9-B5E4-BD9B3F43FC14}"/>
                </a:ext>
              </a:extLst>
            </p:cNvPr>
            <p:cNvSpPr/>
            <p:nvPr userDrawn="1"/>
          </p:nvSpPr>
          <p:spPr>
            <a:xfrm>
              <a:off x="6314712" y="-1181149"/>
              <a:ext cx="781396" cy="7813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3E1EE9-4811-BDFF-6C12-7D3D18DDB38E}"/>
                </a:ext>
              </a:extLst>
            </p:cNvPr>
            <p:cNvSpPr/>
            <p:nvPr userDrawn="1"/>
          </p:nvSpPr>
          <p:spPr>
            <a:xfrm>
              <a:off x="7376257" y="-1181149"/>
              <a:ext cx="781396" cy="78139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2174E1-ADA1-E1B9-D9BD-0F0BFD57D66E}"/>
                </a:ext>
              </a:extLst>
            </p:cNvPr>
            <p:cNvSpPr/>
            <p:nvPr userDrawn="1"/>
          </p:nvSpPr>
          <p:spPr>
            <a:xfrm>
              <a:off x="8422011" y="-1181149"/>
              <a:ext cx="781396" cy="78139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266692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 id="2147483738"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 id="2147483751" r:id="rId69"/>
    <p:sldLayoutId id="2147483752" r:id="rId7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ptos" panose="020B0004020202020204" pitchFamily="34" charset="0"/>
          <a:ea typeface="Tahoma" panose="020B0604030504040204" pitchFamily="34" charset="0"/>
          <a:cs typeface="Tahoma" panose="020B0604030504040204" pitchFamily="34" charset="0"/>
        </a:defRPr>
      </a:lvl1pPr>
    </p:titleStyle>
    <p:body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Aptos" panose="020B0004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Aptos" panose="020B0004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Aptos" panose="020B0004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Aptos" panose="020B0004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Aptos" panose="020B0004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935220" y="1816607"/>
            <a:ext cx="2076450" cy="4805680"/>
          </a:xfrm>
          <a:custGeom>
            <a:avLst/>
            <a:gdLst/>
            <a:ahLst/>
            <a:cxnLst/>
            <a:rect l="l" t="t" r="r" b="b"/>
            <a:pathLst>
              <a:path w="2076450" h="4805680">
                <a:moveTo>
                  <a:pt x="2076373" y="0"/>
                </a:moveTo>
                <a:lnTo>
                  <a:pt x="0" y="0"/>
                </a:lnTo>
                <a:lnTo>
                  <a:pt x="0" y="4805172"/>
                </a:lnTo>
                <a:lnTo>
                  <a:pt x="2076373" y="4805172"/>
                </a:lnTo>
                <a:lnTo>
                  <a:pt x="2076373" y="0"/>
                </a:lnTo>
                <a:close/>
              </a:path>
            </a:pathLst>
          </a:custGeom>
          <a:solidFill>
            <a:srgbClr val="F1F1F1"/>
          </a:solidFill>
        </p:spPr>
        <p:txBody>
          <a:bodyPr wrap="square" lIns="0" tIns="0" rIns="0" bIns="0" rtlCol="0"/>
          <a:lstStyle/>
          <a:p>
            <a:endParaRPr/>
          </a:p>
        </p:txBody>
      </p:sp>
      <p:sp>
        <p:nvSpPr>
          <p:cNvPr id="2" name="Holder 2"/>
          <p:cNvSpPr>
            <a:spLocks noGrp="1"/>
          </p:cNvSpPr>
          <p:nvPr>
            <p:ph type="title"/>
          </p:nvPr>
        </p:nvSpPr>
        <p:spPr>
          <a:xfrm>
            <a:off x="504855" y="129387"/>
            <a:ext cx="5588000" cy="513715"/>
          </a:xfrm>
          <a:prstGeom prst="rect">
            <a:avLst/>
          </a:prstGeom>
        </p:spPr>
        <p:txBody>
          <a:bodyPr wrap="square" lIns="0" tIns="0" rIns="0" bIns="0">
            <a:spAutoFit/>
          </a:bodyPr>
          <a:lstStyle>
            <a:lvl1pPr>
              <a:defRPr sz="3200" b="0" i="0">
                <a:solidFill>
                  <a:srgbClr val="131223"/>
                </a:solidFill>
                <a:latin typeface="SemplicitaPro"/>
                <a:cs typeface="SemplicitaPro"/>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85427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11.xml"/><Relationship Id="rId16" Type="http://schemas.openxmlformats.org/officeDocument/2006/relationships/image" Target="../media/image142.png"/><Relationship Id="rId1" Type="http://schemas.openxmlformats.org/officeDocument/2006/relationships/slideLayout" Target="../slideLayouts/slideLayout95.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png"/><Relationship Id="rId3" Type="http://schemas.openxmlformats.org/officeDocument/2006/relationships/chart" Target="../charts/chart3.xml"/><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65.png"/></Relationships>
</file>

<file path=ppt/slides/_rels/slide1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chart" Target="../charts/chart4.xml"/><Relationship Id="rId3" Type="http://schemas.openxmlformats.org/officeDocument/2006/relationships/image" Target="../media/image154.png"/><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png"/></Relationships>
</file>

<file path=ppt/slides/_rels/slide1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69.png"/></Relationships>
</file>

<file path=ppt/slides/_rels/slide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mailto:jmegar@newfrontieradvisors.com"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hyperlink" Target="mailto:mnicholson@newfrontieradvisors.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178.svg"/><Relationship Id="rId4" Type="http://schemas.openxmlformats.org/officeDocument/2006/relationships/image" Target="../media/image177.png"/></Relationships>
</file>

<file path=ppt/slides/_rels/slide2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178.svg"/><Relationship Id="rId4" Type="http://schemas.openxmlformats.org/officeDocument/2006/relationships/image" Target="../media/image17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3.xml"/><Relationship Id="rId16" Type="http://schemas.openxmlformats.org/officeDocument/2006/relationships/image" Target="../media/image142.png"/><Relationship Id="rId1" Type="http://schemas.openxmlformats.org/officeDocument/2006/relationships/slideLayout" Target="../slideLayouts/slideLayout95.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customXml" Target="../ink/ink1.xml"/><Relationship Id="rId7" Type="http://schemas.openxmlformats.org/officeDocument/2006/relationships/image" Target="../media/image147.svg"/><Relationship Id="rId12"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6.png"/><Relationship Id="rId11" Type="http://schemas.openxmlformats.org/officeDocument/2006/relationships/image" Target="../media/image114.svg"/><Relationship Id="rId5" Type="http://schemas.openxmlformats.org/officeDocument/2006/relationships/customXml" Target="../ink/ink2.xml"/><Relationship Id="rId15" Type="http://schemas.openxmlformats.org/officeDocument/2006/relationships/image" Target="../media/image118.svg"/><Relationship Id="rId10" Type="http://schemas.openxmlformats.org/officeDocument/2006/relationships/image" Target="../media/image113.png"/><Relationship Id="rId4" Type="http://schemas.openxmlformats.org/officeDocument/2006/relationships/image" Target="../media/image1460.png"/><Relationship Id="rId9" Type="http://schemas.openxmlformats.org/officeDocument/2006/relationships/image" Target="../media/image112.svg"/><Relationship Id="rId14" Type="http://schemas.openxmlformats.org/officeDocument/2006/relationships/image" Target="../media/image117.png"/></Relationships>
</file>

<file path=ppt/slides/_rels/slide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customXml" Target="../ink/ink3.xml"/><Relationship Id="rId7" Type="http://schemas.openxmlformats.org/officeDocument/2006/relationships/image" Target="../media/image150.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60.png"/><Relationship Id="rId9" Type="http://schemas.openxmlformats.org/officeDocument/2006/relationships/image" Target="../media/image152.svg"/></Relationships>
</file>

<file path=ppt/slides/_rels/slide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customXml" Target="../ink/ink4.xml"/><Relationship Id="rId7" Type="http://schemas.openxmlformats.org/officeDocument/2006/relationships/image" Target="../media/image150.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53.png"/><Relationship Id="rId4" Type="http://schemas.openxmlformats.org/officeDocument/2006/relationships/image" Target="../media/image1460.png"/><Relationship Id="rId9" Type="http://schemas.openxmlformats.org/officeDocument/2006/relationships/image" Target="../media/image1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691CA-0901-1D60-0854-99268E709DB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6314BC2-F867-10D7-C32D-B0A48B00CCB4}"/>
              </a:ext>
            </a:extLst>
          </p:cNvPr>
          <p:cNvSpPr>
            <a:spLocks noGrp="1"/>
          </p:cNvSpPr>
          <p:nvPr>
            <p:ph sz="quarter" idx="10"/>
          </p:nvPr>
        </p:nvSpPr>
        <p:spPr/>
        <p:txBody>
          <a:bodyPr anchor="b">
            <a:normAutofit/>
          </a:bodyPr>
          <a:lstStyle/>
          <a:p>
            <a:pPr algn="l"/>
            <a:r>
              <a:rPr lang="en-US" sz="3600" dirty="0"/>
              <a:t>Optimizing for More Reliable Outcomes</a:t>
            </a:r>
          </a:p>
        </p:txBody>
      </p:sp>
      <p:sp>
        <p:nvSpPr>
          <p:cNvPr id="9" name="Content Placeholder 8">
            <a:extLst>
              <a:ext uri="{FF2B5EF4-FFF2-40B4-BE49-F238E27FC236}">
                <a16:creationId xmlns:a16="http://schemas.microsoft.com/office/drawing/2014/main" id="{41E99BFC-ECCE-3B2C-0AA8-5A45AD67D2A5}"/>
              </a:ext>
            </a:extLst>
          </p:cNvPr>
          <p:cNvSpPr>
            <a:spLocks noGrp="1"/>
          </p:cNvSpPr>
          <p:nvPr>
            <p:ph sz="quarter" idx="12"/>
          </p:nvPr>
        </p:nvSpPr>
        <p:spPr>
          <a:xfrm>
            <a:off x="496824" y="4801441"/>
            <a:ext cx="5543078" cy="274275"/>
          </a:xfrm>
        </p:spPr>
        <p:txBody>
          <a:bodyPr>
            <a:noAutofit/>
          </a:bodyPr>
          <a:lstStyle/>
          <a:p>
            <a:pPr>
              <a:spcBef>
                <a:spcPts val="0"/>
              </a:spcBef>
            </a:pPr>
            <a:r>
              <a:rPr lang="en-US" sz="2000"/>
              <a:t>Jeff </a:t>
            </a:r>
            <a:r>
              <a:rPr lang="en-US" sz="2000" err="1"/>
              <a:t>Megar</a:t>
            </a:r>
            <a:endParaRPr lang="en-US" sz="2000"/>
          </a:p>
          <a:p>
            <a:pPr>
              <a:spcBef>
                <a:spcPts val="0"/>
              </a:spcBef>
            </a:pPr>
            <a:r>
              <a:rPr lang="en-US" sz="2000" spc="300">
                <a:solidFill>
                  <a:schemeClr val="bg1"/>
                </a:solidFill>
              </a:rPr>
              <a:t>VP, Client Portfolio Solutions </a:t>
            </a:r>
          </a:p>
        </p:txBody>
      </p:sp>
      <p:sp>
        <p:nvSpPr>
          <p:cNvPr id="3" name="Content Placeholder 2">
            <a:extLst>
              <a:ext uri="{FF2B5EF4-FFF2-40B4-BE49-F238E27FC236}">
                <a16:creationId xmlns:a16="http://schemas.microsoft.com/office/drawing/2014/main" id="{58CC179C-059C-7004-F2B0-8C62BBDFA417}"/>
              </a:ext>
            </a:extLst>
          </p:cNvPr>
          <p:cNvSpPr>
            <a:spLocks noGrp="1"/>
          </p:cNvSpPr>
          <p:nvPr>
            <p:ph sz="quarter" idx="13"/>
          </p:nvPr>
        </p:nvSpPr>
        <p:spPr>
          <a:xfrm>
            <a:off x="496824" y="5467744"/>
            <a:ext cx="5543078" cy="274275"/>
          </a:xfrm>
        </p:spPr>
        <p:txBody>
          <a:bodyPr>
            <a:noAutofit/>
          </a:bodyPr>
          <a:lstStyle/>
          <a:p>
            <a:r>
              <a:rPr lang="en-US" sz="1800">
                <a:solidFill>
                  <a:schemeClr val="accent5"/>
                </a:solidFill>
              </a:rPr>
              <a:t>May 1, 2025</a:t>
            </a:r>
          </a:p>
        </p:txBody>
      </p:sp>
      <p:sp>
        <p:nvSpPr>
          <p:cNvPr id="2" name="TextBox 1">
            <a:extLst>
              <a:ext uri="{FF2B5EF4-FFF2-40B4-BE49-F238E27FC236}">
                <a16:creationId xmlns:a16="http://schemas.microsoft.com/office/drawing/2014/main" id="{70A12EAF-62EC-F762-2A60-10DEA88FD710}"/>
              </a:ext>
            </a:extLst>
          </p:cNvPr>
          <p:cNvSpPr txBox="1"/>
          <p:nvPr/>
        </p:nvSpPr>
        <p:spPr>
          <a:xfrm>
            <a:off x="5958562" y="6565649"/>
            <a:ext cx="6124072" cy="220445"/>
          </a:xfrm>
          <a:prstGeom prst="rect">
            <a:avLst/>
          </a:prstGeom>
          <a:noFill/>
        </p:spPr>
        <p:txBody>
          <a:bodyPr wrap="square">
            <a:spAutoFit/>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FFFFFF"/>
                </a:solidFill>
                <a:effectLst/>
                <a:uLnTx/>
                <a:uFillTx/>
                <a:latin typeface="SemplicitaPro" panose="02000503000000000000" pitchFamily="50" charset="0"/>
                <a:ea typeface="Tahoma" panose="020B0604030504040204" pitchFamily="34" charset="0"/>
                <a:cs typeface="Tahoma" panose="020B0604030504040204" pitchFamily="34" charset="0"/>
              </a:rPr>
              <a:t>Confidential and Proprietary – For Institutional Use Only © 2025 New Frontier Advisors, LLC. </a:t>
            </a:r>
          </a:p>
        </p:txBody>
      </p:sp>
    </p:spTree>
    <p:extLst>
      <p:ext uri="{BB962C8B-B14F-4D97-AF65-F5344CB8AC3E}">
        <p14:creationId xmlns:p14="http://schemas.microsoft.com/office/powerpoint/2010/main" val="2687233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24B06-BA8E-E90B-DDE1-1D491A49E05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E3F6370-9ED4-0FDD-F9A0-7A74DA9265A7}"/>
              </a:ext>
            </a:extLst>
          </p:cNvPr>
          <p:cNvSpPr/>
          <p:nvPr/>
        </p:nvSpPr>
        <p:spPr>
          <a:xfrm>
            <a:off x="0" y="-75154"/>
            <a:ext cx="12192000" cy="1822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9E645F0-353C-6D5B-6167-ADD2061AEBDF}"/>
              </a:ext>
            </a:extLst>
          </p:cNvPr>
          <p:cNvSpPr txBox="1"/>
          <p:nvPr/>
        </p:nvSpPr>
        <p:spPr>
          <a:xfrm>
            <a:off x="335279" y="787892"/>
            <a:ext cx="11301549" cy="707886"/>
          </a:xfrm>
          <a:prstGeom prst="rect">
            <a:avLst/>
          </a:prstGeom>
          <a:noFill/>
        </p:spPr>
        <p:txBody>
          <a:bodyPr wrap="square" rtlCol="0">
            <a:spAutoFit/>
          </a:bodyPr>
          <a:lstStyle/>
          <a:p>
            <a:r>
              <a:rPr lang="en-US" sz="2000">
                <a:solidFill>
                  <a:schemeClr val="bg1"/>
                </a:solidFill>
                <a:latin typeface="Aptos" panose="020B0004020202020204" pitchFamily="34" charset="0"/>
              </a:rPr>
              <a:t>All of our portfolios use New Frontier’s four-step investment process, which builds a customized mix of ETFs to meet each investor’s risk tolerance and investment objectives.</a:t>
            </a:r>
          </a:p>
        </p:txBody>
      </p:sp>
      <p:sp>
        <p:nvSpPr>
          <p:cNvPr id="13" name="Rounded Rectangle 12">
            <a:extLst>
              <a:ext uri="{FF2B5EF4-FFF2-40B4-BE49-F238E27FC236}">
                <a16:creationId xmlns:a16="http://schemas.microsoft.com/office/drawing/2014/main" id="{85D04F81-E43C-D7BC-0472-98E79482728C}"/>
              </a:ext>
            </a:extLst>
          </p:cNvPr>
          <p:cNvSpPr/>
          <p:nvPr/>
        </p:nvSpPr>
        <p:spPr>
          <a:xfrm>
            <a:off x="511629" y="4325379"/>
            <a:ext cx="11131845" cy="2064553"/>
          </a:xfrm>
          <a:prstGeom prst="roundRect">
            <a:avLst>
              <a:gd name="adj" fmla="val 13280"/>
            </a:avLst>
          </a:prstGeom>
          <a:solidFill>
            <a:schemeClr val="tx1">
              <a:lumMod val="85000"/>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a:extLst>
              <a:ext uri="{FF2B5EF4-FFF2-40B4-BE49-F238E27FC236}">
                <a16:creationId xmlns:a16="http://schemas.microsoft.com/office/drawing/2014/main" id="{354F452B-AB0E-8586-EA9E-0EEF63C03B05}"/>
              </a:ext>
            </a:extLst>
          </p:cNvPr>
          <p:cNvSpPr/>
          <p:nvPr/>
        </p:nvSpPr>
        <p:spPr>
          <a:xfrm rot="5400000">
            <a:off x="3441270" y="4000075"/>
            <a:ext cx="914400" cy="2021975"/>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a:extLst>
              <a:ext uri="{FF2B5EF4-FFF2-40B4-BE49-F238E27FC236}">
                <a16:creationId xmlns:a16="http://schemas.microsoft.com/office/drawing/2014/main" id="{531DB19E-40F3-CC3D-C359-62CD05F93E05}"/>
              </a:ext>
            </a:extLst>
          </p:cNvPr>
          <p:cNvSpPr/>
          <p:nvPr/>
        </p:nvSpPr>
        <p:spPr>
          <a:xfrm rot="5400000">
            <a:off x="5640184" y="4000076"/>
            <a:ext cx="914400" cy="2021975"/>
          </a:xfrm>
          <a:prstGeom prst="homePlate">
            <a:avLst/>
          </a:prstGeom>
          <a:solidFill>
            <a:srgbClr val="0A9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B107B4-EC33-E2F2-7244-6B516129F04D}"/>
              </a:ext>
            </a:extLst>
          </p:cNvPr>
          <p:cNvSpPr/>
          <p:nvPr/>
        </p:nvSpPr>
        <p:spPr>
          <a:xfrm>
            <a:off x="9459307" y="5522676"/>
            <a:ext cx="2021976" cy="736110"/>
          </a:xfrm>
          <a:prstGeom prst="rect">
            <a:avLst/>
          </a:prstGeom>
          <a:solidFill>
            <a:srgbClr val="810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C22E797-B3BC-0839-EF74-13F21CC74742}"/>
              </a:ext>
            </a:extLst>
          </p:cNvPr>
          <p:cNvSpPr/>
          <p:nvPr/>
        </p:nvSpPr>
        <p:spPr>
          <a:xfrm>
            <a:off x="2887482" y="5522676"/>
            <a:ext cx="2021976" cy="736110"/>
          </a:xfrm>
          <a:prstGeom prst="rect">
            <a:avLst/>
          </a:prstGeom>
          <a:solidFill>
            <a:srgbClr val="561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9F617A-0BAE-41CE-0296-8E514BF0EDC0}"/>
              </a:ext>
            </a:extLst>
          </p:cNvPr>
          <p:cNvSpPr/>
          <p:nvPr/>
        </p:nvSpPr>
        <p:spPr>
          <a:xfrm>
            <a:off x="5097280" y="5522676"/>
            <a:ext cx="2021976" cy="73611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B3BED657-90F4-9EDB-1757-045DCCDAC88D}"/>
              </a:ext>
            </a:extLst>
          </p:cNvPr>
          <p:cNvSpPr/>
          <p:nvPr/>
        </p:nvSpPr>
        <p:spPr>
          <a:xfrm rot="5400000">
            <a:off x="7839098" y="4000076"/>
            <a:ext cx="914399" cy="2021975"/>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BE7B02-0783-60C3-A770-15E8422D63DF}"/>
              </a:ext>
            </a:extLst>
          </p:cNvPr>
          <p:cNvSpPr/>
          <p:nvPr/>
        </p:nvSpPr>
        <p:spPr>
          <a:xfrm>
            <a:off x="7298613" y="5522676"/>
            <a:ext cx="2021976" cy="736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a:extLst>
              <a:ext uri="{FF2B5EF4-FFF2-40B4-BE49-F238E27FC236}">
                <a16:creationId xmlns:a16="http://schemas.microsoft.com/office/drawing/2014/main" id="{66D35B8B-D66C-A849-FE5C-A271D67ABF4A}"/>
              </a:ext>
            </a:extLst>
          </p:cNvPr>
          <p:cNvSpPr/>
          <p:nvPr/>
        </p:nvSpPr>
        <p:spPr>
          <a:xfrm rot="5400000">
            <a:off x="10038013" y="4000078"/>
            <a:ext cx="914400" cy="2021975"/>
          </a:xfrm>
          <a:prstGeom prst="homePlat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90A3289-BA0F-4C8C-4051-9ABDD5BF1794}"/>
              </a:ext>
            </a:extLst>
          </p:cNvPr>
          <p:cNvSpPr txBox="1"/>
          <p:nvPr/>
        </p:nvSpPr>
        <p:spPr>
          <a:xfrm>
            <a:off x="565578" y="4644401"/>
            <a:ext cx="2130831" cy="338554"/>
          </a:xfrm>
          <a:prstGeom prst="rect">
            <a:avLst/>
          </a:prstGeom>
          <a:noFill/>
        </p:spPr>
        <p:txBody>
          <a:bodyPr wrap="square" rtlCol="0">
            <a:spAutoFit/>
          </a:bodyPr>
          <a:lstStyle/>
          <a:p>
            <a:pPr algn="r"/>
            <a:r>
              <a:rPr lang="en-US" sz="1600">
                <a:solidFill>
                  <a:srgbClr val="000064"/>
                </a:solidFill>
              </a:rPr>
              <a:t>Investment Objective</a:t>
            </a:r>
          </a:p>
        </p:txBody>
      </p:sp>
      <p:sp>
        <p:nvSpPr>
          <p:cNvPr id="34" name="TextBox 33">
            <a:extLst>
              <a:ext uri="{FF2B5EF4-FFF2-40B4-BE49-F238E27FC236}">
                <a16:creationId xmlns:a16="http://schemas.microsoft.com/office/drawing/2014/main" id="{B4BA4A40-12AC-5432-1849-8C11189B23BB}"/>
              </a:ext>
            </a:extLst>
          </p:cNvPr>
          <p:cNvSpPr txBox="1"/>
          <p:nvPr/>
        </p:nvSpPr>
        <p:spPr>
          <a:xfrm>
            <a:off x="565578" y="5725461"/>
            <a:ext cx="2130831" cy="338554"/>
          </a:xfrm>
          <a:prstGeom prst="rect">
            <a:avLst/>
          </a:prstGeom>
          <a:noFill/>
        </p:spPr>
        <p:txBody>
          <a:bodyPr wrap="square" rtlCol="0">
            <a:spAutoFit/>
          </a:bodyPr>
          <a:lstStyle/>
          <a:p>
            <a:pPr algn="r"/>
            <a:r>
              <a:rPr lang="en-US" sz="1600">
                <a:solidFill>
                  <a:srgbClr val="000064"/>
                </a:solidFill>
              </a:rPr>
              <a:t>Investment Strategy</a:t>
            </a:r>
          </a:p>
        </p:txBody>
      </p:sp>
      <p:sp>
        <p:nvSpPr>
          <p:cNvPr id="39" name="TextBox 38">
            <a:extLst>
              <a:ext uri="{FF2B5EF4-FFF2-40B4-BE49-F238E27FC236}">
                <a16:creationId xmlns:a16="http://schemas.microsoft.com/office/drawing/2014/main" id="{857F107F-2D75-AC5E-33D8-8D6687699D28}"/>
              </a:ext>
            </a:extLst>
          </p:cNvPr>
          <p:cNvSpPr txBox="1"/>
          <p:nvPr/>
        </p:nvSpPr>
        <p:spPr>
          <a:xfrm>
            <a:off x="2876193" y="5599741"/>
            <a:ext cx="2043747" cy="584775"/>
          </a:xfrm>
          <a:prstGeom prst="rect">
            <a:avLst/>
          </a:prstGeom>
          <a:noFill/>
        </p:spPr>
        <p:txBody>
          <a:bodyPr wrap="square" rtlCol="0">
            <a:spAutoFit/>
          </a:bodyPr>
          <a:lstStyle/>
          <a:p>
            <a:pPr algn="ctr"/>
            <a:r>
              <a:rPr lang="en-US" sz="1600"/>
              <a:t>Global Core ETF Portfolios</a:t>
            </a:r>
          </a:p>
        </p:txBody>
      </p:sp>
      <p:sp>
        <p:nvSpPr>
          <p:cNvPr id="40" name="TextBox 39">
            <a:extLst>
              <a:ext uri="{FF2B5EF4-FFF2-40B4-BE49-F238E27FC236}">
                <a16:creationId xmlns:a16="http://schemas.microsoft.com/office/drawing/2014/main" id="{F20F28CE-BF58-1D9F-F680-1122582E62C6}"/>
              </a:ext>
            </a:extLst>
          </p:cNvPr>
          <p:cNvSpPr txBox="1"/>
          <p:nvPr/>
        </p:nvSpPr>
        <p:spPr>
          <a:xfrm>
            <a:off x="5086395" y="5599741"/>
            <a:ext cx="2043747" cy="584775"/>
          </a:xfrm>
          <a:prstGeom prst="rect">
            <a:avLst/>
          </a:prstGeom>
          <a:noFill/>
        </p:spPr>
        <p:txBody>
          <a:bodyPr wrap="square" rtlCol="0">
            <a:spAutoFit/>
          </a:bodyPr>
          <a:lstStyle/>
          <a:p>
            <a:pPr algn="ctr"/>
            <a:r>
              <a:rPr lang="en-US" sz="1600"/>
              <a:t>U.S. Core </a:t>
            </a:r>
            <a:br>
              <a:rPr lang="en-US" sz="1600"/>
            </a:br>
            <a:r>
              <a:rPr lang="en-US" sz="1600"/>
              <a:t>ETF Portfolios</a:t>
            </a:r>
          </a:p>
        </p:txBody>
      </p:sp>
      <p:sp>
        <p:nvSpPr>
          <p:cNvPr id="41" name="TextBox 40">
            <a:extLst>
              <a:ext uri="{FF2B5EF4-FFF2-40B4-BE49-F238E27FC236}">
                <a16:creationId xmlns:a16="http://schemas.microsoft.com/office/drawing/2014/main" id="{911B6B9F-9AB0-A7C0-C21C-D660A7E7CFD8}"/>
              </a:ext>
            </a:extLst>
          </p:cNvPr>
          <p:cNvSpPr txBox="1"/>
          <p:nvPr/>
        </p:nvSpPr>
        <p:spPr>
          <a:xfrm>
            <a:off x="7284905" y="5599741"/>
            <a:ext cx="2043747" cy="584775"/>
          </a:xfrm>
          <a:prstGeom prst="rect">
            <a:avLst/>
          </a:prstGeom>
          <a:noFill/>
        </p:spPr>
        <p:txBody>
          <a:bodyPr wrap="square" rtlCol="0">
            <a:spAutoFit/>
          </a:bodyPr>
          <a:lstStyle/>
          <a:p>
            <a:pPr algn="ctr"/>
            <a:r>
              <a:rPr lang="en-US" sz="1600"/>
              <a:t>Tax-Sensitive </a:t>
            </a:r>
            <a:br>
              <a:rPr lang="en-US" sz="1600"/>
            </a:br>
            <a:r>
              <a:rPr lang="en-US" sz="1600"/>
              <a:t>ETF Portfolios</a:t>
            </a:r>
          </a:p>
        </p:txBody>
      </p:sp>
      <p:sp>
        <p:nvSpPr>
          <p:cNvPr id="42" name="TextBox 41">
            <a:extLst>
              <a:ext uri="{FF2B5EF4-FFF2-40B4-BE49-F238E27FC236}">
                <a16:creationId xmlns:a16="http://schemas.microsoft.com/office/drawing/2014/main" id="{AE84C0C1-3E3D-206C-E75C-36F7836FEAED}"/>
              </a:ext>
            </a:extLst>
          </p:cNvPr>
          <p:cNvSpPr txBox="1"/>
          <p:nvPr/>
        </p:nvSpPr>
        <p:spPr>
          <a:xfrm>
            <a:off x="9483416" y="5599741"/>
            <a:ext cx="2043747" cy="584775"/>
          </a:xfrm>
          <a:prstGeom prst="rect">
            <a:avLst/>
          </a:prstGeom>
          <a:noFill/>
        </p:spPr>
        <p:txBody>
          <a:bodyPr wrap="square" rtlCol="0">
            <a:spAutoFit/>
          </a:bodyPr>
          <a:lstStyle/>
          <a:p>
            <a:pPr algn="ctr"/>
            <a:r>
              <a:rPr lang="en-US" sz="1600"/>
              <a:t>Multi-Asset Income ETF Portfolios</a:t>
            </a:r>
          </a:p>
        </p:txBody>
      </p:sp>
      <p:sp>
        <p:nvSpPr>
          <p:cNvPr id="43" name="TextBox 42">
            <a:extLst>
              <a:ext uri="{FF2B5EF4-FFF2-40B4-BE49-F238E27FC236}">
                <a16:creationId xmlns:a16="http://schemas.microsoft.com/office/drawing/2014/main" id="{6A222AA7-44FE-3A89-A45C-FD389673DD27}"/>
              </a:ext>
            </a:extLst>
          </p:cNvPr>
          <p:cNvSpPr txBox="1"/>
          <p:nvPr/>
        </p:nvSpPr>
        <p:spPr>
          <a:xfrm>
            <a:off x="9505994" y="4564157"/>
            <a:ext cx="2043747" cy="584775"/>
          </a:xfrm>
          <a:prstGeom prst="rect">
            <a:avLst/>
          </a:prstGeom>
          <a:noFill/>
        </p:spPr>
        <p:txBody>
          <a:bodyPr wrap="square" rtlCol="0">
            <a:spAutoFit/>
          </a:bodyPr>
          <a:lstStyle/>
          <a:p>
            <a:pPr algn="ctr"/>
            <a:r>
              <a:rPr lang="en-US" sz="1600"/>
              <a:t>Income-Seeking</a:t>
            </a:r>
          </a:p>
          <a:p>
            <a:pPr algn="ctr"/>
            <a:r>
              <a:rPr lang="en-US" sz="1600"/>
              <a:t>Optimization</a:t>
            </a:r>
          </a:p>
        </p:txBody>
      </p:sp>
      <p:sp>
        <p:nvSpPr>
          <p:cNvPr id="44" name="TextBox 43">
            <a:extLst>
              <a:ext uri="{FF2B5EF4-FFF2-40B4-BE49-F238E27FC236}">
                <a16:creationId xmlns:a16="http://schemas.microsoft.com/office/drawing/2014/main" id="{36F62720-99AD-EEC0-0317-4A378FB970C1}"/>
              </a:ext>
            </a:extLst>
          </p:cNvPr>
          <p:cNvSpPr txBox="1"/>
          <p:nvPr/>
        </p:nvSpPr>
        <p:spPr>
          <a:xfrm>
            <a:off x="5086395" y="4564157"/>
            <a:ext cx="2043747" cy="584775"/>
          </a:xfrm>
          <a:prstGeom prst="rect">
            <a:avLst/>
          </a:prstGeom>
          <a:noFill/>
        </p:spPr>
        <p:txBody>
          <a:bodyPr wrap="square" rtlCol="0">
            <a:spAutoFit/>
          </a:bodyPr>
          <a:lstStyle/>
          <a:p>
            <a:pPr algn="ctr"/>
            <a:r>
              <a:rPr lang="en-US" sz="1600"/>
              <a:t>Total Return Optimization</a:t>
            </a:r>
          </a:p>
        </p:txBody>
      </p:sp>
      <p:sp>
        <p:nvSpPr>
          <p:cNvPr id="45" name="TextBox 44">
            <a:extLst>
              <a:ext uri="{FF2B5EF4-FFF2-40B4-BE49-F238E27FC236}">
                <a16:creationId xmlns:a16="http://schemas.microsoft.com/office/drawing/2014/main" id="{93DDCEB9-8BD0-9FB2-47D4-CD6AFDE9E837}"/>
              </a:ext>
            </a:extLst>
          </p:cNvPr>
          <p:cNvSpPr txBox="1"/>
          <p:nvPr/>
        </p:nvSpPr>
        <p:spPr>
          <a:xfrm>
            <a:off x="7296194" y="4564157"/>
            <a:ext cx="2043747" cy="584775"/>
          </a:xfrm>
          <a:prstGeom prst="rect">
            <a:avLst/>
          </a:prstGeom>
          <a:noFill/>
        </p:spPr>
        <p:txBody>
          <a:bodyPr wrap="square" rtlCol="0">
            <a:spAutoFit/>
          </a:bodyPr>
          <a:lstStyle/>
          <a:p>
            <a:pPr algn="ctr"/>
            <a:r>
              <a:rPr lang="en-US" sz="1600"/>
              <a:t>After-Tax </a:t>
            </a:r>
          </a:p>
          <a:p>
            <a:pPr algn="ctr"/>
            <a:r>
              <a:rPr lang="en-US" sz="1600"/>
              <a:t>Optimization</a:t>
            </a:r>
          </a:p>
        </p:txBody>
      </p:sp>
      <p:sp>
        <p:nvSpPr>
          <p:cNvPr id="46" name="TextBox 45">
            <a:extLst>
              <a:ext uri="{FF2B5EF4-FFF2-40B4-BE49-F238E27FC236}">
                <a16:creationId xmlns:a16="http://schemas.microsoft.com/office/drawing/2014/main" id="{87BFC1F6-C188-D26E-F807-20B7E1C00E78}"/>
              </a:ext>
            </a:extLst>
          </p:cNvPr>
          <p:cNvSpPr txBox="1"/>
          <p:nvPr/>
        </p:nvSpPr>
        <p:spPr>
          <a:xfrm>
            <a:off x="2887482" y="4564157"/>
            <a:ext cx="2043747" cy="584775"/>
          </a:xfrm>
          <a:prstGeom prst="rect">
            <a:avLst/>
          </a:prstGeom>
          <a:noFill/>
        </p:spPr>
        <p:txBody>
          <a:bodyPr wrap="square" rtlCol="0">
            <a:spAutoFit/>
          </a:bodyPr>
          <a:lstStyle/>
          <a:p>
            <a:pPr algn="ctr"/>
            <a:r>
              <a:rPr lang="en-US" sz="1600"/>
              <a:t>Total Return Optimization</a:t>
            </a:r>
          </a:p>
        </p:txBody>
      </p:sp>
      <p:sp>
        <p:nvSpPr>
          <p:cNvPr id="5" name="Title 4">
            <a:extLst>
              <a:ext uri="{FF2B5EF4-FFF2-40B4-BE49-F238E27FC236}">
                <a16:creationId xmlns:a16="http://schemas.microsoft.com/office/drawing/2014/main" id="{613EE255-DCE7-3167-1C34-8073540C5055}"/>
              </a:ext>
            </a:extLst>
          </p:cNvPr>
          <p:cNvSpPr>
            <a:spLocks noGrp="1"/>
          </p:cNvSpPr>
          <p:nvPr>
            <p:ph type="title"/>
          </p:nvPr>
        </p:nvSpPr>
        <p:spPr/>
        <p:txBody>
          <a:bodyPr/>
          <a:lstStyle/>
          <a:p>
            <a:r>
              <a:rPr lang="en-US"/>
              <a:t>Unified Investment Process</a:t>
            </a:r>
          </a:p>
        </p:txBody>
      </p:sp>
      <p:sp>
        <p:nvSpPr>
          <p:cNvPr id="12" name="Triangle 11">
            <a:extLst>
              <a:ext uri="{FF2B5EF4-FFF2-40B4-BE49-F238E27FC236}">
                <a16:creationId xmlns:a16="http://schemas.microsoft.com/office/drawing/2014/main" id="{C259F69D-C488-E738-ADDC-C3D96E07FF90}"/>
              </a:ext>
            </a:extLst>
          </p:cNvPr>
          <p:cNvSpPr/>
          <p:nvPr/>
        </p:nvSpPr>
        <p:spPr>
          <a:xfrm rot="10800000">
            <a:off x="982095" y="3464451"/>
            <a:ext cx="10227803" cy="746051"/>
          </a:xfrm>
          <a:prstGeom prst="triangle">
            <a:avLst>
              <a:gd name="adj" fmla="val 49751"/>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AC0EDC-9AC8-D961-C7E8-49A0734A381C}"/>
              </a:ext>
            </a:extLst>
          </p:cNvPr>
          <p:cNvSpPr/>
          <p:nvPr/>
        </p:nvSpPr>
        <p:spPr>
          <a:xfrm>
            <a:off x="952594" y="2372971"/>
            <a:ext cx="2522618" cy="1096752"/>
          </a:xfrm>
          <a:prstGeom prst="rect">
            <a:avLst/>
          </a:prstGeom>
          <a:solidFill>
            <a:srgbClr val="0000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AB336A-3D0F-867F-D005-611910969D45}"/>
              </a:ext>
            </a:extLst>
          </p:cNvPr>
          <p:cNvSpPr/>
          <p:nvPr/>
        </p:nvSpPr>
        <p:spPr>
          <a:xfrm>
            <a:off x="3516921" y="2372971"/>
            <a:ext cx="2522618" cy="1096752"/>
          </a:xfrm>
          <a:prstGeom prst="rect">
            <a:avLst/>
          </a:prstGeom>
          <a:solidFill>
            <a:srgbClr val="00006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042957-CD47-06BA-5581-48442EA0D832}"/>
              </a:ext>
            </a:extLst>
          </p:cNvPr>
          <p:cNvSpPr/>
          <p:nvPr/>
        </p:nvSpPr>
        <p:spPr>
          <a:xfrm>
            <a:off x="6081248" y="2372971"/>
            <a:ext cx="2522618" cy="1096752"/>
          </a:xfrm>
          <a:prstGeom prst="rect">
            <a:avLst/>
          </a:prstGeom>
          <a:solidFill>
            <a:srgbClr val="0000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EFC5A9-ABBC-E523-9D38-1B05137D1A2C}"/>
              </a:ext>
            </a:extLst>
          </p:cNvPr>
          <p:cNvSpPr/>
          <p:nvPr/>
        </p:nvSpPr>
        <p:spPr>
          <a:xfrm>
            <a:off x="8645574" y="2372971"/>
            <a:ext cx="2564327" cy="1096752"/>
          </a:xfrm>
          <a:prstGeom prst="rect">
            <a:avLst/>
          </a:prstGeom>
          <a:solidFill>
            <a:srgbClr val="0000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90FC70A-861D-A90C-A1A4-8EBC208B8A3E}"/>
              </a:ext>
            </a:extLst>
          </p:cNvPr>
          <p:cNvSpPr txBox="1"/>
          <p:nvPr/>
        </p:nvSpPr>
        <p:spPr>
          <a:xfrm>
            <a:off x="1080452" y="2801251"/>
            <a:ext cx="2308608" cy="646331"/>
          </a:xfrm>
          <a:prstGeom prst="rect">
            <a:avLst/>
          </a:prstGeom>
          <a:noFill/>
        </p:spPr>
        <p:txBody>
          <a:bodyPr wrap="square" rtlCol="0">
            <a:spAutoFit/>
          </a:bodyPr>
          <a:lstStyle/>
          <a:p>
            <a:pPr algn="ctr"/>
            <a:r>
              <a:rPr lang="en-US"/>
              <a:t>Select Asset Universe and ETFs</a:t>
            </a:r>
          </a:p>
        </p:txBody>
      </p:sp>
      <p:sp>
        <p:nvSpPr>
          <p:cNvPr id="26" name="TextBox 25">
            <a:extLst>
              <a:ext uri="{FF2B5EF4-FFF2-40B4-BE49-F238E27FC236}">
                <a16:creationId xmlns:a16="http://schemas.microsoft.com/office/drawing/2014/main" id="{0B8ED334-AE8C-0803-7DEA-2AF8DD10E1AC}"/>
              </a:ext>
            </a:extLst>
          </p:cNvPr>
          <p:cNvSpPr txBox="1"/>
          <p:nvPr/>
        </p:nvSpPr>
        <p:spPr>
          <a:xfrm>
            <a:off x="3649481" y="2801251"/>
            <a:ext cx="2308608" cy="646331"/>
          </a:xfrm>
          <a:prstGeom prst="rect">
            <a:avLst/>
          </a:prstGeom>
          <a:noFill/>
        </p:spPr>
        <p:txBody>
          <a:bodyPr wrap="square" rtlCol="0">
            <a:spAutoFit/>
          </a:bodyPr>
          <a:lstStyle/>
          <a:p>
            <a:pPr algn="ctr"/>
            <a:r>
              <a:rPr lang="en-US"/>
              <a:t>Estimate Risk </a:t>
            </a:r>
            <a:br>
              <a:rPr lang="en-US"/>
            </a:br>
            <a:r>
              <a:rPr lang="en-US"/>
              <a:t>and Return</a:t>
            </a:r>
          </a:p>
        </p:txBody>
      </p:sp>
      <p:sp>
        <p:nvSpPr>
          <p:cNvPr id="27" name="TextBox 26">
            <a:extLst>
              <a:ext uri="{FF2B5EF4-FFF2-40B4-BE49-F238E27FC236}">
                <a16:creationId xmlns:a16="http://schemas.microsoft.com/office/drawing/2014/main" id="{6B3EE3CB-3AD8-5ECB-7CE9-2EB16C5C64B0}"/>
              </a:ext>
            </a:extLst>
          </p:cNvPr>
          <p:cNvSpPr txBox="1"/>
          <p:nvPr/>
        </p:nvSpPr>
        <p:spPr>
          <a:xfrm>
            <a:off x="6218510" y="2801251"/>
            <a:ext cx="2308608" cy="646331"/>
          </a:xfrm>
          <a:prstGeom prst="rect">
            <a:avLst/>
          </a:prstGeom>
          <a:noFill/>
        </p:spPr>
        <p:txBody>
          <a:bodyPr wrap="square" rtlCol="0">
            <a:spAutoFit/>
          </a:bodyPr>
          <a:lstStyle/>
          <a:p>
            <a:pPr algn="ctr"/>
            <a:r>
              <a:rPr lang="en-US"/>
              <a:t>Construct </a:t>
            </a:r>
            <a:br>
              <a:rPr lang="en-US"/>
            </a:br>
            <a:r>
              <a:rPr lang="en-US"/>
              <a:t>Portfolios</a:t>
            </a:r>
          </a:p>
        </p:txBody>
      </p:sp>
      <p:sp>
        <p:nvSpPr>
          <p:cNvPr id="28" name="TextBox 27">
            <a:extLst>
              <a:ext uri="{FF2B5EF4-FFF2-40B4-BE49-F238E27FC236}">
                <a16:creationId xmlns:a16="http://schemas.microsoft.com/office/drawing/2014/main" id="{1141F670-6125-6C14-77F3-F0DC87993B91}"/>
              </a:ext>
            </a:extLst>
          </p:cNvPr>
          <p:cNvSpPr txBox="1"/>
          <p:nvPr/>
        </p:nvSpPr>
        <p:spPr>
          <a:xfrm>
            <a:off x="8787539" y="2801251"/>
            <a:ext cx="2308608" cy="646331"/>
          </a:xfrm>
          <a:prstGeom prst="rect">
            <a:avLst/>
          </a:prstGeom>
          <a:noFill/>
        </p:spPr>
        <p:txBody>
          <a:bodyPr wrap="square" rtlCol="0">
            <a:spAutoFit/>
          </a:bodyPr>
          <a:lstStyle/>
          <a:p>
            <a:pPr algn="ctr"/>
            <a:r>
              <a:rPr lang="en-US"/>
              <a:t>Monitor and Rebalance</a:t>
            </a:r>
          </a:p>
        </p:txBody>
      </p:sp>
      <p:sp>
        <p:nvSpPr>
          <p:cNvPr id="29" name="Oval 28">
            <a:extLst>
              <a:ext uri="{FF2B5EF4-FFF2-40B4-BE49-F238E27FC236}">
                <a16:creationId xmlns:a16="http://schemas.microsoft.com/office/drawing/2014/main" id="{B607C85D-EC8C-1BEF-72AE-4F549398126B}"/>
              </a:ext>
            </a:extLst>
          </p:cNvPr>
          <p:cNvSpPr/>
          <p:nvPr/>
        </p:nvSpPr>
        <p:spPr>
          <a:xfrm>
            <a:off x="9662561" y="2158993"/>
            <a:ext cx="530352" cy="53035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30" name="Oval 29">
            <a:extLst>
              <a:ext uri="{FF2B5EF4-FFF2-40B4-BE49-F238E27FC236}">
                <a16:creationId xmlns:a16="http://schemas.microsoft.com/office/drawing/2014/main" id="{BCAC9B16-A80E-1345-9737-142272DFF0B1}"/>
              </a:ext>
            </a:extLst>
          </p:cNvPr>
          <p:cNvSpPr/>
          <p:nvPr/>
        </p:nvSpPr>
        <p:spPr>
          <a:xfrm>
            <a:off x="7069817" y="2158993"/>
            <a:ext cx="530352" cy="53035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tx1"/>
                </a:solidFill>
                <a:effectLst/>
                <a:uLnTx/>
                <a:uFillTx/>
                <a:latin typeface="Century Gothic" panose="020B0502020202020204" pitchFamily="34" charset="0"/>
              </a:rPr>
              <a:t>3</a:t>
            </a:r>
            <a:endParaRPr lang="en-US" sz="1300" b="1">
              <a:solidFill>
                <a:schemeClr val="tx1"/>
              </a:solidFill>
              <a:latin typeface="Century Gothic" panose="020B0502020202020204" pitchFamily="34" charset="0"/>
            </a:endParaRPr>
          </a:p>
        </p:txBody>
      </p:sp>
      <p:sp>
        <p:nvSpPr>
          <p:cNvPr id="31" name="Oval 30">
            <a:extLst>
              <a:ext uri="{FF2B5EF4-FFF2-40B4-BE49-F238E27FC236}">
                <a16:creationId xmlns:a16="http://schemas.microsoft.com/office/drawing/2014/main" id="{7F20804E-B060-3338-A7D8-0F97711EC588}"/>
              </a:ext>
            </a:extLst>
          </p:cNvPr>
          <p:cNvSpPr/>
          <p:nvPr/>
        </p:nvSpPr>
        <p:spPr>
          <a:xfrm>
            <a:off x="4492199" y="2158993"/>
            <a:ext cx="530352" cy="53035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2</a:t>
            </a:r>
            <a:endParaRPr lang="en-US" sz="1300" b="1">
              <a:latin typeface="Century Gothic" panose="020B0502020202020204" pitchFamily="34" charset="0"/>
            </a:endParaRPr>
          </a:p>
        </p:txBody>
      </p:sp>
      <p:sp>
        <p:nvSpPr>
          <p:cNvPr id="32" name="Oval 31">
            <a:extLst>
              <a:ext uri="{FF2B5EF4-FFF2-40B4-BE49-F238E27FC236}">
                <a16:creationId xmlns:a16="http://schemas.microsoft.com/office/drawing/2014/main" id="{3DD55613-8EA3-F9C9-F562-DBB9D4C6E756}"/>
              </a:ext>
            </a:extLst>
          </p:cNvPr>
          <p:cNvSpPr/>
          <p:nvPr/>
        </p:nvSpPr>
        <p:spPr>
          <a:xfrm>
            <a:off x="1914581" y="2158993"/>
            <a:ext cx="530352" cy="53035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Tree>
    <p:extLst>
      <p:ext uri="{BB962C8B-B14F-4D97-AF65-F5344CB8AC3E}">
        <p14:creationId xmlns:p14="http://schemas.microsoft.com/office/powerpoint/2010/main" val="389249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8022" y="963395"/>
            <a:ext cx="1266190" cy="482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U.S.</a:t>
            </a:r>
            <a:r>
              <a:rPr kumimoji="0" sz="1500" b="1" i="0" u="none" strike="noStrike" kern="0" cap="none" spc="-45" normalizeH="0" baseline="0" noProof="0">
                <a:ln>
                  <a:noFill/>
                </a:ln>
                <a:solidFill>
                  <a:srgbClr val="131223"/>
                </a:solidFill>
                <a:effectLst/>
                <a:uLnTx/>
                <a:uFillTx/>
                <a:latin typeface="SemplicitaPro"/>
                <a:cs typeface="SemplicitaPro"/>
              </a:rPr>
              <a:t> </a:t>
            </a:r>
            <a:r>
              <a:rPr kumimoji="0" sz="1500" b="1" i="0" u="none" strike="noStrike" kern="0" cap="none" spc="-20" normalizeH="0" baseline="0" noProof="0">
                <a:ln>
                  <a:noFill/>
                </a:ln>
                <a:solidFill>
                  <a:srgbClr val="131223"/>
                </a:solidFill>
                <a:effectLst/>
                <a:uLnTx/>
                <a:uFillTx/>
                <a:latin typeface="SemplicitaPro"/>
                <a:cs typeface="SemplicitaPro"/>
              </a:rPr>
              <a:t>Core</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3" name="object 3"/>
          <p:cNvSpPr/>
          <p:nvPr/>
        </p:nvSpPr>
        <p:spPr>
          <a:xfrm>
            <a:off x="4933657" y="803935"/>
            <a:ext cx="2037714" cy="83820"/>
          </a:xfrm>
          <a:custGeom>
            <a:avLst/>
            <a:gdLst/>
            <a:ahLst/>
            <a:cxnLst/>
            <a:rect l="l" t="t" r="r" b="b"/>
            <a:pathLst>
              <a:path w="2037715" h="83819">
                <a:moveTo>
                  <a:pt x="2037346" y="0"/>
                </a:moveTo>
                <a:lnTo>
                  <a:pt x="0" y="0"/>
                </a:lnTo>
                <a:lnTo>
                  <a:pt x="0" y="83820"/>
                </a:lnTo>
                <a:lnTo>
                  <a:pt x="2037346" y="83820"/>
                </a:lnTo>
                <a:lnTo>
                  <a:pt x="2037346"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4935220" y="1816607"/>
            <a:ext cx="2076450" cy="4805680"/>
          </a:xfrm>
          <a:prstGeom prst="rect">
            <a:avLst/>
          </a:prstGeom>
        </p:spPr>
        <p:txBody>
          <a:bodyPr vert="horz" wrap="square" lIns="0" tIns="122555" rIns="0" bIns="0" rtlCol="0">
            <a:spAutoFit/>
          </a:bodyPr>
          <a:lstStyle/>
          <a:p>
            <a:pPr marL="141605" marR="660400" lvl="0" indent="0" defTabSz="914400" eaLnBrk="1" fontAlgn="auto" latinLnBrk="0" hangingPunct="1">
              <a:lnSpc>
                <a:spcPct val="100000"/>
              </a:lnSpc>
              <a:spcBef>
                <a:spcPts val="9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25" normalizeH="0" baseline="0" noProof="0">
                <a:ln>
                  <a:noFill/>
                </a:ln>
                <a:solidFill>
                  <a:srgbClr val="131223"/>
                </a:solidFill>
                <a:effectLst/>
                <a:uLnTx/>
                <a:uFillTx/>
                <a:latin typeface="SemplicitaPro"/>
                <a:cs typeface="SemplicitaPro"/>
              </a:rPr>
              <a:t> 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20/80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40" normalizeH="0" baseline="0" noProof="0">
                <a:ln>
                  <a:noFill/>
                </a:ln>
                <a:solidFill>
                  <a:srgbClr val="131223"/>
                </a:solidFill>
                <a:effectLst/>
                <a:uLnTx/>
                <a:uFillTx/>
                <a:latin typeface="SemplicitaPro"/>
                <a:cs typeface="SemplicitaPro"/>
              </a:rPr>
              <a:t>40/60</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25" normalizeH="0" baseline="0" noProof="0">
                <a:ln>
                  <a:noFill/>
                </a:ln>
                <a:solidFill>
                  <a:srgbClr val="131223"/>
                </a:solidFill>
                <a:effectLst/>
                <a:uLnTx/>
                <a:uFillTx/>
                <a:latin typeface="SemplicitaPro"/>
                <a:cs typeface="SemplicitaPro"/>
              </a:rPr>
              <a:t> 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60/40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75/25</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5" name="object 5"/>
          <p:cNvSpPr/>
          <p:nvPr/>
        </p:nvSpPr>
        <p:spPr>
          <a:xfrm>
            <a:off x="2708262" y="1842516"/>
            <a:ext cx="2077720" cy="4803775"/>
          </a:xfrm>
          <a:custGeom>
            <a:avLst/>
            <a:gdLst/>
            <a:ahLst/>
            <a:cxnLst/>
            <a:rect l="l" t="t" r="r" b="b"/>
            <a:pathLst>
              <a:path w="2077720" h="4803775">
                <a:moveTo>
                  <a:pt x="2077694" y="0"/>
                </a:moveTo>
                <a:lnTo>
                  <a:pt x="0" y="0"/>
                </a:lnTo>
                <a:lnTo>
                  <a:pt x="0" y="4803648"/>
                </a:lnTo>
                <a:lnTo>
                  <a:pt x="2077694" y="4803648"/>
                </a:lnTo>
                <a:lnTo>
                  <a:pt x="2077694"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708262" y="803935"/>
            <a:ext cx="2086610" cy="82550"/>
          </a:xfrm>
          <a:custGeom>
            <a:avLst/>
            <a:gdLst/>
            <a:ahLst/>
            <a:cxnLst/>
            <a:rect l="l" t="t" r="r" b="b"/>
            <a:pathLst>
              <a:path w="2086610" h="82550">
                <a:moveTo>
                  <a:pt x="2086140" y="0"/>
                </a:moveTo>
                <a:lnTo>
                  <a:pt x="0" y="0"/>
                </a:lnTo>
                <a:lnTo>
                  <a:pt x="0" y="82296"/>
                </a:lnTo>
                <a:lnTo>
                  <a:pt x="2086140" y="82296"/>
                </a:lnTo>
                <a:lnTo>
                  <a:pt x="2086140"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2830327" y="963395"/>
            <a:ext cx="1871345"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Global </a:t>
            </a:r>
            <a:r>
              <a:rPr kumimoji="0" sz="1500" b="1" i="0" u="none" strike="noStrike" kern="0" cap="none" spc="-10" normalizeH="0" baseline="0" noProof="0">
                <a:ln>
                  <a:noFill/>
                </a:ln>
                <a:solidFill>
                  <a:srgbClr val="131223"/>
                </a:solidFill>
                <a:effectLst/>
                <a:uLnTx/>
                <a:uFillTx/>
                <a:latin typeface="SemplicitaPro"/>
                <a:cs typeface="SemplicitaPro"/>
              </a:rPr>
              <a:t>Tax-Sensitive </a:t>
            </a:r>
            <a:r>
              <a:rPr kumimoji="0" sz="1500" b="1" i="0" u="none" strike="noStrike" kern="0" cap="none" spc="0" normalizeH="0" baseline="0" noProof="0">
                <a:ln>
                  <a:noFill/>
                </a:ln>
                <a:solidFill>
                  <a:srgbClr val="131223"/>
                </a:solidFill>
                <a:effectLst/>
                <a:uLnTx/>
                <a:uFillTx/>
                <a:latin typeface="SemplicitaPro"/>
                <a:cs typeface="SemplicitaPro"/>
              </a:rPr>
              <a:t>ETF</a:t>
            </a:r>
            <a:r>
              <a:rPr kumimoji="0" sz="1500" b="1" i="0" u="none" strike="noStrike" kern="0" cap="none" spc="-1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8" name="object 8"/>
          <p:cNvSpPr txBox="1"/>
          <p:nvPr/>
        </p:nvSpPr>
        <p:spPr>
          <a:xfrm>
            <a:off x="2708262" y="1842516"/>
            <a:ext cx="2077720" cy="4803775"/>
          </a:xfrm>
          <a:prstGeom prst="rect">
            <a:avLst/>
          </a:prstGeom>
        </p:spPr>
        <p:txBody>
          <a:bodyPr vert="horz" wrap="square" lIns="0" tIns="97155" rIns="0" bIns="0" rtlCol="0">
            <a:spAutoFit/>
          </a:bodyPr>
          <a:lstStyle/>
          <a:p>
            <a:pPr marL="132080" marR="733425" lvl="0" indent="0" defTabSz="914400" eaLnBrk="1" fontAlgn="auto" latinLnBrk="0" hangingPunct="1">
              <a:lnSpc>
                <a:spcPct val="100000"/>
              </a:lnSpc>
              <a:spcBef>
                <a:spcPts val="7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2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Enhanced </a:t>
            </a:r>
            <a:r>
              <a:rPr kumimoji="0" sz="1200" b="1" i="0" u="none" strike="noStrike" kern="0" cap="none" spc="0" normalizeH="0" baseline="0" noProof="0">
                <a:ln>
                  <a:noFill/>
                </a:ln>
                <a:solidFill>
                  <a:srgbClr val="131223"/>
                </a:solidFill>
                <a:effectLst/>
                <a:uLnTx/>
                <a:uFillTx/>
                <a:latin typeface="SemplicitaPro"/>
                <a:cs typeface="SemplicitaPro"/>
              </a:rPr>
              <a:t>after-tax</a:t>
            </a:r>
            <a:r>
              <a:rPr kumimoji="0" sz="1200" b="1" i="0" u="none" strike="noStrike" kern="0" cap="none" spc="-20"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20/80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40/60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5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60/40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75/25</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8485" marR="43116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9" name="object 9"/>
          <p:cNvSpPr/>
          <p:nvPr/>
        </p:nvSpPr>
        <p:spPr>
          <a:xfrm>
            <a:off x="9377997" y="5519928"/>
            <a:ext cx="2610485" cy="1127760"/>
          </a:xfrm>
          <a:custGeom>
            <a:avLst/>
            <a:gdLst/>
            <a:ahLst/>
            <a:cxnLst/>
            <a:rect l="l" t="t" r="r" b="b"/>
            <a:pathLst>
              <a:path w="2610484" h="1127759">
                <a:moveTo>
                  <a:pt x="2610091" y="0"/>
                </a:moveTo>
                <a:lnTo>
                  <a:pt x="0" y="0"/>
                </a:lnTo>
                <a:lnTo>
                  <a:pt x="0" y="1127760"/>
                </a:lnTo>
                <a:lnTo>
                  <a:pt x="2610091" y="1127760"/>
                </a:lnTo>
                <a:lnTo>
                  <a:pt x="2610091"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9358655" y="4559808"/>
            <a:ext cx="2573655" cy="82550"/>
          </a:xfrm>
          <a:custGeom>
            <a:avLst/>
            <a:gdLst/>
            <a:ahLst/>
            <a:cxnLst/>
            <a:rect l="l" t="t" r="r" b="b"/>
            <a:pathLst>
              <a:path w="2573654" h="82550">
                <a:moveTo>
                  <a:pt x="2573515" y="0"/>
                </a:moveTo>
                <a:lnTo>
                  <a:pt x="0" y="0"/>
                </a:lnTo>
                <a:lnTo>
                  <a:pt x="0" y="82296"/>
                </a:lnTo>
                <a:lnTo>
                  <a:pt x="2573515" y="82296"/>
                </a:lnTo>
                <a:lnTo>
                  <a:pt x="2573515" y="0"/>
                </a:lnTo>
                <a:close/>
              </a:path>
            </a:pathLst>
          </a:custGeom>
          <a:solidFill>
            <a:srgbClr val="D79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9481313" y="4718360"/>
            <a:ext cx="1903095" cy="7112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Wealth</a:t>
            </a:r>
            <a:r>
              <a:rPr kumimoji="0" sz="1500" b="1" i="0" u="none" strike="noStrike" kern="0" cap="none" spc="-4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Management </a:t>
            </a:r>
            <a:r>
              <a:rPr kumimoji="0" sz="1500" b="1" i="0" u="none" strike="noStrike" kern="0" cap="none" spc="0" normalizeH="0" baseline="0" noProof="0">
                <a:ln>
                  <a:noFill/>
                </a:ln>
                <a:solidFill>
                  <a:srgbClr val="131223"/>
                </a:solidFill>
                <a:effectLst/>
                <a:uLnTx/>
                <a:uFillTx/>
                <a:latin typeface="SemplicitaPro"/>
                <a:cs typeface="SemplicitaPro"/>
              </a:rPr>
              <a:t>Solutions:</a:t>
            </a:r>
            <a:r>
              <a:rPr kumimoji="0" sz="1500" b="1" i="0" u="none" strike="noStrike" kern="0" cap="none" spc="-30"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 Customization</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12" name="object 12"/>
          <p:cNvSpPr/>
          <p:nvPr/>
        </p:nvSpPr>
        <p:spPr>
          <a:xfrm>
            <a:off x="426719" y="1839467"/>
            <a:ext cx="2141220" cy="4805680"/>
          </a:xfrm>
          <a:custGeom>
            <a:avLst/>
            <a:gdLst/>
            <a:ahLst/>
            <a:cxnLst/>
            <a:rect l="l" t="t" r="r" b="b"/>
            <a:pathLst>
              <a:path w="2141220" h="4805680">
                <a:moveTo>
                  <a:pt x="2140826" y="0"/>
                </a:moveTo>
                <a:lnTo>
                  <a:pt x="0" y="0"/>
                </a:lnTo>
                <a:lnTo>
                  <a:pt x="0" y="4805172"/>
                </a:lnTo>
                <a:lnTo>
                  <a:pt x="2140826" y="4805172"/>
                </a:lnTo>
                <a:lnTo>
                  <a:pt x="2140826"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426719" y="803935"/>
            <a:ext cx="2143125" cy="82550"/>
          </a:xfrm>
          <a:custGeom>
            <a:avLst/>
            <a:gdLst/>
            <a:ahLst/>
            <a:cxnLst/>
            <a:rect l="l" t="t" r="r" b="b"/>
            <a:pathLst>
              <a:path w="2143125" h="82550">
                <a:moveTo>
                  <a:pt x="2142794" y="0"/>
                </a:moveTo>
                <a:lnTo>
                  <a:pt x="0" y="0"/>
                </a:lnTo>
                <a:lnTo>
                  <a:pt x="0" y="82296"/>
                </a:lnTo>
                <a:lnTo>
                  <a:pt x="2142794" y="82296"/>
                </a:lnTo>
                <a:lnTo>
                  <a:pt x="2142794" y="0"/>
                </a:lnTo>
                <a:close/>
              </a:path>
            </a:pathLst>
          </a:custGeom>
          <a:solidFill>
            <a:srgbClr val="4141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531465" y="963395"/>
            <a:ext cx="1266190"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Global</a:t>
            </a:r>
            <a:r>
              <a:rPr kumimoji="0" sz="1500" b="1" i="0" u="none" strike="noStrike" kern="0" cap="none" spc="-10" normalizeH="0" baseline="0" noProof="0">
                <a:ln>
                  <a:noFill/>
                </a:ln>
                <a:solidFill>
                  <a:srgbClr val="131223"/>
                </a:solidFill>
                <a:effectLst/>
                <a:uLnTx/>
                <a:uFillTx/>
                <a:latin typeface="SemplicitaPro"/>
                <a:cs typeface="SemplicitaPro"/>
              </a:rPr>
              <a:t> </a:t>
            </a:r>
            <a:r>
              <a:rPr kumimoji="0" sz="1500" b="1" i="0" u="none" strike="noStrike" kern="0" cap="none" spc="-20" normalizeH="0" baseline="0" noProof="0">
                <a:ln>
                  <a:noFill/>
                </a:ln>
                <a:solidFill>
                  <a:srgbClr val="131223"/>
                </a:solidFill>
                <a:effectLst/>
                <a:uLnTx/>
                <a:uFillTx/>
                <a:latin typeface="SemplicitaPro"/>
                <a:cs typeface="SemplicitaPro"/>
              </a:rPr>
              <a:t>Core </a:t>
            </a: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15" name="object 15"/>
          <p:cNvSpPr txBox="1"/>
          <p:nvPr/>
        </p:nvSpPr>
        <p:spPr>
          <a:xfrm>
            <a:off x="426719" y="1839467"/>
            <a:ext cx="2141220" cy="4805680"/>
          </a:xfrm>
          <a:prstGeom prst="rect">
            <a:avLst/>
          </a:prstGeom>
        </p:spPr>
        <p:txBody>
          <a:bodyPr vert="horz" wrap="square" lIns="0" tIns="99695" rIns="0" bIns="0" rtlCol="0">
            <a:spAutoFit/>
          </a:bodyPr>
          <a:lstStyle/>
          <a:p>
            <a:pPr marL="123825" marR="742950" lvl="0" indent="0" defTabSz="914400" eaLnBrk="1" fontAlgn="auto" latinLnBrk="0" hangingPunct="1">
              <a:lnSpc>
                <a:spcPct val="100000"/>
              </a:lnSpc>
              <a:spcBef>
                <a:spcPts val="78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20/80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578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40" normalizeH="0" baseline="0" noProof="0">
                <a:ln>
                  <a:noFill/>
                </a:ln>
                <a:solidFill>
                  <a:srgbClr val="131223"/>
                </a:solidFill>
                <a:effectLst/>
                <a:uLnTx/>
                <a:uFillTx/>
                <a:latin typeface="SemplicitaPro"/>
                <a:cs typeface="SemplicitaPro"/>
              </a:rPr>
              <a:t>40/60</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60/40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75/25</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515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9595" marR="56197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grpSp>
        <p:nvGrpSpPr>
          <p:cNvPr id="16" name="object 16"/>
          <p:cNvGrpSpPr/>
          <p:nvPr/>
        </p:nvGrpSpPr>
        <p:grpSpPr>
          <a:xfrm>
            <a:off x="564184" y="2539151"/>
            <a:ext cx="361315" cy="3813175"/>
            <a:chOff x="564184" y="2539151"/>
            <a:chExt cx="361315" cy="3813175"/>
          </a:xfrm>
        </p:grpSpPr>
        <p:sp>
          <p:nvSpPr>
            <p:cNvPr id="17" name="object 17"/>
            <p:cNvSpPr/>
            <p:nvPr/>
          </p:nvSpPr>
          <p:spPr>
            <a:xfrm>
              <a:off x="564184" y="2539151"/>
              <a:ext cx="361315" cy="359410"/>
            </a:xfrm>
            <a:custGeom>
              <a:avLst/>
              <a:gdLst/>
              <a:ahLst/>
              <a:cxnLst/>
              <a:rect l="l" t="t" r="r" b="b"/>
              <a:pathLst>
                <a:path w="361315" h="359410">
                  <a:moveTo>
                    <a:pt x="180416" y="0"/>
                  </a:moveTo>
                  <a:lnTo>
                    <a:pt x="132356" y="6411"/>
                  </a:lnTo>
                  <a:lnTo>
                    <a:pt x="89231" y="24500"/>
                  </a:lnTo>
                  <a:lnTo>
                    <a:pt x="52736" y="52546"/>
                  </a:lnTo>
                  <a:lnTo>
                    <a:pt x="24569" y="88830"/>
                  </a:lnTo>
                  <a:lnTo>
                    <a:pt x="6425" y="131633"/>
                  </a:lnTo>
                  <a:lnTo>
                    <a:pt x="0" y="179235"/>
                  </a:lnTo>
                  <a:lnTo>
                    <a:pt x="6425" y="227222"/>
                  </a:lnTo>
                  <a:lnTo>
                    <a:pt x="24569" y="270283"/>
                  </a:lnTo>
                  <a:lnTo>
                    <a:pt x="52736" y="306724"/>
                  </a:lnTo>
                  <a:lnTo>
                    <a:pt x="89231" y="334850"/>
                  </a:lnTo>
                  <a:lnTo>
                    <a:pt x="132356" y="352968"/>
                  </a:lnTo>
                  <a:lnTo>
                    <a:pt x="180416" y="359384"/>
                  </a:lnTo>
                  <a:lnTo>
                    <a:pt x="228154" y="352968"/>
                  </a:lnTo>
                  <a:lnTo>
                    <a:pt x="271189" y="334850"/>
                  </a:lnTo>
                  <a:lnTo>
                    <a:pt x="307747" y="306724"/>
                  </a:lnTo>
                  <a:lnTo>
                    <a:pt x="336057" y="270283"/>
                  </a:lnTo>
                  <a:lnTo>
                    <a:pt x="354342" y="227222"/>
                  </a:lnTo>
                  <a:lnTo>
                    <a:pt x="360832" y="179235"/>
                  </a:lnTo>
                  <a:lnTo>
                    <a:pt x="360298" y="164709"/>
                  </a:lnTo>
                  <a:lnTo>
                    <a:pt x="358638" y="150358"/>
                  </a:lnTo>
                  <a:lnTo>
                    <a:pt x="355763" y="136354"/>
                  </a:lnTo>
                  <a:lnTo>
                    <a:pt x="351586" y="122872"/>
                  </a:lnTo>
                  <a:lnTo>
                    <a:pt x="180416" y="179235"/>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3" cstate="print"/>
            <a:stretch>
              <a:fillRect/>
            </a:stretch>
          </p:blipFill>
          <p:spPr>
            <a:xfrm>
              <a:off x="744595" y="2539152"/>
              <a:ext cx="171170" cy="180149"/>
            </a:xfrm>
            <a:prstGeom prst="rect">
              <a:avLst/>
            </a:prstGeom>
          </p:spPr>
        </p:pic>
        <p:sp>
          <p:nvSpPr>
            <p:cNvPr id="19" name="object 19"/>
            <p:cNvSpPr/>
            <p:nvPr/>
          </p:nvSpPr>
          <p:spPr>
            <a:xfrm>
              <a:off x="564184" y="3229044"/>
              <a:ext cx="290195" cy="361315"/>
            </a:xfrm>
            <a:custGeom>
              <a:avLst/>
              <a:gdLst/>
              <a:ahLst/>
              <a:cxnLst/>
              <a:rect l="l" t="t" r="r" b="b"/>
              <a:pathLst>
                <a:path w="29019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4" y="350878"/>
                  </a:lnTo>
                  <a:lnTo>
                    <a:pt x="265507" y="339213"/>
                  </a:lnTo>
                  <a:lnTo>
                    <a:pt x="289598" y="323634"/>
                  </a:lnTo>
                  <a:lnTo>
                    <a:pt x="180416" y="179895"/>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744594"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64184" y="3919580"/>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9" y="271014"/>
                  </a:lnTo>
                  <a:lnTo>
                    <a:pt x="53085" y="307441"/>
                  </a:lnTo>
                  <a:lnTo>
                    <a:pt x="89750" y="335699"/>
                  </a:lnTo>
                  <a:lnTo>
                    <a:pt x="180416" y="179908"/>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564184" y="3918648"/>
              <a:ext cx="361315" cy="1743075"/>
            </a:xfrm>
            <a:custGeom>
              <a:avLst/>
              <a:gdLst/>
              <a:ahLst/>
              <a:cxnLst/>
              <a:rect l="l" t="t" r="r" b="b"/>
              <a:pathLst>
                <a:path w="361315" h="1743075">
                  <a:moveTo>
                    <a:pt x="360832" y="1561922"/>
                  </a:moveTo>
                  <a:lnTo>
                    <a:pt x="354342" y="1514144"/>
                  </a:lnTo>
                  <a:lnTo>
                    <a:pt x="336054" y="1471180"/>
                  </a:lnTo>
                  <a:lnTo>
                    <a:pt x="307746" y="1434757"/>
                  </a:lnTo>
                  <a:lnTo>
                    <a:pt x="271183" y="1406613"/>
                  </a:lnTo>
                  <a:lnTo>
                    <a:pt x="228142" y="1388452"/>
                  </a:lnTo>
                  <a:lnTo>
                    <a:pt x="180416" y="1382014"/>
                  </a:lnTo>
                  <a:lnTo>
                    <a:pt x="180416" y="1562849"/>
                  </a:lnTo>
                  <a:lnTo>
                    <a:pt x="67538" y="1420964"/>
                  </a:lnTo>
                  <a:lnTo>
                    <a:pt x="39801" y="1449120"/>
                  </a:lnTo>
                  <a:lnTo>
                    <a:pt x="18503" y="1482750"/>
                  </a:lnTo>
                  <a:lnTo>
                    <a:pt x="4826" y="1520723"/>
                  </a:lnTo>
                  <a:lnTo>
                    <a:pt x="0" y="1561922"/>
                  </a:lnTo>
                  <a:lnTo>
                    <a:pt x="6413" y="1610093"/>
                  </a:lnTo>
                  <a:lnTo>
                    <a:pt x="24561" y="1653311"/>
                  </a:lnTo>
                  <a:lnTo>
                    <a:pt x="52730" y="1689887"/>
                  </a:lnTo>
                  <a:lnTo>
                    <a:pt x="89230" y="1718119"/>
                  </a:lnTo>
                  <a:lnTo>
                    <a:pt x="132346" y="1736305"/>
                  </a:lnTo>
                  <a:lnTo>
                    <a:pt x="180416" y="1742744"/>
                  </a:lnTo>
                  <a:lnTo>
                    <a:pt x="228142" y="1736305"/>
                  </a:lnTo>
                  <a:lnTo>
                    <a:pt x="271183" y="1718119"/>
                  </a:lnTo>
                  <a:lnTo>
                    <a:pt x="307746" y="1689887"/>
                  </a:lnTo>
                  <a:lnTo>
                    <a:pt x="336054" y="1653311"/>
                  </a:lnTo>
                  <a:lnTo>
                    <a:pt x="354342" y="1610093"/>
                  </a:lnTo>
                  <a:lnTo>
                    <a:pt x="360832" y="1561922"/>
                  </a:lnTo>
                  <a:close/>
                </a:path>
                <a:path w="361315" h="1743075">
                  <a:moveTo>
                    <a:pt x="360832" y="180835"/>
                  </a:moveTo>
                  <a:lnTo>
                    <a:pt x="354406" y="132664"/>
                  </a:lnTo>
                  <a:lnTo>
                    <a:pt x="336257" y="89446"/>
                  </a:lnTo>
                  <a:lnTo>
                    <a:pt x="308089" y="52870"/>
                  </a:lnTo>
                  <a:lnTo>
                    <a:pt x="271602" y="24638"/>
                  </a:lnTo>
                  <a:lnTo>
                    <a:pt x="228473" y="6451"/>
                  </a:lnTo>
                  <a:lnTo>
                    <a:pt x="180416" y="0"/>
                  </a:lnTo>
                  <a:lnTo>
                    <a:pt x="180416" y="180835"/>
                  </a:lnTo>
                  <a:lnTo>
                    <a:pt x="89738" y="336626"/>
                  </a:lnTo>
                  <a:lnTo>
                    <a:pt x="110540" y="347192"/>
                  </a:lnTo>
                  <a:lnTo>
                    <a:pt x="132638" y="355066"/>
                  </a:lnTo>
                  <a:lnTo>
                    <a:pt x="155968" y="359981"/>
                  </a:lnTo>
                  <a:lnTo>
                    <a:pt x="180416" y="361670"/>
                  </a:lnTo>
                  <a:lnTo>
                    <a:pt x="228142" y="355231"/>
                  </a:lnTo>
                  <a:lnTo>
                    <a:pt x="271183" y="337045"/>
                  </a:lnTo>
                  <a:lnTo>
                    <a:pt x="307746" y="308813"/>
                  </a:lnTo>
                  <a:lnTo>
                    <a:pt x="336054" y="272237"/>
                  </a:lnTo>
                  <a:lnTo>
                    <a:pt x="354342" y="229006"/>
                  </a:lnTo>
                  <a:lnTo>
                    <a:pt x="360832" y="180835"/>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4" cstate="print"/>
            <a:stretch>
              <a:fillRect/>
            </a:stretch>
          </p:blipFill>
          <p:spPr>
            <a:xfrm>
              <a:off x="632650" y="5300658"/>
              <a:ext cx="111950" cy="180835"/>
            </a:xfrm>
            <a:prstGeom prst="rect">
              <a:avLst/>
            </a:prstGeom>
          </p:spPr>
        </p:pic>
        <p:sp>
          <p:nvSpPr>
            <p:cNvPr id="24" name="object 24"/>
            <p:cNvSpPr/>
            <p:nvPr/>
          </p:nvSpPr>
          <p:spPr>
            <a:xfrm>
              <a:off x="564184" y="4610125"/>
              <a:ext cx="361315" cy="1742439"/>
            </a:xfrm>
            <a:custGeom>
              <a:avLst/>
              <a:gdLst/>
              <a:ahLst/>
              <a:cxnLst/>
              <a:rect l="l" t="t" r="r" b="b"/>
              <a:pathLst>
                <a:path w="361315" h="1742439">
                  <a:moveTo>
                    <a:pt x="360832" y="1560982"/>
                  </a:moveTo>
                  <a:lnTo>
                    <a:pt x="354380" y="1512912"/>
                  </a:lnTo>
                  <a:lnTo>
                    <a:pt x="336194" y="1469707"/>
                  </a:lnTo>
                  <a:lnTo>
                    <a:pt x="307987" y="1433106"/>
                  </a:lnTo>
                  <a:lnTo>
                    <a:pt x="271475" y="1404835"/>
                  </a:lnTo>
                  <a:lnTo>
                    <a:pt x="228371" y="1386611"/>
                  </a:lnTo>
                  <a:lnTo>
                    <a:pt x="180416" y="1380147"/>
                  </a:lnTo>
                  <a:lnTo>
                    <a:pt x="132448" y="1386611"/>
                  </a:lnTo>
                  <a:lnTo>
                    <a:pt x="89344" y="1404835"/>
                  </a:lnTo>
                  <a:lnTo>
                    <a:pt x="52832" y="1433106"/>
                  </a:lnTo>
                  <a:lnTo>
                    <a:pt x="24625" y="1469707"/>
                  </a:lnTo>
                  <a:lnTo>
                    <a:pt x="6438" y="1512912"/>
                  </a:lnTo>
                  <a:lnTo>
                    <a:pt x="0" y="1560982"/>
                  </a:lnTo>
                  <a:lnTo>
                    <a:pt x="6438" y="1609051"/>
                  </a:lnTo>
                  <a:lnTo>
                    <a:pt x="24625" y="1652257"/>
                  </a:lnTo>
                  <a:lnTo>
                    <a:pt x="52832" y="1688846"/>
                  </a:lnTo>
                  <a:lnTo>
                    <a:pt x="89344" y="1717128"/>
                  </a:lnTo>
                  <a:lnTo>
                    <a:pt x="132448" y="1735353"/>
                  </a:lnTo>
                  <a:lnTo>
                    <a:pt x="180416" y="1741817"/>
                  </a:lnTo>
                  <a:lnTo>
                    <a:pt x="228371" y="1735353"/>
                  </a:lnTo>
                  <a:lnTo>
                    <a:pt x="271475" y="1717128"/>
                  </a:lnTo>
                  <a:lnTo>
                    <a:pt x="307987" y="1688846"/>
                  </a:lnTo>
                  <a:lnTo>
                    <a:pt x="336194" y="1652257"/>
                  </a:lnTo>
                  <a:lnTo>
                    <a:pt x="354380" y="1609051"/>
                  </a:lnTo>
                  <a:lnTo>
                    <a:pt x="360832" y="1560982"/>
                  </a:lnTo>
                  <a:close/>
                </a:path>
                <a:path w="361315" h="1742439">
                  <a:moveTo>
                    <a:pt x="360832" y="179908"/>
                  </a:moveTo>
                  <a:lnTo>
                    <a:pt x="354342" y="132130"/>
                  </a:lnTo>
                  <a:lnTo>
                    <a:pt x="336054" y="89166"/>
                  </a:lnTo>
                  <a:lnTo>
                    <a:pt x="307746" y="52743"/>
                  </a:lnTo>
                  <a:lnTo>
                    <a:pt x="271183" y="24587"/>
                  </a:lnTo>
                  <a:lnTo>
                    <a:pt x="228142" y="6438"/>
                  </a:lnTo>
                  <a:lnTo>
                    <a:pt x="180416" y="0"/>
                  </a:lnTo>
                  <a:lnTo>
                    <a:pt x="180416" y="180835"/>
                  </a:lnTo>
                  <a:lnTo>
                    <a:pt x="0" y="180835"/>
                  </a:lnTo>
                  <a:lnTo>
                    <a:pt x="6413" y="228612"/>
                  </a:lnTo>
                  <a:lnTo>
                    <a:pt x="24561" y="271576"/>
                  </a:lnTo>
                  <a:lnTo>
                    <a:pt x="52730" y="307987"/>
                  </a:lnTo>
                  <a:lnTo>
                    <a:pt x="89230" y="336143"/>
                  </a:lnTo>
                  <a:lnTo>
                    <a:pt x="132346" y="354291"/>
                  </a:lnTo>
                  <a:lnTo>
                    <a:pt x="180416" y="360730"/>
                  </a:lnTo>
                  <a:lnTo>
                    <a:pt x="228142" y="354291"/>
                  </a:lnTo>
                  <a:lnTo>
                    <a:pt x="271183" y="336105"/>
                  </a:lnTo>
                  <a:lnTo>
                    <a:pt x="307746" y="307873"/>
                  </a:lnTo>
                  <a:lnTo>
                    <a:pt x="336054" y="271297"/>
                  </a:lnTo>
                  <a:lnTo>
                    <a:pt x="354342" y="228079"/>
                  </a:lnTo>
                  <a:lnTo>
                    <a:pt x="360832" y="179908"/>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5" cstate="print"/>
            <a:stretch>
              <a:fillRect/>
            </a:stretch>
          </p:blipFill>
          <p:spPr>
            <a:xfrm>
              <a:off x="564184" y="4610118"/>
              <a:ext cx="180416" cy="179908"/>
            </a:xfrm>
            <a:prstGeom prst="rect">
              <a:avLst/>
            </a:prstGeom>
          </p:spPr>
        </p:pic>
      </p:grpSp>
      <p:grpSp>
        <p:nvGrpSpPr>
          <p:cNvPr id="26" name="object 26"/>
          <p:cNvGrpSpPr/>
          <p:nvPr/>
        </p:nvGrpSpPr>
        <p:grpSpPr>
          <a:xfrm>
            <a:off x="2847257" y="2539157"/>
            <a:ext cx="361315" cy="3813175"/>
            <a:chOff x="2847257" y="2539157"/>
            <a:chExt cx="361315" cy="3813175"/>
          </a:xfrm>
        </p:grpSpPr>
        <p:sp>
          <p:nvSpPr>
            <p:cNvPr id="27" name="object 27"/>
            <p:cNvSpPr/>
            <p:nvPr/>
          </p:nvSpPr>
          <p:spPr>
            <a:xfrm>
              <a:off x="2847251" y="5301322"/>
              <a:ext cx="361315" cy="1050925"/>
            </a:xfrm>
            <a:custGeom>
              <a:avLst/>
              <a:gdLst/>
              <a:ahLst/>
              <a:cxnLst/>
              <a:rect l="l" t="t" r="r" b="b"/>
              <a:pathLst>
                <a:path w="361314" h="1050925">
                  <a:moveTo>
                    <a:pt x="360832" y="869784"/>
                  </a:moveTo>
                  <a:lnTo>
                    <a:pt x="354393" y="821715"/>
                  </a:lnTo>
                  <a:lnTo>
                    <a:pt x="336207" y="778510"/>
                  </a:lnTo>
                  <a:lnTo>
                    <a:pt x="307987" y="741908"/>
                  </a:lnTo>
                  <a:lnTo>
                    <a:pt x="271475" y="713638"/>
                  </a:lnTo>
                  <a:lnTo>
                    <a:pt x="228384" y="695413"/>
                  </a:lnTo>
                  <a:lnTo>
                    <a:pt x="180416" y="688949"/>
                  </a:lnTo>
                  <a:lnTo>
                    <a:pt x="132448" y="695413"/>
                  </a:lnTo>
                  <a:lnTo>
                    <a:pt x="89357" y="713638"/>
                  </a:lnTo>
                  <a:lnTo>
                    <a:pt x="52844" y="741908"/>
                  </a:lnTo>
                  <a:lnTo>
                    <a:pt x="24638" y="778510"/>
                  </a:lnTo>
                  <a:lnTo>
                    <a:pt x="6451" y="821715"/>
                  </a:lnTo>
                  <a:lnTo>
                    <a:pt x="0" y="869784"/>
                  </a:lnTo>
                  <a:lnTo>
                    <a:pt x="6451" y="917854"/>
                  </a:lnTo>
                  <a:lnTo>
                    <a:pt x="24638" y="961059"/>
                  </a:lnTo>
                  <a:lnTo>
                    <a:pt x="52844" y="997648"/>
                  </a:lnTo>
                  <a:lnTo>
                    <a:pt x="89357" y="1025931"/>
                  </a:lnTo>
                  <a:lnTo>
                    <a:pt x="132448" y="1044155"/>
                  </a:lnTo>
                  <a:lnTo>
                    <a:pt x="180416" y="1050620"/>
                  </a:lnTo>
                  <a:lnTo>
                    <a:pt x="228384" y="1044155"/>
                  </a:lnTo>
                  <a:lnTo>
                    <a:pt x="271475" y="1025931"/>
                  </a:lnTo>
                  <a:lnTo>
                    <a:pt x="307987" y="997648"/>
                  </a:lnTo>
                  <a:lnTo>
                    <a:pt x="336207" y="961059"/>
                  </a:lnTo>
                  <a:lnTo>
                    <a:pt x="354393" y="917854"/>
                  </a:lnTo>
                  <a:lnTo>
                    <a:pt x="360832" y="869784"/>
                  </a:lnTo>
                  <a:close/>
                </a:path>
                <a:path w="361314" h="1050925">
                  <a:moveTo>
                    <a:pt x="360832" y="179235"/>
                  </a:moveTo>
                  <a:lnTo>
                    <a:pt x="354342" y="131635"/>
                  </a:lnTo>
                  <a:lnTo>
                    <a:pt x="336054" y="88836"/>
                  </a:lnTo>
                  <a:lnTo>
                    <a:pt x="307746" y="52539"/>
                  </a:lnTo>
                  <a:lnTo>
                    <a:pt x="271183" y="24498"/>
                  </a:lnTo>
                  <a:lnTo>
                    <a:pt x="228155" y="6413"/>
                  </a:lnTo>
                  <a:lnTo>
                    <a:pt x="180416" y="0"/>
                  </a:lnTo>
                  <a:lnTo>
                    <a:pt x="180416" y="180149"/>
                  </a:lnTo>
                  <a:lnTo>
                    <a:pt x="67538" y="38798"/>
                  </a:lnTo>
                  <a:lnTo>
                    <a:pt x="39814" y="66852"/>
                  </a:lnTo>
                  <a:lnTo>
                    <a:pt x="18503" y="100355"/>
                  </a:lnTo>
                  <a:lnTo>
                    <a:pt x="4826" y="138188"/>
                  </a:lnTo>
                  <a:lnTo>
                    <a:pt x="0" y="179235"/>
                  </a:lnTo>
                  <a:lnTo>
                    <a:pt x="6426" y="227228"/>
                  </a:lnTo>
                  <a:lnTo>
                    <a:pt x="24574" y="270281"/>
                  </a:lnTo>
                  <a:lnTo>
                    <a:pt x="52743" y="306717"/>
                  </a:lnTo>
                  <a:lnTo>
                    <a:pt x="89230" y="334848"/>
                  </a:lnTo>
                  <a:lnTo>
                    <a:pt x="132359" y="352971"/>
                  </a:lnTo>
                  <a:lnTo>
                    <a:pt x="180416" y="359384"/>
                  </a:lnTo>
                  <a:lnTo>
                    <a:pt x="228155" y="352971"/>
                  </a:lnTo>
                  <a:lnTo>
                    <a:pt x="271183" y="334848"/>
                  </a:lnTo>
                  <a:lnTo>
                    <a:pt x="307746" y="306717"/>
                  </a:lnTo>
                  <a:lnTo>
                    <a:pt x="336054" y="270281"/>
                  </a:lnTo>
                  <a:lnTo>
                    <a:pt x="354342" y="227228"/>
                  </a:lnTo>
                  <a:lnTo>
                    <a:pt x="360832" y="179235"/>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6" cstate="print"/>
            <a:stretch>
              <a:fillRect/>
            </a:stretch>
          </p:blipFill>
          <p:spPr>
            <a:xfrm>
              <a:off x="2915721" y="5301316"/>
              <a:ext cx="111950" cy="180149"/>
            </a:xfrm>
            <a:prstGeom prst="rect">
              <a:avLst/>
            </a:prstGeom>
          </p:spPr>
        </p:pic>
        <p:sp>
          <p:nvSpPr>
            <p:cNvPr id="29" name="object 29"/>
            <p:cNvSpPr/>
            <p:nvPr/>
          </p:nvSpPr>
          <p:spPr>
            <a:xfrm>
              <a:off x="2847257" y="4610118"/>
              <a:ext cx="361315" cy="361315"/>
            </a:xfrm>
            <a:custGeom>
              <a:avLst/>
              <a:gdLst/>
              <a:ahLst/>
              <a:cxnLst/>
              <a:rect l="l" t="t" r="r" b="b"/>
              <a:pathLst>
                <a:path w="361314" h="361314">
                  <a:moveTo>
                    <a:pt x="180416" y="0"/>
                  </a:moveTo>
                  <a:lnTo>
                    <a:pt x="180416" y="180835"/>
                  </a:lnTo>
                  <a:lnTo>
                    <a:pt x="0" y="180835"/>
                  </a:lnTo>
                  <a:lnTo>
                    <a:pt x="6425" y="228614"/>
                  </a:lnTo>
                  <a:lnTo>
                    <a:pt x="24569" y="271574"/>
                  </a:lnTo>
                  <a:lnTo>
                    <a:pt x="52736" y="307992"/>
                  </a:lnTo>
                  <a:lnTo>
                    <a:pt x="89231" y="336141"/>
                  </a:lnTo>
                  <a:lnTo>
                    <a:pt x="132356" y="354295"/>
                  </a:lnTo>
                  <a:lnTo>
                    <a:pt x="180416" y="360730"/>
                  </a:lnTo>
                  <a:lnTo>
                    <a:pt x="228154" y="354291"/>
                  </a:lnTo>
                  <a:lnTo>
                    <a:pt x="271189" y="336106"/>
                  </a:lnTo>
                  <a:lnTo>
                    <a:pt x="307747" y="307876"/>
                  </a:lnTo>
                  <a:lnTo>
                    <a:pt x="336057" y="271300"/>
                  </a:lnTo>
                  <a:lnTo>
                    <a:pt x="354342" y="228077"/>
                  </a:lnTo>
                  <a:lnTo>
                    <a:pt x="360832" y="179908"/>
                  </a:lnTo>
                  <a:lnTo>
                    <a:pt x="354342" y="132128"/>
                  </a:lnTo>
                  <a:lnTo>
                    <a:pt x="336057" y="89165"/>
                  </a:lnTo>
                  <a:lnTo>
                    <a:pt x="307747" y="52744"/>
                  </a:lnTo>
                  <a:lnTo>
                    <a:pt x="271189" y="24592"/>
                  </a:lnTo>
                  <a:lnTo>
                    <a:pt x="228154" y="6435"/>
                  </a:lnTo>
                  <a:lnTo>
                    <a:pt x="180416"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0" name="object 30"/>
            <p:cNvPicPr/>
            <p:nvPr/>
          </p:nvPicPr>
          <p:blipFill>
            <a:blip r:embed="rId7" cstate="print"/>
            <a:stretch>
              <a:fillRect/>
            </a:stretch>
          </p:blipFill>
          <p:spPr>
            <a:xfrm>
              <a:off x="2847257" y="4610118"/>
              <a:ext cx="180416" cy="179908"/>
            </a:xfrm>
            <a:prstGeom prst="rect">
              <a:avLst/>
            </a:prstGeom>
          </p:spPr>
        </p:pic>
        <p:sp>
          <p:nvSpPr>
            <p:cNvPr id="31" name="object 31"/>
            <p:cNvSpPr/>
            <p:nvPr/>
          </p:nvSpPr>
          <p:spPr>
            <a:xfrm>
              <a:off x="2847257" y="3920230"/>
              <a:ext cx="180975" cy="334645"/>
            </a:xfrm>
            <a:custGeom>
              <a:avLst/>
              <a:gdLst/>
              <a:ahLst/>
              <a:cxnLst/>
              <a:rect l="l" t="t" r="r" b="b"/>
              <a:pathLst>
                <a:path w="180975" h="334645">
                  <a:moveTo>
                    <a:pt x="180416" y="0"/>
                  </a:moveTo>
                  <a:lnTo>
                    <a:pt x="132356" y="6411"/>
                  </a:lnTo>
                  <a:lnTo>
                    <a:pt x="89231" y="24500"/>
                  </a:lnTo>
                  <a:lnTo>
                    <a:pt x="52736" y="52546"/>
                  </a:lnTo>
                  <a:lnTo>
                    <a:pt x="24569" y="88830"/>
                  </a:lnTo>
                  <a:lnTo>
                    <a:pt x="6425" y="131633"/>
                  </a:lnTo>
                  <a:lnTo>
                    <a:pt x="0" y="179235"/>
                  </a:lnTo>
                  <a:lnTo>
                    <a:pt x="6476" y="227126"/>
                  </a:lnTo>
                  <a:lnTo>
                    <a:pt x="24749" y="269997"/>
                  </a:lnTo>
                  <a:lnTo>
                    <a:pt x="53085" y="306288"/>
                  </a:lnTo>
                  <a:lnTo>
                    <a:pt x="89750" y="334441"/>
                  </a:lnTo>
                  <a:lnTo>
                    <a:pt x="180416" y="17923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2936996" y="3919312"/>
              <a:ext cx="271145" cy="360680"/>
            </a:xfrm>
            <a:custGeom>
              <a:avLst/>
              <a:gdLst/>
              <a:ahLst/>
              <a:cxnLst/>
              <a:rect l="l" t="t" r="r" b="b"/>
              <a:pathLst>
                <a:path w="271144" h="360679">
                  <a:moveTo>
                    <a:pt x="90678" y="0"/>
                  </a:moveTo>
                  <a:lnTo>
                    <a:pt x="90678" y="180149"/>
                  </a:lnTo>
                  <a:lnTo>
                    <a:pt x="0" y="335356"/>
                  </a:lnTo>
                  <a:lnTo>
                    <a:pt x="20804" y="345881"/>
                  </a:lnTo>
                  <a:lnTo>
                    <a:pt x="42910" y="353718"/>
                  </a:lnTo>
                  <a:lnTo>
                    <a:pt x="66229" y="358610"/>
                  </a:lnTo>
                  <a:lnTo>
                    <a:pt x="90678" y="360299"/>
                  </a:lnTo>
                  <a:lnTo>
                    <a:pt x="138415" y="353883"/>
                  </a:lnTo>
                  <a:lnTo>
                    <a:pt x="181451" y="335764"/>
                  </a:lnTo>
                  <a:lnTo>
                    <a:pt x="218009" y="307638"/>
                  </a:lnTo>
                  <a:lnTo>
                    <a:pt x="246318" y="271197"/>
                  </a:lnTo>
                  <a:lnTo>
                    <a:pt x="264604" y="228136"/>
                  </a:lnTo>
                  <a:lnTo>
                    <a:pt x="271094" y="180149"/>
                  </a:lnTo>
                  <a:lnTo>
                    <a:pt x="264669" y="132162"/>
                  </a:lnTo>
                  <a:lnTo>
                    <a:pt x="246524" y="89101"/>
                  </a:lnTo>
                  <a:lnTo>
                    <a:pt x="218357" y="52660"/>
                  </a:lnTo>
                  <a:lnTo>
                    <a:pt x="181863" y="24534"/>
                  </a:lnTo>
                  <a:lnTo>
                    <a:pt x="138737" y="6415"/>
                  </a:lnTo>
                  <a:lnTo>
                    <a:pt x="90678"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2847257" y="3229044"/>
              <a:ext cx="290195" cy="361315"/>
            </a:xfrm>
            <a:custGeom>
              <a:avLst/>
              <a:gdLst/>
              <a:ahLst/>
              <a:cxnLst/>
              <a:rect l="l" t="t" r="r" b="b"/>
              <a:pathLst>
                <a:path w="29019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4" y="350878"/>
                  </a:lnTo>
                  <a:lnTo>
                    <a:pt x="265507" y="339213"/>
                  </a:lnTo>
                  <a:lnTo>
                    <a:pt x="289598" y="323634"/>
                  </a:lnTo>
                  <a:lnTo>
                    <a:pt x="180416" y="17989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3027667"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2847257" y="2539157"/>
              <a:ext cx="361315" cy="359410"/>
            </a:xfrm>
            <a:custGeom>
              <a:avLst/>
              <a:gdLst/>
              <a:ahLst/>
              <a:cxnLst/>
              <a:rect l="l" t="t" r="r" b="b"/>
              <a:pathLst>
                <a:path w="361314" h="359410">
                  <a:moveTo>
                    <a:pt x="180416" y="0"/>
                  </a:moveTo>
                  <a:lnTo>
                    <a:pt x="132356" y="6411"/>
                  </a:lnTo>
                  <a:lnTo>
                    <a:pt x="89231" y="24500"/>
                  </a:lnTo>
                  <a:lnTo>
                    <a:pt x="52736" y="52546"/>
                  </a:lnTo>
                  <a:lnTo>
                    <a:pt x="24569" y="88830"/>
                  </a:lnTo>
                  <a:lnTo>
                    <a:pt x="6425" y="131633"/>
                  </a:lnTo>
                  <a:lnTo>
                    <a:pt x="0" y="179235"/>
                  </a:lnTo>
                  <a:lnTo>
                    <a:pt x="6425" y="227222"/>
                  </a:lnTo>
                  <a:lnTo>
                    <a:pt x="24569" y="270283"/>
                  </a:lnTo>
                  <a:lnTo>
                    <a:pt x="52736" y="306724"/>
                  </a:lnTo>
                  <a:lnTo>
                    <a:pt x="89231" y="334850"/>
                  </a:lnTo>
                  <a:lnTo>
                    <a:pt x="132356" y="352968"/>
                  </a:lnTo>
                  <a:lnTo>
                    <a:pt x="180416" y="359384"/>
                  </a:lnTo>
                  <a:lnTo>
                    <a:pt x="228154" y="352968"/>
                  </a:lnTo>
                  <a:lnTo>
                    <a:pt x="271189" y="334850"/>
                  </a:lnTo>
                  <a:lnTo>
                    <a:pt x="307747" y="306724"/>
                  </a:lnTo>
                  <a:lnTo>
                    <a:pt x="336057" y="270283"/>
                  </a:lnTo>
                  <a:lnTo>
                    <a:pt x="354342" y="227222"/>
                  </a:lnTo>
                  <a:lnTo>
                    <a:pt x="360832" y="179235"/>
                  </a:lnTo>
                  <a:lnTo>
                    <a:pt x="360298" y="164709"/>
                  </a:lnTo>
                  <a:lnTo>
                    <a:pt x="358638" y="150358"/>
                  </a:lnTo>
                  <a:lnTo>
                    <a:pt x="355763" y="136354"/>
                  </a:lnTo>
                  <a:lnTo>
                    <a:pt x="351586" y="122872"/>
                  </a:lnTo>
                  <a:lnTo>
                    <a:pt x="180416" y="17923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 name="object 36"/>
            <p:cNvPicPr/>
            <p:nvPr/>
          </p:nvPicPr>
          <p:blipFill>
            <a:blip r:embed="rId8" cstate="print"/>
            <a:stretch>
              <a:fillRect/>
            </a:stretch>
          </p:blipFill>
          <p:spPr>
            <a:xfrm>
              <a:off x="3027667" y="2539159"/>
              <a:ext cx="171170" cy="180149"/>
            </a:xfrm>
            <a:prstGeom prst="rect">
              <a:avLst/>
            </a:prstGeom>
          </p:spPr>
        </p:pic>
      </p:grpSp>
      <p:sp>
        <p:nvSpPr>
          <p:cNvPr id="37" name="object 37"/>
          <p:cNvSpPr/>
          <p:nvPr/>
        </p:nvSpPr>
        <p:spPr>
          <a:xfrm>
            <a:off x="9383039" y="1842516"/>
            <a:ext cx="2610485" cy="2551430"/>
          </a:xfrm>
          <a:custGeom>
            <a:avLst/>
            <a:gdLst/>
            <a:ahLst/>
            <a:cxnLst/>
            <a:rect l="l" t="t" r="r" b="b"/>
            <a:pathLst>
              <a:path w="2610484" h="2551429">
                <a:moveTo>
                  <a:pt x="2610091" y="0"/>
                </a:moveTo>
                <a:lnTo>
                  <a:pt x="0" y="0"/>
                </a:lnTo>
                <a:lnTo>
                  <a:pt x="0" y="2551176"/>
                </a:lnTo>
                <a:lnTo>
                  <a:pt x="2610091" y="2551176"/>
                </a:lnTo>
                <a:lnTo>
                  <a:pt x="2610091"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9366275" y="803935"/>
            <a:ext cx="2572385" cy="83820"/>
          </a:xfrm>
          <a:custGeom>
            <a:avLst/>
            <a:gdLst/>
            <a:ahLst/>
            <a:cxnLst/>
            <a:rect l="l" t="t" r="r" b="b"/>
            <a:pathLst>
              <a:path w="2572384" h="83819">
                <a:moveTo>
                  <a:pt x="2571991" y="0"/>
                </a:moveTo>
                <a:lnTo>
                  <a:pt x="0" y="0"/>
                </a:lnTo>
                <a:lnTo>
                  <a:pt x="0" y="83820"/>
                </a:lnTo>
                <a:lnTo>
                  <a:pt x="2571991" y="83820"/>
                </a:lnTo>
                <a:lnTo>
                  <a:pt x="2571991" y="0"/>
                </a:lnTo>
                <a:close/>
              </a:path>
            </a:pathLst>
          </a:custGeom>
          <a:solidFill>
            <a:srgbClr val="7775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txBox="1"/>
          <p:nvPr/>
        </p:nvSpPr>
        <p:spPr>
          <a:xfrm>
            <a:off x="9487885" y="963395"/>
            <a:ext cx="1772285"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Multi-Asset</a:t>
            </a:r>
            <a:r>
              <a:rPr kumimoji="0" sz="1500" b="1" i="0" u="none" strike="noStrike" kern="0" cap="none" spc="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Income </a:t>
            </a: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40" name="object 40"/>
          <p:cNvSpPr txBox="1"/>
          <p:nvPr/>
        </p:nvSpPr>
        <p:spPr>
          <a:xfrm>
            <a:off x="9383039" y="1842516"/>
            <a:ext cx="2610485" cy="2551430"/>
          </a:xfrm>
          <a:prstGeom prst="rect">
            <a:avLst/>
          </a:prstGeom>
        </p:spPr>
        <p:txBody>
          <a:bodyPr vert="horz" wrap="square" lIns="0" tIns="97155" rIns="0" bIns="0" rtlCol="0">
            <a:spAutoFit/>
          </a:bodyPr>
          <a:lstStyle/>
          <a:p>
            <a:pPr marL="123825" marR="681355" lvl="0" indent="0" defTabSz="914400" eaLnBrk="1" fontAlgn="auto" latinLnBrk="0" hangingPunct="1">
              <a:lnSpc>
                <a:spcPct val="100000"/>
              </a:lnSpc>
              <a:spcBef>
                <a:spcPts val="7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5" normalizeH="0" baseline="0" noProof="0">
                <a:ln>
                  <a:noFill/>
                </a:ln>
                <a:solidFill>
                  <a:srgbClr val="131223"/>
                </a:solidFill>
                <a:effectLst/>
                <a:uLnTx/>
                <a:uFillTx/>
                <a:latin typeface="SemplicitaPro"/>
                <a:cs typeface="SemplicitaPro"/>
              </a:rPr>
              <a:t> </a:t>
            </a:r>
            <a:r>
              <a:rPr kumimoji="0" sz="1200" b="1" i="0" u="none" strike="noStrike" kern="0" cap="none" spc="0" normalizeH="0" baseline="0" noProof="0">
                <a:ln>
                  <a:noFill/>
                </a:ln>
                <a:solidFill>
                  <a:srgbClr val="131223"/>
                </a:solidFill>
                <a:effectLst/>
                <a:uLnTx/>
                <a:uFillTx/>
                <a:latin typeface="SemplicitaPro"/>
                <a:cs typeface="SemplicitaPro"/>
              </a:rPr>
              <a:t>Enhanced</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income </a:t>
            </a:r>
            <a:r>
              <a:rPr kumimoji="0" sz="1200" b="1" i="0" u="none" strike="noStrike" kern="0" cap="none" spc="0" normalizeH="0" baseline="0" noProof="0">
                <a:ln>
                  <a:noFill/>
                </a:ln>
                <a:solidFill>
                  <a:srgbClr val="131223"/>
                </a:solidFill>
                <a:effectLst/>
                <a:uLnTx/>
                <a:uFillTx/>
                <a:latin typeface="SemplicitaPro"/>
                <a:cs typeface="SemplicitaPro"/>
              </a:rPr>
              <a:t>relative to capital </a:t>
            </a:r>
            <a:r>
              <a:rPr kumimoji="0" sz="1200" b="1" i="0" u="none" strike="noStrike" kern="0" cap="none" spc="-10" normalizeH="0" baseline="0" noProof="0">
                <a:ln>
                  <a:noFill/>
                </a:ln>
                <a:solidFill>
                  <a:srgbClr val="131223"/>
                </a:solidFill>
                <a:effectLst/>
                <a:uLnTx/>
                <a:uFillTx/>
                <a:latin typeface="SemplicitaPro"/>
                <a:cs typeface="SemplicitaPro"/>
              </a:rPr>
              <a:t>growth</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1155"/>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40/60</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3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60/40</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00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75/25</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grpSp>
        <p:nvGrpSpPr>
          <p:cNvPr id="41" name="object 41"/>
          <p:cNvGrpSpPr/>
          <p:nvPr/>
        </p:nvGrpSpPr>
        <p:grpSpPr>
          <a:xfrm>
            <a:off x="9512877" y="2537580"/>
            <a:ext cx="372110" cy="1629410"/>
            <a:chOff x="9512877" y="2537580"/>
            <a:chExt cx="372110" cy="1629410"/>
          </a:xfrm>
        </p:grpSpPr>
        <p:sp>
          <p:nvSpPr>
            <p:cNvPr id="42" name="object 42"/>
            <p:cNvSpPr/>
            <p:nvPr/>
          </p:nvSpPr>
          <p:spPr>
            <a:xfrm>
              <a:off x="9523544" y="3807214"/>
              <a:ext cx="361315" cy="359410"/>
            </a:xfrm>
            <a:custGeom>
              <a:avLst/>
              <a:gdLst/>
              <a:ahLst/>
              <a:cxnLst/>
              <a:rect l="l" t="t" r="r" b="b"/>
              <a:pathLst>
                <a:path w="361315" h="359410">
                  <a:moveTo>
                    <a:pt x="180416" y="0"/>
                  </a:moveTo>
                  <a:lnTo>
                    <a:pt x="180416" y="180149"/>
                  </a:lnTo>
                  <a:lnTo>
                    <a:pt x="0" y="180149"/>
                  </a:lnTo>
                  <a:lnTo>
                    <a:pt x="6425" y="227751"/>
                  </a:lnTo>
                  <a:lnTo>
                    <a:pt x="24569" y="270554"/>
                  </a:lnTo>
                  <a:lnTo>
                    <a:pt x="52736" y="306838"/>
                  </a:lnTo>
                  <a:lnTo>
                    <a:pt x="89231" y="334884"/>
                  </a:lnTo>
                  <a:lnTo>
                    <a:pt x="132356" y="352972"/>
                  </a:lnTo>
                  <a:lnTo>
                    <a:pt x="180416" y="359384"/>
                  </a:lnTo>
                  <a:lnTo>
                    <a:pt x="228154" y="352968"/>
                  </a:lnTo>
                  <a:lnTo>
                    <a:pt x="271189" y="334850"/>
                  </a:lnTo>
                  <a:lnTo>
                    <a:pt x="307747" y="306724"/>
                  </a:lnTo>
                  <a:lnTo>
                    <a:pt x="336057" y="270283"/>
                  </a:lnTo>
                  <a:lnTo>
                    <a:pt x="354342" y="227222"/>
                  </a:lnTo>
                  <a:lnTo>
                    <a:pt x="360832" y="179235"/>
                  </a:lnTo>
                  <a:lnTo>
                    <a:pt x="354342" y="131633"/>
                  </a:lnTo>
                  <a:lnTo>
                    <a:pt x="336057" y="88830"/>
                  </a:lnTo>
                  <a:lnTo>
                    <a:pt x="307747" y="52546"/>
                  </a:lnTo>
                  <a:lnTo>
                    <a:pt x="271189" y="24500"/>
                  </a:lnTo>
                  <a:lnTo>
                    <a:pt x="228154" y="6411"/>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 name="object 43"/>
            <p:cNvPicPr/>
            <p:nvPr/>
          </p:nvPicPr>
          <p:blipFill>
            <a:blip r:embed="rId9" cstate="print"/>
            <a:stretch>
              <a:fillRect/>
            </a:stretch>
          </p:blipFill>
          <p:spPr>
            <a:xfrm>
              <a:off x="9523542" y="3807214"/>
              <a:ext cx="180416" cy="179235"/>
            </a:xfrm>
            <a:prstGeom prst="rect">
              <a:avLst/>
            </a:prstGeom>
          </p:spPr>
        </p:pic>
        <p:sp>
          <p:nvSpPr>
            <p:cNvPr id="44" name="object 44"/>
            <p:cNvSpPr/>
            <p:nvPr/>
          </p:nvSpPr>
          <p:spPr>
            <a:xfrm>
              <a:off x="9518973" y="3153522"/>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7" y="271014"/>
                  </a:lnTo>
                  <a:lnTo>
                    <a:pt x="53079" y="307441"/>
                  </a:lnTo>
                  <a:lnTo>
                    <a:pt x="89738" y="335699"/>
                  </a:lnTo>
                  <a:lnTo>
                    <a:pt x="180416" y="179908"/>
                  </a:lnTo>
                  <a:lnTo>
                    <a:pt x="180416" y="0"/>
                  </a:lnTo>
                  <a:close/>
                </a:path>
              </a:pathLst>
            </a:custGeom>
            <a:solidFill>
              <a:srgbClr val="96B1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9608712" y="3152590"/>
              <a:ext cx="271145" cy="361950"/>
            </a:xfrm>
            <a:custGeom>
              <a:avLst/>
              <a:gdLst/>
              <a:ahLst/>
              <a:cxnLst/>
              <a:rect l="l" t="t" r="r" b="b"/>
              <a:pathLst>
                <a:path w="271145" h="361950">
                  <a:moveTo>
                    <a:pt x="90678" y="0"/>
                  </a:moveTo>
                  <a:lnTo>
                    <a:pt x="90678" y="180835"/>
                  </a:lnTo>
                  <a:lnTo>
                    <a:pt x="0" y="336626"/>
                  </a:lnTo>
                  <a:lnTo>
                    <a:pt x="20804" y="347188"/>
                  </a:lnTo>
                  <a:lnTo>
                    <a:pt x="42910" y="355058"/>
                  </a:lnTo>
                  <a:lnTo>
                    <a:pt x="66229" y="359973"/>
                  </a:lnTo>
                  <a:lnTo>
                    <a:pt x="90678" y="361670"/>
                  </a:lnTo>
                  <a:lnTo>
                    <a:pt x="138415" y="355230"/>
                  </a:lnTo>
                  <a:lnTo>
                    <a:pt x="181451" y="337043"/>
                  </a:lnTo>
                  <a:lnTo>
                    <a:pt x="218009" y="308810"/>
                  </a:lnTo>
                  <a:lnTo>
                    <a:pt x="246318" y="272230"/>
                  </a:lnTo>
                  <a:lnTo>
                    <a:pt x="264604" y="229005"/>
                  </a:lnTo>
                  <a:lnTo>
                    <a:pt x="271094" y="180835"/>
                  </a:lnTo>
                  <a:lnTo>
                    <a:pt x="264669" y="132665"/>
                  </a:lnTo>
                  <a:lnTo>
                    <a:pt x="246524" y="89439"/>
                  </a:lnTo>
                  <a:lnTo>
                    <a:pt x="218357" y="52860"/>
                  </a:lnTo>
                  <a:lnTo>
                    <a:pt x="181863" y="24627"/>
                  </a:lnTo>
                  <a:lnTo>
                    <a:pt x="138737" y="6440"/>
                  </a:lnTo>
                  <a:lnTo>
                    <a:pt x="90678"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9512877" y="2538505"/>
              <a:ext cx="290195" cy="361315"/>
            </a:xfrm>
            <a:custGeom>
              <a:avLst/>
              <a:gdLst/>
              <a:ahLst/>
              <a:cxnLst/>
              <a:rect l="l" t="t" r="r" b="b"/>
              <a:pathLst>
                <a:path w="290195"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3" y="350878"/>
                  </a:lnTo>
                  <a:lnTo>
                    <a:pt x="265501" y="339213"/>
                  </a:lnTo>
                  <a:lnTo>
                    <a:pt x="289585" y="323634"/>
                  </a:lnTo>
                  <a:lnTo>
                    <a:pt x="180416" y="179895"/>
                  </a:lnTo>
                  <a:lnTo>
                    <a:pt x="180416" y="0"/>
                  </a:lnTo>
                  <a:close/>
                </a:path>
              </a:pathLst>
            </a:custGeom>
            <a:solidFill>
              <a:srgbClr val="96B1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9693287" y="2537580"/>
              <a:ext cx="180975" cy="325120"/>
            </a:xfrm>
            <a:custGeom>
              <a:avLst/>
              <a:gdLst/>
              <a:ahLst/>
              <a:cxnLst/>
              <a:rect l="l" t="t" r="r" b="b"/>
              <a:pathLst>
                <a:path w="180975" h="325119">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object 48"/>
          <p:cNvGrpSpPr/>
          <p:nvPr/>
        </p:nvGrpSpPr>
        <p:grpSpPr>
          <a:xfrm>
            <a:off x="5072815" y="2538505"/>
            <a:ext cx="377825" cy="3813810"/>
            <a:chOff x="5072815" y="2538505"/>
            <a:chExt cx="377825" cy="3813810"/>
          </a:xfrm>
        </p:grpSpPr>
        <p:sp>
          <p:nvSpPr>
            <p:cNvPr id="49" name="object 49"/>
            <p:cNvSpPr/>
            <p:nvPr/>
          </p:nvSpPr>
          <p:spPr>
            <a:xfrm>
              <a:off x="5072811" y="5301310"/>
              <a:ext cx="377825" cy="1050925"/>
            </a:xfrm>
            <a:custGeom>
              <a:avLst/>
              <a:gdLst/>
              <a:ahLst/>
              <a:cxnLst/>
              <a:rect l="l" t="t" r="r" b="b"/>
              <a:pathLst>
                <a:path w="377825" h="1050925">
                  <a:moveTo>
                    <a:pt x="360832" y="179235"/>
                  </a:moveTo>
                  <a:lnTo>
                    <a:pt x="354342" y="131635"/>
                  </a:lnTo>
                  <a:lnTo>
                    <a:pt x="336054" y="88836"/>
                  </a:lnTo>
                  <a:lnTo>
                    <a:pt x="307746" y="52552"/>
                  </a:lnTo>
                  <a:lnTo>
                    <a:pt x="271183" y="24511"/>
                  </a:lnTo>
                  <a:lnTo>
                    <a:pt x="228155" y="6413"/>
                  </a:lnTo>
                  <a:lnTo>
                    <a:pt x="180416" y="0"/>
                  </a:lnTo>
                  <a:lnTo>
                    <a:pt x="180416" y="180149"/>
                  </a:lnTo>
                  <a:lnTo>
                    <a:pt x="67538" y="38798"/>
                  </a:lnTo>
                  <a:lnTo>
                    <a:pt x="39814" y="66852"/>
                  </a:lnTo>
                  <a:lnTo>
                    <a:pt x="18503" y="100355"/>
                  </a:lnTo>
                  <a:lnTo>
                    <a:pt x="4826" y="138201"/>
                  </a:lnTo>
                  <a:lnTo>
                    <a:pt x="0" y="179235"/>
                  </a:lnTo>
                  <a:lnTo>
                    <a:pt x="6426" y="227228"/>
                  </a:lnTo>
                  <a:lnTo>
                    <a:pt x="24561" y="270294"/>
                  </a:lnTo>
                  <a:lnTo>
                    <a:pt x="52730" y="306730"/>
                  </a:lnTo>
                  <a:lnTo>
                    <a:pt x="89230" y="334860"/>
                  </a:lnTo>
                  <a:lnTo>
                    <a:pt x="132359" y="352971"/>
                  </a:lnTo>
                  <a:lnTo>
                    <a:pt x="180416" y="359384"/>
                  </a:lnTo>
                  <a:lnTo>
                    <a:pt x="228155" y="352971"/>
                  </a:lnTo>
                  <a:lnTo>
                    <a:pt x="271183" y="334860"/>
                  </a:lnTo>
                  <a:lnTo>
                    <a:pt x="307746" y="306730"/>
                  </a:lnTo>
                  <a:lnTo>
                    <a:pt x="336054" y="270294"/>
                  </a:lnTo>
                  <a:lnTo>
                    <a:pt x="354342" y="227228"/>
                  </a:lnTo>
                  <a:lnTo>
                    <a:pt x="360832" y="179235"/>
                  </a:lnTo>
                  <a:close/>
                </a:path>
                <a:path w="377825" h="1050925">
                  <a:moveTo>
                    <a:pt x="377431" y="869797"/>
                  </a:moveTo>
                  <a:lnTo>
                    <a:pt x="370979" y="821728"/>
                  </a:lnTo>
                  <a:lnTo>
                    <a:pt x="352793" y="778522"/>
                  </a:lnTo>
                  <a:lnTo>
                    <a:pt x="324586" y="741921"/>
                  </a:lnTo>
                  <a:lnTo>
                    <a:pt x="288074" y="713651"/>
                  </a:lnTo>
                  <a:lnTo>
                    <a:pt x="244970" y="695426"/>
                  </a:lnTo>
                  <a:lnTo>
                    <a:pt x="197015" y="688962"/>
                  </a:lnTo>
                  <a:lnTo>
                    <a:pt x="149047" y="695426"/>
                  </a:lnTo>
                  <a:lnTo>
                    <a:pt x="105956" y="713651"/>
                  </a:lnTo>
                  <a:lnTo>
                    <a:pt x="69430" y="741921"/>
                  </a:lnTo>
                  <a:lnTo>
                    <a:pt x="41224" y="778522"/>
                  </a:lnTo>
                  <a:lnTo>
                    <a:pt x="23037" y="821728"/>
                  </a:lnTo>
                  <a:lnTo>
                    <a:pt x="16598" y="869797"/>
                  </a:lnTo>
                  <a:lnTo>
                    <a:pt x="23037" y="917867"/>
                  </a:lnTo>
                  <a:lnTo>
                    <a:pt x="41224" y="961072"/>
                  </a:lnTo>
                  <a:lnTo>
                    <a:pt x="69430" y="997661"/>
                  </a:lnTo>
                  <a:lnTo>
                    <a:pt x="105956" y="1025944"/>
                  </a:lnTo>
                  <a:lnTo>
                    <a:pt x="149047" y="1044168"/>
                  </a:lnTo>
                  <a:lnTo>
                    <a:pt x="197015" y="1050632"/>
                  </a:lnTo>
                  <a:lnTo>
                    <a:pt x="244970" y="1044168"/>
                  </a:lnTo>
                  <a:lnTo>
                    <a:pt x="288074" y="1025944"/>
                  </a:lnTo>
                  <a:lnTo>
                    <a:pt x="324586" y="997661"/>
                  </a:lnTo>
                  <a:lnTo>
                    <a:pt x="352793" y="961072"/>
                  </a:lnTo>
                  <a:lnTo>
                    <a:pt x="370979" y="917867"/>
                  </a:lnTo>
                  <a:lnTo>
                    <a:pt x="377431" y="869797"/>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p:cNvPicPr/>
            <p:nvPr/>
          </p:nvPicPr>
          <p:blipFill>
            <a:blip r:embed="rId10" cstate="print"/>
            <a:stretch>
              <a:fillRect/>
            </a:stretch>
          </p:blipFill>
          <p:spPr>
            <a:xfrm>
              <a:off x="5141279" y="5301310"/>
              <a:ext cx="111950" cy="180149"/>
            </a:xfrm>
            <a:prstGeom prst="rect">
              <a:avLst/>
            </a:prstGeom>
          </p:spPr>
        </p:pic>
        <p:sp>
          <p:nvSpPr>
            <p:cNvPr id="51" name="object 51"/>
            <p:cNvSpPr/>
            <p:nvPr/>
          </p:nvSpPr>
          <p:spPr>
            <a:xfrm>
              <a:off x="5072815" y="4610118"/>
              <a:ext cx="361315" cy="361315"/>
            </a:xfrm>
            <a:custGeom>
              <a:avLst/>
              <a:gdLst/>
              <a:ahLst/>
              <a:cxnLst/>
              <a:rect l="l" t="t" r="r" b="b"/>
              <a:pathLst>
                <a:path w="361314" h="361314">
                  <a:moveTo>
                    <a:pt x="180416" y="0"/>
                  </a:moveTo>
                  <a:lnTo>
                    <a:pt x="180416" y="180835"/>
                  </a:lnTo>
                  <a:lnTo>
                    <a:pt x="0" y="180835"/>
                  </a:lnTo>
                  <a:lnTo>
                    <a:pt x="6425" y="228614"/>
                  </a:lnTo>
                  <a:lnTo>
                    <a:pt x="24569" y="271574"/>
                  </a:lnTo>
                  <a:lnTo>
                    <a:pt x="52736" y="307992"/>
                  </a:lnTo>
                  <a:lnTo>
                    <a:pt x="89231" y="336141"/>
                  </a:lnTo>
                  <a:lnTo>
                    <a:pt x="132356" y="354295"/>
                  </a:lnTo>
                  <a:lnTo>
                    <a:pt x="180416" y="360730"/>
                  </a:lnTo>
                  <a:lnTo>
                    <a:pt x="228154" y="354291"/>
                  </a:lnTo>
                  <a:lnTo>
                    <a:pt x="271189" y="336106"/>
                  </a:lnTo>
                  <a:lnTo>
                    <a:pt x="307747" y="307876"/>
                  </a:lnTo>
                  <a:lnTo>
                    <a:pt x="336057" y="271300"/>
                  </a:lnTo>
                  <a:lnTo>
                    <a:pt x="354342" y="228077"/>
                  </a:lnTo>
                  <a:lnTo>
                    <a:pt x="360832" y="179908"/>
                  </a:lnTo>
                  <a:lnTo>
                    <a:pt x="354342" y="132128"/>
                  </a:lnTo>
                  <a:lnTo>
                    <a:pt x="336057" y="89165"/>
                  </a:lnTo>
                  <a:lnTo>
                    <a:pt x="307747" y="52744"/>
                  </a:lnTo>
                  <a:lnTo>
                    <a:pt x="271189" y="24592"/>
                  </a:lnTo>
                  <a:lnTo>
                    <a:pt x="228154" y="6435"/>
                  </a:lnTo>
                  <a:lnTo>
                    <a:pt x="180416"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2" name="object 52"/>
            <p:cNvPicPr/>
            <p:nvPr/>
          </p:nvPicPr>
          <p:blipFill>
            <a:blip r:embed="rId11" cstate="print"/>
            <a:stretch>
              <a:fillRect/>
            </a:stretch>
          </p:blipFill>
          <p:spPr>
            <a:xfrm>
              <a:off x="5072815" y="4610118"/>
              <a:ext cx="180416" cy="179908"/>
            </a:xfrm>
            <a:prstGeom prst="rect">
              <a:avLst/>
            </a:prstGeom>
          </p:spPr>
        </p:pic>
        <p:sp>
          <p:nvSpPr>
            <p:cNvPr id="53" name="object 53"/>
            <p:cNvSpPr/>
            <p:nvPr/>
          </p:nvSpPr>
          <p:spPr>
            <a:xfrm>
              <a:off x="5072815" y="3919580"/>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9" y="271014"/>
                  </a:lnTo>
                  <a:lnTo>
                    <a:pt x="53085" y="307441"/>
                  </a:lnTo>
                  <a:lnTo>
                    <a:pt x="89750" y="335699"/>
                  </a:lnTo>
                  <a:lnTo>
                    <a:pt x="180416" y="179908"/>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p:nvPr/>
          </p:nvSpPr>
          <p:spPr>
            <a:xfrm>
              <a:off x="5162555" y="3918648"/>
              <a:ext cx="271145" cy="361950"/>
            </a:xfrm>
            <a:custGeom>
              <a:avLst/>
              <a:gdLst/>
              <a:ahLst/>
              <a:cxnLst/>
              <a:rect l="l" t="t" r="r" b="b"/>
              <a:pathLst>
                <a:path w="271145" h="361950">
                  <a:moveTo>
                    <a:pt x="90678" y="0"/>
                  </a:moveTo>
                  <a:lnTo>
                    <a:pt x="90678" y="180835"/>
                  </a:lnTo>
                  <a:lnTo>
                    <a:pt x="0" y="336626"/>
                  </a:lnTo>
                  <a:lnTo>
                    <a:pt x="20804" y="347188"/>
                  </a:lnTo>
                  <a:lnTo>
                    <a:pt x="42910" y="355058"/>
                  </a:lnTo>
                  <a:lnTo>
                    <a:pt x="66229" y="359973"/>
                  </a:lnTo>
                  <a:lnTo>
                    <a:pt x="90678" y="361670"/>
                  </a:lnTo>
                  <a:lnTo>
                    <a:pt x="138415" y="355230"/>
                  </a:lnTo>
                  <a:lnTo>
                    <a:pt x="181451" y="337043"/>
                  </a:lnTo>
                  <a:lnTo>
                    <a:pt x="218009" y="308810"/>
                  </a:lnTo>
                  <a:lnTo>
                    <a:pt x="246318" y="272230"/>
                  </a:lnTo>
                  <a:lnTo>
                    <a:pt x="264604" y="229005"/>
                  </a:lnTo>
                  <a:lnTo>
                    <a:pt x="271094" y="180835"/>
                  </a:lnTo>
                  <a:lnTo>
                    <a:pt x="264669" y="132665"/>
                  </a:lnTo>
                  <a:lnTo>
                    <a:pt x="246524" y="89439"/>
                  </a:lnTo>
                  <a:lnTo>
                    <a:pt x="218357" y="52860"/>
                  </a:lnTo>
                  <a:lnTo>
                    <a:pt x="181863" y="24627"/>
                  </a:lnTo>
                  <a:lnTo>
                    <a:pt x="138737" y="6440"/>
                  </a:lnTo>
                  <a:lnTo>
                    <a:pt x="90678"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5072815" y="3229044"/>
              <a:ext cx="290195" cy="361315"/>
            </a:xfrm>
            <a:custGeom>
              <a:avLst/>
              <a:gdLst/>
              <a:ahLst/>
              <a:cxnLst/>
              <a:rect l="l" t="t" r="r" b="b"/>
              <a:pathLst>
                <a:path w="290195"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3" y="350878"/>
                  </a:lnTo>
                  <a:lnTo>
                    <a:pt x="265501" y="339213"/>
                  </a:lnTo>
                  <a:lnTo>
                    <a:pt x="289585" y="323634"/>
                  </a:lnTo>
                  <a:lnTo>
                    <a:pt x="180416" y="179895"/>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5253225"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5072815" y="2538505"/>
              <a:ext cx="361315" cy="361315"/>
            </a:xfrm>
            <a:custGeom>
              <a:avLst/>
              <a:gdLst/>
              <a:ahLst/>
              <a:cxnLst/>
              <a:rect l="l" t="t" r="r" b="b"/>
              <a:pathLst>
                <a:path w="36131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28154" y="354290"/>
                  </a:lnTo>
                  <a:lnTo>
                    <a:pt x="271189" y="336103"/>
                  </a:lnTo>
                  <a:lnTo>
                    <a:pt x="307747" y="307870"/>
                  </a:lnTo>
                  <a:lnTo>
                    <a:pt x="336057" y="271290"/>
                  </a:lnTo>
                  <a:lnTo>
                    <a:pt x="354342" y="228065"/>
                  </a:lnTo>
                  <a:lnTo>
                    <a:pt x="360832" y="179895"/>
                  </a:lnTo>
                  <a:lnTo>
                    <a:pt x="360298" y="165322"/>
                  </a:lnTo>
                  <a:lnTo>
                    <a:pt x="358638" y="150922"/>
                  </a:lnTo>
                  <a:lnTo>
                    <a:pt x="355763" y="136866"/>
                  </a:lnTo>
                  <a:lnTo>
                    <a:pt x="351586" y="123329"/>
                  </a:lnTo>
                  <a:lnTo>
                    <a:pt x="180416" y="179895"/>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8" name="object 58"/>
            <p:cNvPicPr/>
            <p:nvPr/>
          </p:nvPicPr>
          <p:blipFill>
            <a:blip r:embed="rId12" cstate="print"/>
            <a:stretch>
              <a:fillRect/>
            </a:stretch>
          </p:blipFill>
          <p:spPr>
            <a:xfrm>
              <a:off x="5253226" y="2538508"/>
              <a:ext cx="171170" cy="180822"/>
            </a:xfrm>
            <a:prstGeom prst="rect">
              <a:avLst/>
            </a:prstGeom>
          </p:spPr>
        </p:pic>
      </p:grpSp>
      <p:sp>
        <p:nvSpPr>
          <p:cNvPr id="59" name="object 59"/>
          <p:cNvSpPr/>
          <p:nvPr/>
        </p:nvSpPr>
        <p:spPr>
          <a:xfrm>
            <a:off x="7165085" y="1829282"/>
            <a:ext cx="2076450" cy="4805680"/>
          </a:xfrm>
          <a:custGeom>
            <a:avLst/>
            <a:gdLst/>
            <a:ahLst/>
            <a:cxnLst/>
            <a:rect l="l" t="t" r="r" b="b"/>
            <a:pathLst>
              <a:path w="2076450" h="4805680">
                <a:moveTo>
                  <a:pt x="2076373" y="0"/>
                </a:moveTo>
                <a:lnTo>
                  <a:pt x="0" y="0"/>
                </a:lnTo>
                <a:lnTo>
                  <a:pt x="0" y="4805172"/>
                </a:lnTo>
                <a:lnTo>
                  <a:pt x="2076373" y="4805172"/>
                </a:lnTo>
                <a:lnTo>
                  <a:pt x="2076373"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txBox="1"/>
          <p:nvPr/>
        </p:nvSpPr>
        <p:spPr>
          <a:xfrm>
            <a:off x="7283660" y="963395"/>
            <a:ext cx="1818005" cy="7112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New </a:t>
            </a:r>
            <a:r>
              <a:rPr kumimoji="0" sz="1500" b="1" i="0" u="none" strike="noStrike" kern="0" cap="none" spc="-10" normalizeH="0" baseline="0" noProof="0">
                <a:ln>
                  <a:noFill/>
                </a:ln>
                <a:solidFill>
                  <a:srgbClr val="131223"/>
                </a:solidFill>
                <a:effectLst/>
                <a:uLnTx/>
                <a:uFillTx/>
                <a:latin typeface="SemplicitaPro"/>
                <a:cs typeface="SemplicitaPro"/>
              </a:rPr>
              <a:t>Frontier </a:t>
            </a:r>
            <a:r>
              <a:rPr kumimoji="0" sz="1500" b="1" i="0" u="none" strike="noStrike" kern="0" cap="none" spc="0" normalizeH="0" baseline="0" noProof="0">
                <a:ln>
                  <a:noFill/>
                </a:ln>
                <a:solidFill>
                  <a:srgbClr val="131223"/>
                </a:solidFill>
                <a:effectLst/>
                <a:uLnTx/>
                <a:uFillTx/>
                <a:latin typeface="SemplicitaPro"/>
                <a:cs typeface="SemplicitaPro"/>
              </a:rPr>
              <a:t>Kraneshares™ </a:t>
            </a:r>
            <a:r>
              <a:rPr kumimoji="0" sz="1500" b="1" i="0" u="none" strike="noStrike" kern="0" cap="none" spc="-20" normalizeH="0" baseline="0" noProof="0">
                <a:ln>
                  <a:noFill/>
                </a:ln>
                <a:solidFill>
                  <a:srgbClr val="131223"/>
                </a:solidFill>
                <a:effectLst/>
                <a:uLnTx/>
                <a:uFillTx/>
                <a:latin typeface="SemplicitaPro"/>
                <a:cs typeface="SemplicitaPro"/>
              </a:rPr>
              <a:t>Core</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a:t>
            </a:r>
            <a:r>
              <a:rPr kumimoji="0" sz="1500" b="1" i="0" u="none" strike="noStrike" kern="0" cap="none" spc="-20" normalizeH="0" baseline="0" noProof="0">
                <a:ln>
                  <a:noFill/>
                </a:ln>
                <a:solidFill>
                  <a:srgbClr val="131223"/>
                </a:solidFill>
                <a:effectLst/>
                <a:uLnTx/>
                <a:uFillTx/>
                <a:latin typeface="SemplicitaPro"/>
                <a:cs typeface="SemplicitaPro"/>
              </a:rPr>
              <a:t> </a:t>
            </a:r>
            <a:r>
              <a:rPr kumimoji="0" sz="1500" b="1" i="0" u="none" strike="noStrike" kern="0" cap="none" spc="0" normalizeH="0" baseline="0" noProof="0">
                <a:ln>
                  <a:noFill/>
                </a:ln>
                <a:solidFill>
                  <a:srgbClr val="131223"/>
                </a:solidFill>
                <a:effectLst/>
                <a:uLnTx/>
                <a:uFillTx/>
                <a:latin typeface="SemplicitaPro"/>
                <a:cs typeface="SemplicitaPro"/>
              </a:rPr>
              <a:t>Alts</a:t>
            </a:r>
            <a:r>
              <a:rPr kumimoji="0" sz="1500" b="1" i="0" u="none" strike="noStrike" kern="0" cap="none" spc="-20"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61" name="object 61"/>
          <p:cNvSpPr/>
          <p:nvPr/>
        </p:nvSpPr>
        <p:spPr>
          <a:xfrm>
            <a:off x="7159294" y="803935"/>
            <a:ext cx="2037714" cy="83820"/>
          </a:xfrm>
          <a:custGeom>
            <a:avLst/>
            <a:gdLst/>
            <a:ahLst/>
            <a:cxnLst/>
            <a:rect l="l" t="t" r="r" b="b"/>
            <a:pathLst>
              <a:path w="2037715" h="83819">
                <a:moveTo>
                  <a:pt x="2037346" y="0"/>
                </a:moveTo>
                <a:lnTo>
                  <a:pt x="0" y="0"/>
                </a:lnTo>
                <a:lnTo>
                  <a:pt x="0" y="83820"/>
                </a:lnTo>
                <a:lnTo>
                  <a:pt x="2037346" y="83820"/>
                </a:lnTo>
                <a:lnTo>
                  <a:pt x="2037346" y="0"/>
                </a:lnTo>
                <a:close/>
              </a:path>
            </a:pathLst>
          </a:custGeom>
          <a:solidFill>
            <a:srgbClr val="00AB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txBox="1"/>
          <p:nvPr/>
        </p:nvSpPr>
        <p:spPr>
          <a:xfrm>
            <a:off x="7165085" y="1829282"/>
            <a:ext cx="2076450" cy="4805680"/>
          </a:xfrm>
          <a:prstGeom prst="rect">
            <a:avLst/>
          </a:prstGeom>
        </p:spPr>
        <p:txBody>
          <a:bodyPr vert="horz" wrap="square" lIns="0" tIns="109855" rIns="0" bIns="0" rtlCol="0">
            <a:spAutoFit/>
          </a:bodyPr>
          <a:lstStyle/>
          <a:p>
            <a:pPr marL="137795" marR="664210" lvl="0" indent="0" defTabSz="914400" eaLnBrk="1" fontAlgn="auto" latinLnBrk="0" hangingPunct="1">
              <a:lnSpc>
                <a:spcPct val="100000"/>
              </a:lnSpc>
              <a:spcBef>
                <a:spcPts val="8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607060" marR="104139"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Conservative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11557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Moderate </a:t>
            </a:r>
            <a:r>
              <a:rPr kumimoji="0" sz="1100" b="0" i="0" u="none" strike="noStrike" kern="0" cap="none" spc="-25" normalizeH="0" baseline="0" noProof="0">
                <a:ln>
                  <a:noFill/>
                </a:ln>
                <a:solidFill>
                  <a:srgbClr val="131223"/>
                </a:solidFill>
                <a:effectLst/>
                <a:uLnTx/>
                <a:uFillTx/>
                <a:latin typeface="SemplicitaPro"/>
                <a:cs typeface="SemplicitaPro"/>
              </a:rPr>
              <a:t>Conservative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29273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Moderate</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44386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Growth</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15049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a:t>
            </a:r>
            <a:r>
              <a:rPr kumimoji="0" sz="1100" b="0" i="0" u="none" strike="noStrike" kern="0" cap="none" spc="-35" normalizeH="0" baseline="0" noProof="0">
                <a:ln>
                  <a:noFill/>
                </a:ln>
                <a:solidFill>
                  <a:srgbClr val="131223"/>
                </a:solidFill>
                <a:effectLst/>
                <a:uLnTx/>
                <a:uFillTx/>
                <a:latin typeface="SemplicitaPro"/>
                <a:cs typeface="SemplicitaPro"/>
              </a:rPr>
              <a:t> Moderate </a:t>
            </a:r>
            <a:r>
              <a:rPr kumimoji="0" sz="1100" b="0" i="0" u="none" strike="noStrike" kern="0" cap="none" spc="-25" normalizeH="0" baseline="0" noProof="0">
                <a:ln>
                  <a:noFill/>
                </a:ln>
                <a:solidFill>
                  <a:srgbClr val="131223"/>
                </a:solidFill>
                <a:effectLst/>
                <a:uLnTx/>
                <a:uFillTx/>
                <a:latin typeface="SemplicitaPro"/>
                <a:cs typeface="SemplicitaPro"/>
              </a:rPr>
              <a:t>Aggressive</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240029"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Aggressive</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63" name="object 6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New</a:t>
            </a:r>
            <a:r>
              <a:rPr spc="-45"/>
              <a:t> </a:t>
            </a:r>
            <a:r>
              <a:t>Frontier</a:t>
            </a:r>
            <a:r>
              <a:rPr spc="-30"/>
              <a:t> </a:t>
            </a:r>
            <a:r>
              <a:t>Model</a:t>
            </a:r>
            <a:r>
              <a:rPr spc="-30"/>
              <a:t> </a:t>
            </a:r>
            <a:r>
              <a:rPr spc="-10"/>
              <a:t>Portfolios</a:t>
            </a:r>
          </a:p>
        </p:txBody>
      </p:sp>
      <p:sp>
        <p:nvSpPr>
          <p:cNvPr id="64" name="object 64"/>
          <p:cNvSpPr txBox="1"/>
          <p:nvPr/>
        </p:nvSpPr>
        <p:spPr>
          <a:xfrm>
            <a:off x="9377997" y="5519928"/>
            <a:ext cx="2610485" cy="1127760"/>
          </a:xfrm>
          <a:prstGeom prst="rect">
            <a:avLst/>
          </a:prstGeom>
        </p:spPr>
        <p:txBody>
          <a:bodyPr vert="horz" wrap="square" lIns="0" tIns="146050" rIns="0" bIns="0" rtlCol="0">
            <a:spAutoFit/>
          </a:bodyPr>
          <a:lstStyle/>
          <a:p>
            <a:pPr marL="506730" marR="36195" lvl="0" indent="0" defTabSz="914400" eaLnBrk="1" fontAlgn="auto" latinLnBrk="0" hangingPunct="1">
              <a:lnSpc>
                <a:spcPct val="104200"/>
              </a:lnSpc>
              <a:spcBef>
                <a:spcPts val="1150"/>
              </a:spcBef>
              <a:spcAft>
                <a:spcPts val="0"/>
              </a:spcAft>
              <a:buClrTx/>
              <a:buSzTx/>
              <a:buFontTx/>
              <a:buNone/>
              <a:tabLst/>
              <a:defRPr/>
            </a:pPr>
            <a:r>
              <a:rPr kumimoji="0" sz="1200" b="0" i="0" u="none" strike="noStrike" kern="0" cap="none" spc="-10" normalizeH="0" baseline="0" noProof="0">
                <a:ln>
                  <a:noFill/>
                </a:ln>
                <a:solidFill>
                  <a:srgbClr val="131223"/>
                </a:solidFill>
                <a:effectLst/>
                <a:uLnTx/>
                <a:uFillTx/>
                <a:latin typeface="SemplicitaPro"/>
                <a:cs typeface="SemplicitaPro"/>
              </a:rPr>
              <a:t>Personalized,</a:t>
            </a:r>
            <a:r>
              <a:rPr kumimoji="0" sz="1200" b="0" i="0" u="none" strike="noStrike" kern="0" cap="none" spc="20"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intelligently</a:t>
            </a:r>
            <a:r>
              <a:rPr kumimoji="0" sz="1200" b="0" i="0" u="none" strike="noStrike" kern="0" cap="none" spc="10" normalizeH="0" baseline="0" noProof="0">
                <a:ln>
                  <a:noFill/>
                </a:ln>
                <a:solidFill>
                  <a:srgbClr val="131223"/>
                </a:solidFill>
                <a:effectLst/>
                <a:uLnTx/>
                <a:uFillTx/>
                <a:latin typeface="SemplicitaPro"/>
                <a:cs typeface="SemplicitaPro"/>
              </a:rPr>
              <a:t> </a:t>
            </a:r>
            <a:r>
              <a:rPr kumimoji="0" sz="1200" b="0" i="0" u="none" strike="noStrike" kern="0" cap="none" spc="-20" normalizeH="0" baseline="0" noProof="0">
                <a:ln>
                  <a:noFill/>
                </a:ln>
                <a:solidFill>
                  <a:srgbClr val="131223"/>
                </a:solidFill>
                <a:effectLst/>
                <a:uLnTx/>
                <a:uFillTx/>
                <a:latin typeface="SemplicitaPro"/>
                <a:cs typeface="SemplicitaPro"/>
              </a:rPr>
              <a:t>risk- </a:t>
            </a:r>
            <a:r>
              <a:rPr kumimoji="0" sz="1200" b="0" i="0" u="none" strike="noStrike" kern="0" cap="none" spc="0" normalizeH="0" baseline="0" noProof="0">
                <a:ln>
                  <a:noFill/>
                </a:ln>
                <a:solidFill>
                  <a:srgbClr val="131223"/>
                </a:solidFill>
                <a:effectLst/>
                <a:uLnTx/>
                <a:uFillTx/>
                <a:latin typeface="SemplicitaPro"/>
                <a:cs typeface="SemplicitaPro"/>
              </a:rPr>
              <a:t>managed</a:t>
            </a:r>
            <a:r>
              <a:rPr kumimoji="0" sz="1200" b="0" i="0" u="none" strike="noStrike" kern="0" cap="none" spc="-30"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portfolio</a:t>
            </a:r>
            <a:r>
              <a:rPr kumimoji="0" sz="1200" b="0" i="0" u="none" strike="noStrike" kern="0" cap="none" spc="-25"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solutions </a:t>
            </a:r>
            <a:r>
              <a:rPr kumimoji="0" sz="1200" b="0" i="0" u="none" strike="noStrike" kern="0" cap="none" spc="0" normalizeH="0" baseline="0" noProof="0">
                <a:ln>
                  <a:noFill/>
                </a:ln>
                <a:solidFill>
                  <a:srgbClr val="131223"/>
                </a:solidFill>
                <a:effectLst/>
                <a:uLnTx/>
                <a:uFillTx/>
                <a:latin typeface="SemplicitaPro"/>
                <a:cs typeface="SemplicitaPro"/>
              </a:rPr>
              <a:t>available</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across</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all</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risk</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levels </a:t>
            </a:r>
            <a:r>
              <a:rPr kumimoji="0" sz="1200" b="0" i="0" u="none" strike="noStrike" kern="0" cap="none" spc="0" normalizeH="0" baseline="0" noProof="0">
                <a:ln>
                  <a:noFill/>
                </a:ln>
                <a:solidFill>
                  <a:srgbClr val="131223"/>
                </a:solidFill>
                <a:effectLst/>
                <a:uLnTx/>
                <a:uFillTx/>
                <a:latin typeface="SemplicitaPro"/>
                <a:cs typeface="SemplicitaPro"/>
              </a:rPr>
              <a:t>and</a:t>
            </a:r>
            <a:r>
              <a:rPr kumimoji="0" sz="1200" b="0" i="0" u="none" strike="noStrike" kern="0" cap="none" spc="-40"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investment</a:t>
            </a:r>
            <a:r>
              <a:rPr kumimoji="0" sz="1200" b="0" i="0" u="none" strike="noStrike" kern="0" cap="none" spc="-40"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objectives</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p:txBody>
      </p:sp>
      <p:pic>
        <p:nvPicPr>
          <p:cNvPr id="65" name="object 65"/>
          <p:cNvPicPr/>
          <p:nvPr/>
        </p:nvPicPr>
        <p:blipFill>
          <a:blip r:embed="rId13" cstate="print"/>
          <a:stretch>
            <a:fillRect/>
          </a:stretch>
        </p:blipFill>
        <p:spPr>
          <a:xfrm>
            <a:off x="9430509" y="5698399"/>
            <a:ext cx="382270" cy="382257"/>
          </a:xfrm>
          <a:prstGeom prst="rect">
            <a:avLst/>
          </a:prstGeom>
        </p:spPr>
      </p:pic>
      <p:grpSp>
        <p:nvGrpSpPr>
          <p:cNvPr id="66" name="object 66"/>
          <p:cNvGrpSpPr/>
          <p:nvPr/>
        </p:nvGrpSpPr>
        <p:grpSpPr>
          <a:xfrm>
            <a:off x="7317758" y="2534806"/>
            <a:ext cx="358775" cy="3811904"/>
            <a:chOff x="7317758" y="2534806"/>
            <a:chExt cx="358775" cy="3811904"/>
          </a:xfrm>
        </p:grpSpPr>
        <p:pic>
          <p:nvPicPr>
            <p:cNvPr id="67" name="object 67"/>
            <p:cNvPicPr/>
            <p:nvPr/>
          </p:nvPicPr>
          <p:blipFill>
            <a:blip r:embed="rId14" cstate="print"/>
            <a:stretch>
              <a:fillRect/>
            </a:stretch>
          </p:blipFill>
          <p:spPr>
            <a:xfrm>
              <a:off x="7321468" y="2534806"/>
              <a:ext cx="311466" cy="179349"/>
            </a:xfrm>
            <a:prstGeom prst="rect">
              <a:avLst/>
            </a:prstGeom>
          </p:spPr>
        </p:pic>
        <p:sp>
          <p:nvSpPr>
            <p:cNvPr id="68" name="object 68"/>
            <p:cNvSpPr/>
            <p:nvPr/>
          </p:nvSpPr>
          <p:spPr>
            <a:xfrm>
              <a:off x="7317761" y="2597250"/>
              <a:ext cx="358775" cy="296545"/>
            </a:xfrm>
            <a:custGeom>
              <a:avLst/>
              <a:gdLst/>
              <a:ahLst/>
              <a:cxnLst/>
              <a:rect l="l" t="t" r="r" b="b"/>
              <a:pathLst>
                <a:path w="358775" h="296544">
                  <a:moveTo>
                    <a:pt x="3708" y="80505"/>
                  </a:moveTo>
                  <a:lnTo>
                    <a:pt x="0" y="116903"/>
                  </a:lnTo>
                  <a:lnTo>
                    <a:pt x="6406" y="164584"/>
                  </a:lnTo>
                  <a:lnTo>
                    <a:pt x="24487" y="207428"/>
                  </a:lnTo>
                  <a:lnTo>
                    <a:pt x="52531" y="243725"/>
                  </a:lnTo>
                  <a:lnTo>
                    <a:pt x="88830" y="271768"/>
                  </a:lnTo>
                  <a:lnTo>
                    <a:pt x="131672" y="289846"/>
                  </a:lnTo>
                  <a:lnTo>
                    <a:pt x="179349" y="296252"/>
                  </a:lnTo>
                  <a:lnTo>
                    <a:pt x="227025" y="289846"/>
                  </a:lnTo>
                  <a:lnTo>
                    <a:pt x="269868" y="271768"/>
                  </a:lnTo>
                  <a:lnTo>
                    <a:pt x="306166" y="243725"/>
                  </a:lnTo>
                  <a:lnTo>
                    <a:pt x="334211" y="207428"/>
                  </a:lnTo>
                  <a:lnTo>
                    <a:pt x="352291" y="164584"/>
                  </a:lnTo>
                  <a:lnTo>
                    <a:pt x="358698" y="116903"/>
                  </a:lnTo>
                  <a:lnTo>
                    <a:pt x="177444" y="116903"/>
                  </a:lnTo>
                  <a:lnTo>
                    <a:pt x="177444" y="116509"/>
                  </a:lnTo>
                  <a:lnTo>
                    <a:pt x="3708" y="80505"/>
                  </a:lnTo>
                  <a:close/>
                </a:path>
                <a:path w="358775" h="296544">
                  <a:moveTo>
                    <a:pt x="177444" y="116509"/>
                  </a:moveTo>
                  <a:lnTo>
                    <a:pt x="177444" y="116903"/>
                  </a:lnTo>
                  <a:lnTo>
                    <a:pt x="179349" y="116903"/>
                  </a:lnTo>
                  <a:lnTo>
                    <a:pt x="177444" y="116509"/>
                  </a:lnTo>
                  <a:close/>
                </a:path>
                <a:path w="358775" h="296544">
                  <a:moveTo>
                    <a:pt x="315175" y="0"/>
                  </a:moveTo>
                  <a:lnTo>
                    <a:pt x="179349" y="116903"/>
                  </a:lnTo>
                  <a:lnTo>
                    <a:pt x="358698" y="116903"/>
                  </a:lnTo>
                  <a:lnTo>
                    <a:pt x="355702" y="84194"/>
                  </a:lnTo>
                  <a:lnTo>
                    <a:pt x="347081" y="53465"/>
                  </a:lnTo>
                  <a:lnTo>
                    <a:pt x="333388" y="25229"/>
                  </a:lnTo>
                  <a:lnTo>
                    <a:pt x="315175" y="0"/>
                  </a:lnTo>
                  <a:close/>
                </a:path>
              </a:pathLst>
            </a:custGeom>
            <a:solidFill>
              <a:srgbClr val="0052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p:cNvSpPr/>
            <p:nvPr/>
          </p:nvSpPr>
          <p:spPr>
            <a:xfrm>
              <a:off x="7317758" y="3225347"/>
              <a:ext cx="179705" cy="269240"/>
            </a:xfrm>
            <a:custGeom>
              <a:avLst/>
              <a:gdLst/>
              <a:ahLst/>
              <a:cxnLst/>
              <a:rect l="l" t="t" r="r" b="b"/>
              <a:pathLst>
                <a:path w="179704" h="269239">
                  <a:moveTo>
                    <a:pt x="179349" y="0"/>
                  </a:moveTo>
                  <a:lnTo>
                    <a:pt x="131672" y="6406"/>
                  </a:lnTo>
                  <a:lnTo>
                    <a:pt x="88830" y="24487"/>
                  </a:lnTo>
                  <a:lnTo>
                    <a:pt x="52531" y="52531"/>
                  </a:lnTo>
                  <a:lnTo>
                    <a:pt x="24487" y="88830"/>
                  </a:lnTo>
                  <a:lnTo>
                    <a:pt x="6406" y="131672"/>
                  </a:lnTo>
                  <a:lnTo>
                    <a:pt x="0" y="179349"/>
                  </a:lnTo>
                  <a:lnTo>
                    <a:pt x="1623" y="203406"/>
                  </a:lnTo>
                  <a:lnTo>
                    <a:pt x="6338" y="226475"/>
                  </a:lnTo>
                  <a:lnTo>
                    <a:pt x="13914" y="248368"/>
                  </a:lnTo>
                  <a:lnTo>
                    <a:pt x="24117" y="268897"/>
                  </a:lnTo>
                  <a:lnTo>
                    <a:pt x="122045" y="211759"/>
                  </a:lnTo>
                  <a:lnTo>
                    <a:pt x="161254" y="189215"/>
                  </a:lnTo>
                  <a:lnTo>
                    <a:pt x="179349" y="179349"/>
                  </a:lnTo>
                  <a:lnTo>
                    <a:pt x="179349" y="0"/>
                  </a:lnTo>
                  <a:close/>
                </a:path>
              </a:pathLst>
            </a:custGeom>
            <a:solidFill>
              <a:srgbClr val="00AB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p:cNvSpPr/>
            <p:nvPr/>
          </p:nvSpPr>
          <p:spPr>
            <a:xfrm>
              <a:off x="7497108" y="3225347"/>
              <a:ext cx="179705" cy="274955"/>
            </a:xfrm>
            <a:custGeom>
              <a:avLst/>
              <a:gdLst/>
              <a:ahLst/>
              <a:cxnLst/>
              <a:rect l="l" t="t" r="r" b="b"/>
              <a:pathLst>
                <a:path w="179704" h="274954">
                  <a:moveTo>
                    <a:pt x="0" y="0"/>
                  </a:moveTo>
                  <a:lnTo>
                    <a:pt x="0" y="179349"/>
                  </a:lnTo>
                  <a:lnTo>
                    <a:pt x="151676" y="274751"/>
                  </a:lnTo>
                  <a:lnTo>
                    <a:pt x="163356" y="253117"/>
                  </a:lnTo>
                  <a:lnTo>
                    <a:pt x="172051" y="229846"/>
                  </a:lnTo>
                  <a:lnTo>
                    <a:pt x="177477" y="205177"/>
                  </a:lnTo>
                  <a:lnTo>
                    <a:pt x="179349" y="179349"/>
                  </a:lnTo>
                  <a:lnTo>
                    <a:pt x="172942" y="131672"/>
                  </a:lnTo>
                  <a:lnTo>
                    <a:pt x="154861" y="88830"/>
                  </a:lnTo>
                  <a:lnTo>
                    <a:pt x="126817" y="52531"/>
                  </a:lnTo>
                  <a:lnTo>
                    <a:pt x="90519" y="24487"/>
                  </a:lnTo>
                  <a:lnTo>
                    <a:pt x="47676" y="6406"/>
                  </a:lnTo>
                  <a:lnTo>
                    <a:pt x="0"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7341872" y="3404692"/>
              <a:ext cx="307340" cy="179705"/>
            </a:xfrm>
            <a:custGeom>
              <a:avLst/>
              <a:gdLst/>
              <a:ahLst/>
              <a:cxnLst/>
              <a:rect l="l" t="t" r="r" b="b"/>
              <a:pathLst>
                <a:path w="307340" h="179704">
                  <a:moveTo>
                    <a:pt x="155232" y="0"/>
                  </a:moveTo>
                  <a:lnTo>
                    <a:pt x="137138" y="9871"/>
                  </a:lnTo>
                  <a:lnTo>
                    <a:pt x="97932" y="32415"/>
                  </a:lnTo>
                  <a:lnTo>
                    <a:pt x="0" y="89547"/>
                  </a:lnTo>
                  <a:lnTo>
                    <a:pt x="27996" y="126205"/>
                  </a:lnTo>
                  <a:lnTo>
                    <a:pt x="64342" y="154560"/>
                  </a:lnTo>
                  <a:lnTo>
                    <a:pt x="107325" y="172859"/>
                  </a:lnTo>
                  <a:lnTo>
                    <a:pt x="155232" y="179349"/>
                  </a:lnTo>
                  <a:lnTo>
                    <a:pt x="201448" y="173317"/>
                  </a:lnTo>
                  <a:lnTo>
                    <a:pt x="243147" y="156270"/>
                  </a:lnTo>
                  <a:lnTo>
                    <a:pt x="278808" y="129778"/>
                  </a:lnTo>
                  <a:lnTo>
                    <a:pt x="306908" y="95415"/>
                  </a:lnTo>
                  <a:lnTo>
                    <a:pt x="155232" y="0"/>
                  </a:lnTo>
                  <a:close/>
                </a:path>
              </a:pathLst>
            </a:custGeom>
            <a:solidFill>
              <a:srgbClr val="0052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2" name="object 72"/>
            <p:cNvPicPr/>
            <p:nvPr/>
          </p:nvPicPr>
          <p:blipFill>
            <a:blip r:embed="rId15" cstate="print"/>
            <a:stretch>
              <a:fillRect/>
            </a:stretch>
          </p:blipFill>
          <p:spPr>
            <a:xfrm>
              <a:off x="7317758" y="3915887"/>
              <a:ext cx="247335" cy="358691"/>
            </a:xfrm>
            <a:prstGeom prst="rect">
              <a:avLst/>
            </a:prstGeom>
          </p:spPr>
        </p:pic>
        <p:sp>
          <p:nvSpPr>
            <p:cNvPr id="73" name="object 73"/>
            <p:cNvSpPr/>
            <p:nvPr/>
          </p:nvSpPr>
          <p:spPr>
            <a:xfrm>
              <a:off x="7497108" y="3915886"/>
              <a:ext cx="179705" cy="345440"/>
            </a:xfrm>
            <a:custGeom>
              <a:avLst/>
              <a:gdLst/>
              <a:ahLst/>
              <a:cxnLst/>
              <a:rect l="l" t="t" r="r" b="b"/>
              <a:pathLst>
                <a:path w="179704" h="345439">
                  <a:moveTo>
                    <a:pt x="0" y="0"/>
                  </a:moveTo>
                  <a:lnTo>
                    <a:pt x="0" y="179349"/>
                  </a:lnTo>
                  <a:lnTo>
                    <a:pt x="67983" y="345274"/>
                  </a:lnTo>
                  <a:lnTo>
                    <a:pt x="112944" y="318586"/>
                  </a:lnTo>
                  <a:lnTo>
                    <a:pt x="148164" y="280376"/>
                  </a:lnTo>
                  <a:lnTo>
                    <a:pt x="171135" y="233134"/>
                  </a:lnTo>
                  <a:lnTo>
                    <a:pt x="179349" y="179349"/>
                  </a:lnTo>
                  <a:lnTo>
                    <a:pt x="172942" y="131672"/>
                  </a:lnTo>
                  <a:lnTo>
                    <a:pt x="154861" y="88830"/>
                  </a:lnTo>
                  <a:lnTo>
                    <a:pt x="126817" y="52531"/>
                  </a:lnTo>
                  <a:lnTo>
                    <a:pt x="90519" y="24487"/>
                  </a:lnTo>
                  <a:lnTo>
                    <a:pt x="47676" y="6406"/>
                  </a:lnTo>
                  <a:lnTo>
                    <a:pt x="0"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4" name="object 74"/>
            <p:cNvPicPr/>
            <p:nvPr/>
          </p:nvPicPr>
          <p:blipFill>
            <a:blip r:embed="rId16" cstate="print"/>
            <a:stretch>
              <a:fillRect/>
            </a:stretch>
          </p:blipFill>
          <p:spPr>
            <a:xfrm>
              <a:off x="7317758" y="4606427"/>
              <a:ext cx="179349" cy="352704"/>
            </a:xfrm>
            <a:prstGeom prst="rect">
              <a:avLst/>
            </a:prstGeom>
          </p:spPr>
        </p:pic>
        <p:sp>
          <p:nvSpPr>
            <p:cNvPr id="75" name="object 75"/>
            <p:cNvSpPr/>
            <p:nvPr/>
          </p:nvSpPr>
          <p:spPr>
            <a:xfrm>
              <a:off x="7451845" y="4606427"/>
              <a:ext cx="224790" cy="358775"/>
            </a:xfrm>
            <a:custGeom>
              <a:avLst/>
              <a:gdLst/>
              <a:ahLst/>
              <a:cxnLst/>
              <a:rect l="l" t="t" r="r" b="b"/>
              <a:pathLst>
                <a:path w="224790" h="358775">
                  <a:moveTo>
                    <a:pt x="45262" y="0"/>
                  </a:moveTo>
                  <a:lnTo>
                    <a:pt x="45262" y="179349"/>
                  </a:lnTo>
                  <a:lnTo>
                    <a:pt x="37134" y="204165"/>
                  </a:lnTo>
                  <a:lnTo>
                    <a:pt x="0" y="352704"/>
                  </a:lnTo>
                  <a:lnTo>
                    <a:pt x="10978" y="355232"/>
                  </a:lnTo>
                  <a:lnTo>
                    <a:pt x="22188" y="357116"/>
                  </a:lnTo>
                  <a:lnTo>
                    <a:pt x="33620" y="358292"/>
                  </a:lnTo>
                  <a:lnTo>
                    <a:pt x="45262" y="358698"/>
                  </a:lnTo>
                  <a:lnTo>
                    <a:pt x="92939" y="352291"/>
                  </a:lnTo>
                  <a:lnTo>
                    <a:pt x="135781" y="334211"/>
                  </a:lnTo>
                  <a:lnTo>
                    <a:pt x="172080" y="306166"/>
                  </a:lnTo>
                  <a:lnTo>
                    <a:pt x="200124" y="269868"/>
                  </a:lnTo>
                  <a:lnTo>
                    <a:pt x="218205" y="227025"/>
                  </a:lnTo>
                  <a:lnTo>
                    <a:pt x="224612" y="179349"/>
                  </a:lnTo>
                  <a:lnTo>
                    <a:pt x="218205" y="131672"/>
                  </a:lnTo>
                  <a:lnTo>
                    <a:pt x="200124" y="88830"/>
                  </a:lnTo>
                  <a:lnTo>
                    <a:pt x="172080" y="52531"/>
                  </a:lnTo>
                  <a:lnTo>
                    <a:pt x="135781" y="24487"/>
                  </a:lnTo>
                  <a:lnTo>
                    <a:pt x="92939" y="6406"/>
                  </a:lnTo>
                  <a:lnTo>
                    <a:pt x="45262"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6" name="object 76"/>
            <p:cNvPicPr/>
            <p:nvPr/>
          </p:nvPicPr>
          <p:blipFill>
            <a:blip r:embed="rId17" cstate="print"/>
            <a:stretch>
              <a:fillRect/>
            </a:stretch>
          </p:blipFill>
          <p:spPr>
            <a:xfrm>
              <a:off x="7317758" y="5296992"/>
              <a:ext cx="179349" cy="268145"/>
            </a:xfrm>
            <a:prstGeom prst="rect">
              <a:avLst/>
            </a:prstGeom>
          </p:spPr>
        </p:pic>
        <p:sp>
          <p:nvSpPr>
            <p:cNvPr id="77" name="object 77"/>
            <p:cNvSpPr/>
            <p:nvPr/>
          </p:nvSpPr>
          <p:spPr>
            <a:xfrm>
              <a:off x="7341431" y="5296966"/>
              <a:ext cx="335280" cy="358775"/>
            </a:xfrm>
            <a:custGeom>
              <a:avLst/>
              <a:gdLst/>
              <a:ahLst/>
              <a:cxnLst/>
              <a:rect l="l" t="t" r="r" b="b"/>
              <a:pathLst>
                <a:path w="335279" h="358775">
                  <a:moveTo>
                    <a:pt x="155676" y="0"/>
                  </a:moveTo>
                  <a:lnTo>
                    <a:pt x="155676" y="179349"/>
                  </a:lnTo>
                  <a:lnTo>
                    <a:pt x="0" y="268173"/>
                  </a:lnTo>
                  <a:lnTo>
                    <a:pt x="27980" y="305109"/>
                  </a:lnTo>
                  <a:lnTo>
                    <a:pt x="64412" y="333695"/>
                  </a:lnTo>
                  <a:lnTo>
                    <a:pt x="107558" y="352151"/>
                  </a:lnTo>
                  <a:lnTo>
                    <a:pt x="155676" y="358698"/>
                  </a:lnTo>
                  <a:lnTo>
                    <a:pt x="203353" y="352291"/>
                  </a:lnTo>
                  <a:lnTo>
                    <a:pt x="246195" y="334211"/>
                  </a:lnTo>
                  <a:lnTo>
                    <a:pt x="282494" y="306166"/>
                  </a:lnTo>
                  <a:lnTo>
                    <a:pt x="310538" y="269868"/>
                  </a:lnTo>
                  <a:lnTo>
                    <a:pt x="328619" y="227025"/>
                  </a:lnTo>
                  <a:lnTo>
                    <a:pt x="335026" y="179349"/>
                  </a:lnTo>
                  <a:lnTo>
                    <a:pt x="328619" y="131672"/>
                  </a:lnTo>
                  <a:lnTo>
                    <a:pt x="310538" y="88830"/>
                  </a:lnTo>
                  <a:lnTo>
                    <a:pt x="282494" y="52531"/>
                  </a:lnTo>
                  <a:lnTo>
                    <a:pt x="246195" y="24487"/>
                  </a:lnTo>
                  <a:lnTo>
                    <a:pt x="203353" y="6406"/>
                  </a:lnTo>
                  <a:lnTo>
                    <a:pt x="155676"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8" name="object 78"/>
            <p:cNvPicPr/>
            <p:nvPr/>
          </p:nvPicPr>
          <p:blipFill>
            <a:blip r:embed="rId18" cstate="print"/>
            <a:stretch>
              <a:fillRect/>
            </a:stretch>
          </p:blipFill>
          <p:spPr>
            <a:xfrm>
              <a:off x="7345241" y="5987506"/>
              <a:ext cx="151866" cy="179349"/>
            </a:xfrm>
            <a:prstGeom prst="rect">
              <a:avLst/>
            </a:prstGeom>
          </p:spPr>
        </p:pic>
        <p:sp>
          <p:nvSpPr>
            <p:cNvPr id="79" name="object 79"/>
            <p:cNvSpPr/>
            <p:nvPr/>
          </p:nvSpPr>
          <p:spPr>
            <a:xfrm>
              <a:off x="7317758" y="5987506"/>
              <a:ext cx="358775" cy="358775"/>
            </a:xfrm>
            <a:custGeom>
              <a:avLst/>
              <a:gdLst/>
              <a:ahLst/>
              <a:cxnLst/>
              <a:rect l="l" t="t" r="r" b="b"/>
              <a:pathLst>
                <a:path w="358775" h="358775">
                  <a:moveTo>
                    <a:pt x="179349" y="0"/>
                  </a:moveTo>
                  <a:lnTo>
                    <a:pt x="179349" y="179349"/>
                  </a:lnTo>
                  <a:lnTo>
                    <a:pt x="161444" y="168530"/>
                  </a:lnTo>
                  <a:lnTo>
                    <a:pt x="27482" y="84264"/>
                  </a:lnTo>
                  <a:lnTo>
                    <a:pt x="15885" y="105840"/>
                  </a:lnTo>
                  <a:lnTo>
                    <a:pt x="7250" y="129035"/>
                  </a:lnTo>
                  <a:lnTo>
                    <a:pt x="1859" y="153616"/>
                  </a:lnTo>
                  <a:lnTo>
                    <a:pt x="0" y="179349"/>
                  </a:lnTo>
                  <a:lnTo>
                    <a:pt x="6406" y="227025"/>
                  </a:lnTo>
                  <a:lnTo>
                    <a:pt x="24487" y="269868"/>
                  </a:lnTo>
                  <a:lnTo>
                    <a:pt x="52531" y="306166"/>
                  </a:lnTo>
                  <a:lnTo>
                    <a:pt x="88830" y="334211"/>
                  </a:lnTo>
                  <a:lnTo>
                    <a:pt x="131672" y="352291"/>
                  </a:lnTo>
                  <a:lnTo>
                    <a:pt x="179349" y="358698"/>
                  </a:lnTo>
                  <a:lnTo>
                    <a:pt x="227025" y="352291"/>
                  </a:lnTo>
                  <a:lnTo>
                    <a:pt x="269868" y="334211"/>
                  </a:lnTo>
                  <a:lnTo>
                    <a:pt x="306166" y="306166"/>
                  </a:lnTo>
                  <a:lnTo>
                    <a:pt x="334211" y="269868"/>
                  </a:lnTo>
                  <a:lnTo>
                    <a:pt x="352291" y="227025"/>
                  </a:lnTo>
                  <a:lnTo>
                    <a:pt x="358698" y="179349"/>
                  </a:lnTo>
                  <a:lnTo>
                    <a:pt x="352291" y="131672"/>
                  </a:lnTo>
                  <a:lnTo>
                    <a:pt x="334211" y="88830"/>
                  </a:lnTo>
                  <a:lnTo>
                    <a:pt x="306166" y="52531"/>
                  </a:lnTo>
                  <a:lnTo>
                    <a:pt x="269868" y="24487"/>
                  </a:lnTo>
                  <a:lnTo>
                    <a:pt x="227025" y="6406"/>
                  </a:lnTo>
                  <a:lnTo>
                    <a:pt x="179349"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E3E1C-78BE-8F7F-0B5B-6F7263659788}"/>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CFCDACB-B7DA-52A2-2C58-04D3A5F597F5}"/>
              </a:ext>
            </a:extLst>
          </p:cNvPr>
          <p:cNvCxnSpPr>
            <a:cxnSpLocks/>
          </p:cNvCxnSpPr>
          <p:nvPr/>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15">
            <a:extLst>
              <a:ext uri="{FF2B5EF4-FFF2-40B4-BE49-F238E27FC236}">
                <a16:creationId xmlns:a16="http://schemas.microsoft.com/office/drawing/2014/main" id="{F5AA0C46-2DF1-1DD0-027D-65CB234ECBAC}"/>
              </a:ext>
            </a:extLst>
          </p:cNvPr>
          <p:cNvSpPr txBox="1">
            <a:spLocks/>
          </p:cNvSpPr>
          <p:nvPr/>
        </p:nvSpPr>
        <p:spPr>
          <a:xfrm>
            <a:off x="11622917" y="6362613"/>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28D95773-6F45-EFD0-ED2F-735495581F9D}"/>
              </a:ext>
            </a:extLst>
          </p:cNvPr>
          <p:cNvSpPr>
            <a:spLocks noGrp="1"/>
          </p:cNvSpPr>
          <p:nvPr>
            <p:ph type="body" sz="quarter" idx="10"/>
          </p:nvPr>
        </p:nvSpPr>
        <p:spPr>
          <a:xfrm>
            <a:off x="1070664" y="1541945"/>
            <a:ext cx="3069158" cy="4399380"/>
          </a:xfrm>
        </p:spPr>
        <p:txBody>
          <a:bodyPr/>
          <a:lstStyle/>
          <a:p>
            <a:pPr algn="ctr">
              <a:spcAft>
                <a:spcPts val="600"/>
              </a:spcAft>
            </a:pPr>
            <a:r>
              <a:rPr lang="en-US" sz="1800" b="1">
                <a:solidFill>
                  <a:srgbClr val="001F60"/>
                </a:solidFill>
                <a:latin typeface="Aptos" panose="020B0004020202020204" pitchFamily="34" charset="0"/>
              </a:rPr>
              <a:t>Stand Alone Strategy</a:t>
            </a:r>
          </a:p>
          <a:p>
            <a:pPr algn="ctr">
              <a:spcAft>
                <a:spcPts val="600"/>
              </a:spcAft>
            </a:pPr>
            <a:endParaRPr lang="en-US" sz="1800" b="1">
              <a:solidFill>
                <a:srgbClr val="001F60"/>
              </a:solidFill>
            </a:endParaRPr>
          </a:p>
          <a:p>
            <a:pPr algn="ctr">
              <a:spcAft>
                <a:spcPts val="600"/>
              </a:spcAft>
            </a:pPr>
            <a:r>
              <a:rPr lang="en-US" sz="1800" b="1">
                <a:solidFill>
                  <a:srgbClr val="001F60"/>
                </a:solidFill>
              </a:rPr>
              <a:t>N</a:t>
            </a:r>
            <a:r>
              <a:rPr lang="en-US" sz="1800" b="1">
                <a:solidFill>
                  <a:srgbClr val="001F60"/>
                </a:solidFill>
                <a:latin typeface="Aptos" panose="020B0004020202020204" pitchFamily="34" charset="0"/>
              </a:rPr>
              <a:t>ew Frontier portfolios are designed to be complete portfolios</a:t>
            </a:r>
          </a:p>
          <a:p>
            <a:pPr algn="ctr">
              <a:spcAft>
                <a:spcPts val="600"/>
              </a:spcAft>
            </a:pPr>
            <a:endParaRPr lang="en-US" sz="1800" b="1">
              <a:solidFill>
                <a:srgbClr val="001F60"/>
              </a:solidFill>
            </a:endParaRPr>
          </a:p>
          <a:p>
            <a:pPr algn="ctr">
              <a:spcAft>
                <a:spcPts val="600"/>
              </a:spcAft>
            </a:pPr>
            <a:r>
              <a:rPr lang="en-US" sz="1600" i="1">
                <a:solidFill>
                  <a:schemeClr val="accent6">
                    <a:lumMod val="25000"/>
                  </a:schemeClr>
                </a:solidFill>
                <a:latin typeface="Aptos Narrow" panose="020B0004020202020204" pitchFamily="34" charset="0"/>
              </a:rPr>
              <a:t>Traditionally used with smaller accounts</a:t>
            </a:r>
          </a:p>
        </p:txBody>
      </p:sp>
      <p:sp>
        <p:nvSpPr>
          <p:cNvPr id="14" name="Text Placeholder 13">
            <a:extLst>
              <a:ext uri="{FF2B5EF4-FFF2-40B4-BE49-F238E27FC236}">
                <a16:creationId xmlns:a16="http://schemas.microsoft.com/office/drawing/2014/main" id="{35B8FA2F-E37E-03CF-C6D2-2BE5912A02F2}"/>
              </a:ext>
            </a:extLst>
          </p:cNvPr>
          <p:cNvSpPr>
            <a:spLocks noGrp="1"/>
          </p:cNvSpPr>
          <p:nvPr>
            <p:ph type="body" sz="quarter" idx="11"/>
          </p:nvPr>
        </p:nvSpPr>
        <p:spPr>
          <a:xfrm>
            <a:off x="4531484" y="1556424"/>
            <a:ext cx="3150833" cy="3725259"/>
          </a:xfrm>
        </p:spPr>
        <p:txBody>
          <a:bodyPr>
            <a:normAutofit fontScale="47500" lnSpcReduction="20000"/>
          </a:bodyPr>
          <a:lstStyle/>
          <a:p>
            <a:pPr algn="ctr">
              <a:lnSpc>
                <a:spcPct val="110000"/>
              </a:lnSpc>
              <a:spcAft>
                <a:spcPts val="600"/>
              </a:spcAft>
            </a:pPr>
            <a:r>
              <a:rPr lang="en-US" sz="3800" b="1">
                <a:solidFill>
                  <a:srgbClr val="001F60"/>
                </a:solidFill>
                <a:latin typeface="Aptos"/>
                <a:ea typeface="Tahoma"/>
                <a:cs typeface="Tahoma"/>
              </a:rPr>
              <a:t>Multi Manager Account</a:t>
            </a:r>
          </a:p>
          <a:p>
            <a:pPr algn="ctr">
              <a:lnSpc>
                <a:spcPct val="110000"/>
              </a:lnSpc>
              <a:spcAft>
                <a:spcPts val="600"/>
              </a:spcAft>
            </a:pPr>
            <a:endParaRPr lang="en-US" sz="3800" b="1">
              <a:solidFill>
                <a:srgbClr val="001F60"/>
              </a:solidFill>
            </a:endParaRPr>
          </a:p>
          <a:p>
            <a:pPr algn="ctr">
              <a:lnSpc>
                <a:spcPct val="110000"/>
              </a:lnSpc>
              <a:spcAft>
                <a:spcPts val="600"/>
              </a:spcAft>
            </a:pPr>
            <a:r>
              <a:rPr lang="en-US" sz="3800" b="1">
                <a:solidFill>
                  <a:srgbClr val="001F60"/>
                </a:solidFill>
              </a:rPr>
              <a:t>New Frontier portfolios could be used as a core position</a:t>
            </a:r>
          </a:p>
          <a:p>
            <a:pPr algn="ctr">
              <a:lnSpc>
                <a:spcPct val="110000"/>
              </a:lnSpc>
              <a:spcAft>
                <a:spcPts val="600"/>
              </a:spcAft>
            </a:pPr>
            <a:endParaRPr lang="en-US" sz="3800" b="1">
              <a:solidFill>
                <a:srgbClr val="001F60"/>
              </a:solidFill>
            </a:endParaRPr>
          </a:p>
          <a:p>
            <a:pPr algn="ctr">
              <a:lnSpc>
                <a:spcPct val="110000"/>
              </a:lnSpc>
              <a:spcAft>
                <a:spcPts val="600"/>
              </a:spcAft>
            </a:pPr>
            <a:r>
              <a:rPr lang="en-US" sz="3400" i="1">
                <a:solidFill>
                  <a:schemeClr val="accent6">
                    <a:lumMod val="25000"/>
                  </a:schemeClr>
                </a:solidFill>
                <a:latin typeface="Aptos Narrow" panose="020B0004020202020204" pitchFamily="34" charset="0"/>
              </a:rPr>
              <a:t>Allows advisor to express personal investment thesis with a solid core component</a:t>
            </a:r>
          </a:p>
          <a:p>
            <a:endParaRPr lang="en-US" sz="1500" i="1">
              <a:solidFill>
                <a:schemeClr val="accent6">
                  <a:lumMod val="25000"/>
                </a:schemeClr>
              </a:solidFill>
              <a:latin typeface="Aptos Narrow" panose="020B0004020202020204" pitchFamily="34" charset="0"/>
            </a:endParaRPr>
          </a:p>
        </p:txBody>
      </p:sp>
      <p:sp>
        <p:nvSpPr>
          <p:cNvPr id="15" name="Text Placeholder 14">
            <a:extLst>
              <a:ext uri="{FF2B5EF4-FFF2-40B4-BE49-F238E27FC236}">
                <a16:creationId xmlns:a16="http://schemas.microsoft.com/office/drawing/2014/main" id="{A5A99B47-CCCE-A491-7CA1-C9DE1193D54C}"/>
              </a:ext>
            </a:extLst>
          </p:cNvPr>
          <p:cNvSpPr>
            <a:spLocks noGrp="1"/>
          </p:cNvSpPr>
          <p:nvPr>
            <p:ph type="body" sz="quarter" idx="12"/>
          </p:nvPr>
        </p:nvSpPr>
        <p:spPr>
          <a:xfrm>
            <a:off x="7992305" y="1556426"/>
            <a:ext cx="3150833" cy="1818146"/>
          </a:xfrm>
        </p:spPr>
        <p:txBody>
          <a:bodyPr>
            <a:normAutofit fontScale="25000" lnSpcReduction="20000"/>
          </a:bodyPr>
          <a:lstStyle/>
          <a:p>
            <a:pPr algn="ctr">
              <a:lnSpc>
                <a:spcPct val="110000"/>
              </a:lnSpc>
              <a:spcAft>
                <a:spcPts val="600"/>
              </a:spcAft>
            </a:pPr>
            <a:r>
              <a:rPr lang="en-US" sz="7200" b="1">
                <a:solidFill>
                  <a:srgbClr val="001F60"/>
                </a:solidFill>
                <a:latin typeface="Aptos"/>
                <a:ea typeface="Tahoma"/>
                <a:cs typeface="Tahoma"/>
              </a:rPr>
              <a:t>Customized Solutions</a:t>
            </a:r>
            <a:endParaRPr lang="en-US"/>
          </a:p>
          <a:p>
            <a:pPr algn="ctr"/>
            <a:endParaRPr lang="en-US" sz="2000" b="1">
              <a:solidFill>
                <a:srgbClr val="001F60"/>
              </a:solidFill>
            </a:endParaRPr>
          </a:p>
          <a:p>
            <a:pPr algn="ctr"/>
            <a:endParaRPr lang="en-US" sz="2000" b="1">
              <a:solidFill>
                <a:srgbClr val="001F60"/>
              </a:solidFill>
            </a:endParaRPr>
          </a:p>
          <a:p>
            <a:pPr algn="ctr"/>
            <a:endParaRPr lang="en-US" sz="2000" b="1">
              <a:solidFill>
                <a:srgbClr val="001F60"/>
              </a:solidFill>
            </a:endParaRPr>
          </a:p>
          <a:p>
            <a:pPr algn="ctr">
              <a:lnSpc>
                <a:spcPct val="110000"/>
              </a:lnSpc>
              <a:spcAft>
                <a:spcPts val="600"/>
              </a:spcAft>
            </a:pPr>
            <a:r>
              <a:rPr lang="en-US" sz="7200" b="1">
                <a:solidFill>
                  <a:srgbClr val="001F60"/>
                </a:solidFill>
                <a:latin typeface="Aptos"/>
                <a:ea typeface="Tahoma"/>
                <a:cs typeface="Tahoma"/>
              </a:rPr>
              <a:t>New Frontier can customize a portfolio relative to your client's investment objective and risk profile</a:t>
            </a:r>
            <a:endParaRPr lang="en-US" sz="7200" b="1">
              <a:solidFill>
                <a:srgbClr val="001F60"/>
              </a:solidFill>
              <a:latin typeface="Aptos"/>
            </a:endParaRPr>
          </a:p>
        </p:txBody>
      </p:sp>
      <p:sp>
        <p:nvSpPr>
          <p:cNvPr id="12" name="Title 11">
            <a:extLst>
              <a:ext uri="{FF2B5EF4-FFF2-40B4-BE49-F238E27FC236}">
                <a16:creationId xmlns:a16="http://schemas.microsoft.com/office/drawing/2014/main" id="{9E9112E8-B14F-2BC2-B147-4204621FC049}"/>
              </a:ext>
            </a:extLst>
          </p:cNvPr>
          <p:cNvSpPr>
            <a:spLocks noGrp="1"/>
          </p:cNvSpPr>
          <p:nvPr>
            <p:ph type="title"/>
          </p:nvPr>
        </p:nvSpPr>
        <p:spPr/>
        <p:txBody>
          <a:bodyPr/>
          <a:lstStyle/>
          <a:p>
            <a:r>
              <a:rPr lang="en-US">
                <a:latin typeface="Aptos"/>
                <a:ea typeface="Tahoma"/>
                <a:cs typeface="Tahoma"/>
              </a:rPr>
              <a:t>How to Use New Frontier </a:t>
            </a:r>
          </a:p>
        </p:txBody>
      </p:sp>
      <p:sp>
        <p:nvSpPr>
          <p:cNvPr id="3" name="Slide Number Placeholder 7">
            <a:extLst>
              <a:ext uri="{FF2B5EF4-FFF2-40B4-BE49-F238E27FC236}">
                <a16:creationId xmlns:a16="http://schemas.microsoft.com/office/drawing/2014/main" id="{6D0E2D44-FEA9-0EAB-57A4-D2AF7FD8285A}"/>
              </a:ext>
            </a:extLst>
          </p:cNvPr>
          <p:cNvSpPr txBox="1">
            <a:spLocks/>
          </p:cNvSpPr>
          <p:nvPr/>
        </p:nvSpPr>
        <p:spPr>
          <a:xfrm>
            <a:off x="11521688" y="6362612"/>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mtClean="0">
                <a:solidFill>
                  <a:schemeClr val="accent6">
                    <a:lumMod val="50000"/>
                  </a:schemeClr>
                </a:solidFill>
                <a:latin typeface="Aptos" panose="020B0004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870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5DDA-247F-A056-A5BF-5C336DAA8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D60DA-95C4-5788-560F-2325089F389A}"/>
              </a:ext>
            </a:extLst>
          </p:cNvPr>
          <p:cNvSpPr>
            <a:spLocks noGrp="1"/>
          </p:cNvSpPr>
          <p:nvPr>
            <p:ph type="title"/>
          </p:nvPr>
        </p:nvSpPr>
        <p:spPr>
          <a:xfrm>
            <a:off x="255814" y="182549"/>
            <a:ext cx="11522529" cy="772795"/>
          </a:xfrm>
        </p:spPr>
        <p:txBody>
          <a:bodyPr>
            <a:normAutofit fontScale="90000"/>
          </a:bodyPr>
          <a:lstStyle/>
          <a:p>
            <a:r>
              <a:rPr lang="en-US" dirty="0"/>
              <a:t>Global Core, Global Tax Sensitive and Core +</a:t>
            </a:r>
            <a:br>
              <a:rPr lang="en-US" dirty="0"/>
            </a:br>
            <a:r>
              <a:rPr lang="en-US" dirty="0"/>
              <a:t>A well diversified portfolio for varying investment objectives</a:t>
            </a:r>
            <a:br>
              <a:rPr lang="en-US" dirty="0"/>
            </a:br>
            <a:r>
              <a:rPr lang="en-US" sz="2700" dirty="0"/>
              <a:t>(A complete portfolio solution)</a:t>
            </a:r>
          </a:p>
        </p:txBody>
      </p:sp>
      <p:graphicFrame>
        <p:nvGraphicFramePr>
          <p:cNvPr id="13" name="Chart 12">
            <a:extLst>
              <a:ext uri="{FF2B5EF4-FFF2-40B4-BE49-F238E27FC236}">
                <a16:creationId xmlns:a16="http://schemas.microsoft.com/office/drawing/2014/main" id="{EC07099F-6495-E9FF-3A69-8E72E1A8746A}"/>
              </a:ext>
            </a:extLst>
          </p:cNvPr>
          <p:cNvGraphicFramePr>
            <a:graphicFrameLocks/>
          </p:cNvGraphicFramePr>
          <p:nvPr>
            <p:extLst>
              <p:ext uri="{D42A27DB-BD31-4B8C-83A1-F6EECF244321}">
                <p14:modId xmlns:p14="http://schemas.microsoft.com/office/powerpoint/2010/main" val="588003968"/>
              </p:ext>
            </p:extLst>
          </p:nvPr>
        </p:nvGraphicFramePr>
        <p:xfrm>
          <a:off x="934436" y="1920008"/>
          <a:ext cx="9768435" cy="3128388"/>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16" descr="Charles Schwab Vector Logo - Download Free SVG Icon ...">
            <a:extLst>
              <a:ext uri="{FF2B5EF4-FFF2-40B4-BE49-F238E27FC236}">
                <a16:creationId xmlns:a16="http://schemas.microsoft.com/office/drawing/2014/main" id="{2C505E2F-9C9D-0C94-A9C7-8D1533194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381" y="5450163"/>
            <a:ext cx="581763" cy="4358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D395D9-1501-22FD-C410-3B02295A6AA0}"/>
              </a:ext>
            </a:extLst>
          </p:cNvPr>
          <p:cNvSpPr txBox="1"/>
          <p:nvPr/>
        </p:nvSpPr>
        <p:spPr>
          <a:xfrm>
            <a:off x="1405852" y="1284355"/>
            <a:ext cx="9068500" cy="369332"/>
          </a:xfrm>
          <a:prstGeom prst="rect">
            <a:avLst/>
          </a:prstGeom>
          <a:noFill/>
        </p:spPr>
        <p:txBody>
          <a:bodyPr wrap="square" rtlCol="0">
            <a:spAutoFit/>
          </a:bodyPr>
          <a:lstStyle/>
          <a:p>
            <a:r>
              <a:rPr lang="en-US" dirty="0">
                <a:solidFill>
                  <a:schemeClr val="bg1"/>
                </a:solidFill>
              </a:rPr>
              <a:t>   Aggressive		                Moderate		            Conservative</a:t>
            </a:r>
          </a:p>
        </p:txBody>
      </p:sp>
      <p:sp>
        <p:nvSpPr>
          <p:cNvPr id="3" name="Slide Number Placeholder 2">
            <a:extLst>
              <a:ext uri="{FF2B5EF4-FFF2-40B4-BE49-F238E27FC236}">
                <a16:creationId xmlns:a16="http://schemas.microsoft.com/office/drawing/2014/main" id="{3E17066C-ABA9-6CF5-433A-9E9FFCB8402B}"/>
              </a:ext>
            </a:extLst>
          </p:cNvPr>
          <p:cNvSpPr>
            <a:spLocks noGrp="1"/>
          </p:cNvSpPr>
          <p:nvPr>
            <p:ph type="sldNum" sz="quarter" idx="11"/>
          </p:nvPr>
        </p:nvSpPr>
        <p:spPr/>
        <p:txBody>
          <a:bodyPr/>
          <a:lstStyle/>
          <a:p>
            <a:fld id="{6548A57E-3D93-ED44-ACB1-374FABDFB92A}" type="slidenum">
              <a:rPr lang="en-US" smtClean="0">
                <a:solidFill>
                  <a:schemeClr val="bg1"/>
                </a:solidFill>
              </a:rPr>
              <a:pPr/>
              <a:t>13</a:t>
            </a:fld>
            <a:endParaRPr lang="en-US">
              <a:solidFill>
                <a:schemeClr val="bg1"/>
              </a:solidFill>
            </a:endParaRPr>
          </a:p>
        </p:txBody>
      </p:sp>
      <p:sp>
        <p:nvSpPr>
          <p:cNvPr id="4" name="Rectangle 3">
            <a:extLst>
              <a:ext uri="{FF2B5EF4-FFF2-40B4-BE49-F238E27FC236}">
                <a16:creationId xmlns:a16="http://schemas.microsoft.com/office/drawing/2014/main" id="{C7A6FC3C-E4F1-A2EC-0C40-67BB42CA74DE}"/>
              </a:ext>
            </a:extLst>
          </p:cNvPr>
          <p:cNvSpPr/>
          <p:nvPr/>
        </p:nvSpPr>
        <p:spPr>
          <a:xfrm>
            <a:off x="1663337" y="1593403"/>
            <a:ext cx="7212649" cy="227514"/>
          </a:xfrm>
          <a:prstGeom prst="rect">
            <a:avLst/>
          </a:prstGeom>
          <a:gradFill>
            <a:gsLst>
              <a:gs pos="0">
                <a:srgbClr val="000064">
                  <a:alpha val="82883"/>
                  <a:lumMod val="93000"/>
                </a:srgbClr>
              </a:gs>
              <a:gs pos="100000">
                <a:srgbClr val="7E19BA">
                  <a:alpha val="60000"/>
                </a:srgb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6FC354-78A8-B920-BB07-624F9A55A264}"/>
              </a:ext>
            </a:extLst>
          </p:cNvPr>
          <p:cNvSpPr txBox="1"/>
          <p:nvPr/>
        </p:nvSpPr>
        <p:spPr>
          <a:xfrm>
            <a:off x="519792" y="5231608"/>
            <a:ext cx="10994572" cy="1200329"/>
          </a:xfrm>
          <a:prstGeom prst="rect">
            <a:avLst/>
          </a:prstGeom>
          <a:solidFill>
            <a:schemeClr val="tx1"/>
          </a:solidFill>
        </p:spPr>
        <p:txBody>
          <a:bodyPr wrap="square" rtlCol="0">
            <a:spAutoFit/>
          </a:bodyPr>
          <a:lstStyle/>
          <a:p>
            <a:r>
              <a:rPr lang="en-US">
                <a:solidFill>
                  <a:schemeClr val="bg1"/>
                </a:solidFill>
                <a:latin typeface="Aptos" panose="020B0004020202020204" pitchFamily="34" charset="0"/>
              </a:rPr>
              <a:t>Diversified ETF Providers</a:t>
            </a: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p>
        </p:txBody>
      </p:sp>
      <p:pic>
        <p:nvPicPr>
          <p:cNvPr id="2052" name="Picture 4" descr="Global X Funds logo. (PRNewsFoto/Global X Funds)">
            <a:extLst>
              <a:ext uri="{FF2B5EF4-FFF2-40B4-BE49-F238E27FC236}">
                <a16:creationId xmlns:a16="http://schemas.microsoft.com/office/drawing/2014/main" id="{35A742AF-1DAF-91B2-4D61-808332FC4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324" y="5722893"/>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delity Logo PNG Vector (SVG) Free Download">
            <a:extLst>
              <a:ext uri="{FF2B5EF4-FFF2-40B4-BE49-F238E27FC236}">
                <a16:creationId xmlns:a16="http://schemas.microsoft.com/office/drawing/2014/main" id="{8D9AE5F9-85E7-BEC4-9810-931EE5614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3517" y="5407908"/>
            <a:ext cx="556648" cy="593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State Street Global Advisers Logo and symbol, meaning ...">
            <a:extLst>
              <a:ext uri="{FF2B5EF4-FFF2-40B4-BE49-F238E27FC236}">
                <a16:creationId xmlns:a16="http://schemas.microsoft.com/office/drawing/2014/main" id="{94D9D720-2E44-724C-5E6F-52885E11D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6798" y="5531392"/>
            <a:ext cx="910089" cy="5180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wnload WisdomTree Investments Logo in SVG Vector or PNG ...">
            <a:extLst>
              <a:ext uri="{FF2B5EF4-FFF2-40B4-BE49-F238E27FC236}">
                <a16:creationId xmlns:a16="http://schemas.microsoft.com/office/drawing/2014/main" id="{55C1A8EE-265E-0C22-1A6E-A6B0AACE6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2036" y="5264596"/>
            <a:ext cx="942979" cy="715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nEck | Nasdaq">
            <a:extLst>
              <a:ext uri="{FF2B5EF4-FFF2-40B4-BE49-F238E27FC236}">
                <a16:creationId xmlns:a16="http://schemas.microsoft.com/office/drawing/2014/main" id="{0A1B4F13-A169-A454-AB02-1E12905BB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2046" y="5666134"/>
            <a:ext cx="581763" cy="395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lobal X Funds logo. (PRNewsFoto/Global X Funds)">
            <a:extLst>
              <a:ext uri="{FF2B5EF4-FFF2-40B4-BE49-F238E27FC236}">
                <a16:creationId xmlns:a16="http://schemas.microsoft.com/office/drawing/2014/main" id="{94868045-4F04-7FC6-E6A1-792EEB48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464" y="5730121"/>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anEck | Nasdaq">
            <a:extLst>
              <a:ext uri="{FF2B5EF4-FFF2-40B4-BE49-F238E27FC236}">
                <a16:creationId xmlns:a16="http://schemas.microsoft.com/office/drawing/2014/main" id="{F21023EC-9ABC-A9C2-8E96-5BFB590F4E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6186" y="5673362"/>
            <a:ext cx="581763" cy="3958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lobal X Funds logo. (PRNewsFoto/Global X Funds)">
            <a:extLst>
              <a:ext uri="{FF2B5EF4-FFF2-40B4-BE49-F238E27FC236}">
                <a16:creationId xmlns:a16="http://schemas.microsoft.com/office/drawing/2014/main" id="{CB38F6B5-7970-EE2D-DF5F-CC2586BEA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181" y="5720960"/>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anEck | Nasdaq">
            <a:extLst>
              <a:ext uri="{FF2B5EF4-FFF2-40B4-BE49-F238E27FC236}">
                <a16:creationId xmlns:a16="http://schemas.microsoft.com/office/drawing/2014/main" id="{83BBE89B-1E45-8C28-28F6-E46DD5A85B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903" y="5664201"/>
            <a:ext cx="581763" cy="3958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6D38C0A-7D7C-BB5F-A2B4-6380C8DD1030}"/>
              </a:ext>
            </a:extLst>
          </p:cNvPr>
          <p:cNvSpPr txBox="1"/>
          <p:nvPr/>
        </p:nvSpPr>
        <p:spPr>
          <a:xfrm>
            <a:off x="519792" y="5222447"/>
            <a:ext cx="10994572" cy="1200329"/>
          </a:xfrm>
          <a:prstGeom prst="rect">
            <a:avLst/>
          </a:prstGeom>
          <a:solidFill>
            <a:schemeClr val="tx1"/>
          </a:solidFill>
        </p:spPr>
        <p:txBody>
          <a:bodyPr wrap="square" rtlCol="0">
            <a:spAutoFit/>
          </a:bodyPr>
          <a:lstStyle/>
          <a:p>
            <a:r>
              <a:rPr lang="en-US" b="1">
                <a:solidFill>
                  <a:schemeClr val="bg1"/>
                </a:solidFill>
                <a:latin typeface="Aptos" panose="020B0004020202020204" pitchFamily="34" charset="0"/>
              </a:rPr>
              <a:t>Diversified ETF Providers</a:t>
            </a: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p>
        </p:txBody>
      </p:sp>
      <p:pic>
        <p:nvPicPr>
          <p:cNvPr id="19" name="Picture 10" descr="Fidelity Logo PNG Vector (SVG) Free Download">
            <a:extLst>
              <a:ext uri="{FF2B5EF4-FFF2-40B4-BE49-F238E27FC236}">
                <a16:creationId xmlns:a16="http://schemas.microsoft.com/office/drawing/2014/main" id="{25D0D740-A5E3-A5B5-599F-0A60AEC7D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3660" y="5733131"/>
            <a:ext cx="556648" cy="5937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PIMCO Dynamic Income Fund Prices an Upsized Initial Public ...">
            <a:extLst>
              <a:ext uri="{FF2B5EF4-FFF2-40B4-BE49-F238E27FC236}">
                <a16:creationId xmlns:a16="http://schemas.microsoft.com/office/drawing/2014/main" id="{B94B51B6-6B10-9312-35BD-6A06895FCE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6573" y="5389534"/>
            <a:ext cx="1590244" cy="9490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tate Street Global Advisers Logo and symbol, meaning ...">
            <a:extLst>
              <a:ext uri="{FF2B5EF4-FFF2-40B4-BE49-F238E27FC236}">
                <a16:creationId xmlns:a16="http://schemas.microsoft.com/office/drawing/2014/main" id="{6166502A-1EDF-DB88-3F34-6EC63F6CE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941" y="5856615"/>
            <a:ext cx="910089" cy="5180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JPMorgan Logo PNG Transparent &amp; SVG Vector - Freebie Supply">
            <a:extLst>
              <a:ext uri="{FF2B5EF4-FFF2-40B4-BE49-F238E27FC236}">
                <a16:creationId xmlns:a16="http://schemas.microsoft.com/office/drawing/2014/main" id="{1C05D7FA-FC13-C977-1F4E-315422955A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0266" y="5314717"/>
            <a:ext cx="981936" cy="6930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ownload WisdomTree Investments Logo in SVG Vector or PNG ...">
            <a:extLst>
              <a:ext uri="{FF2B5EF4-FFF2-40B4-BE49-F238E27FC236}">
                <a16:creationId xmlns:a16="http://schemas.microsoft.com/office/drawing/2014/main" id="{D66D335B-8597-0DE0-4DC8-A3F2B830C6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5895" y="5611776"/>
            <a:ext cx="942979" cy="7151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0F0DA94-A44E-7CD1-B568-0A0001C3BA22}"/>
              </a:ext>
            </a:extLst>
          </p:cNvPr>
          <p:cNvPicPr>
            <a:picLocks noChangeAspect="1"/>
          </p:cNvPicPr>
          <p:nvPr/>
        </p:nvPicPr>
        <p:blipFill>
          <a:blip r:embed="rId12"/>
          <a:stretch>
            <a:fillRect/>
          </a:stretch>
        </p:blipFill>
        <p:spPr>
          <a:xfrm>
            <a:off x="5295827" y="5369418"/>
            <a:ext cx="888778" cy="496374"/>
          </a:xfrm>
          <a:prstGeom prst="rect">
            <a:avLst/>
          </a:prstGeom>
        </p:spPr>
      </p:pic>
      <p:pic>
        <p:nvPicPr>
          <p:cNvPr id="29" name="Picture 2" descr="iShares | Nasdaq">
            <a:extLst>
              <a:ext uri="{FF2B5EF4-FFF2-40B4-BE49-F238E27FC236}">
                <a16:creationId xmlns:a16="http://schemas.microsoft.com/office/drawing/2014/main" id="{6D98A91F-CCC4-0971-B370-5F0C705E590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4216" b="25266"/>
          <a:stretch/>
        </p:blipFill>
        <p:spPr bwMode="auto">
          <a:xfrm>
            <a:off x="3765342" y="5405855"/>
            <a:ext cx="916577" cy="435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lobal X Funds logo. (PRNewsFoto/Global X Funds)">
            <a:extLst>
              <a:ext uri="{FF2B5EF4-FFF2-40B4-BE49-F238E27FC236}">
                <a16:creationId xmlns:a16="http://schemas.microsoft.com/office/drawing/2014/main" id="{42CAF14B-5C66-FB96-0B49-0C78FF3A8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569" y="5989424"/>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anEck | Nasdaq">
            <a:extLst>
              <a:ext uri="{FF2B5EF4-FFF2-40B4-BE49-F238E27FC236}">
                <a16:creationId xmlns:a16="http://schemas.microsoft.com/office/drawing/2014/main" id="{8F404E40-801F-C804-74F0-8EF470FDB1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2046" y="5989424"/>
            <a:ext cx="581763" cy="3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7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E21F-8A21-AFBD-88E8-8A0953AC5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1219B-3EE7-527E-A8B3-31931C5BFB13}"/>
              </a:ext>
            </a:extLst>
          </p:cNvPr>
          <p:cNvSpPr>
            <a:spLocks noGrp="1"/>
          </p:cNvSpPr>
          <p:nvPr>
            <p:ph type="title"/>
          </p:nvPr>
        </p:nvSpPr>
        <p:spPr>
          <a:xfrm>
            <a:off x="335280" y="282080"/>
            <a:ext cx="11615928" cy="912093"/>
          </a:xfrm>
        </p:spPr>
        <p:txBody>
          <a:bodyPr>
            <a:normAutofit/>
          </a:bodyPr>
          <a:lstStyle/>
          <a:p>
            <a:r>
              <a:rPr lang="en-US" sz="2800"/>
              <a:t>Our strategies are used as the stable core of an MSA</a:t>
            </a:r>
            <a:br>
              <a:rPr lang="en-US" sz="2800"/>
            </a:br>
            <a:r>
              <a:rPr lang="en-US" sz="2000"/>
              <a:t>Flexibility Around a Strong Core</a:t>
            </a:r>
            <a:endParaRPr lang="en-US" sz="2800"/>
          </a:p>
        </p:txBody>
      </p:sp>
      <p:sp>
        <p:nvSpPr>
          <p:cNvPr id="6" name="TextBox 5">
            <a:extLst>
              <a:ext uri="{FF2B5EF4-FFF2-40B4-BE49-F238E27FC236}">
                <a16:creationId xmlns:a16="http://schemas.microsoft.com/office/drawing/2014/main" id="{5CF74287-92AA-A913-94D6-F3A3DCACA3D5}"/>
              </a:ext>
            </a:extLst>
          </p:cNvPr>
          <p:cNvSpPr txBox="1"/>
          <p:nvPr/>
        </p:nvSpPr>
        <p:spPr>
          <a:xfrm>
            <a:off x="631112" y="5327027"/>
            <a:ext cx="3993159" cy="1077218"/>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New Frontier strategies offer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Stability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Diversification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Risk Mitigation</a:t>
            </a:r>
          </a:p>
        </p:txBody>
      </p:sp>
      <p:sp>
        <p:nvSpPr>
          <p:cNvPr id="7" name="TextBox 6">
            <a:extLst>
              <a:ext uri="{FF2B5EF4-FFF2-40B4-BE49-F238E27FC236}">
                <a16:creationId xmlns:a16="http://schemas.microsoft.com/office/drawing/2014/main" id="{80A857B2-75FC-4E93-006A-FAF44B0A2542}"/>
              </a:ext>
            </a:extLst>
          </p:cNvPr>
          <p:cNvSpPr txBox="1"/>
          <p:nvPr/>
        </p:nvSpPr>
        <p:spPr>
          <a:xfrm>
            <a:off x="6751578" y="5006260"/>
            <a:ext cx="3993159" cy="1569660"/>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Satellite positions offer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Ability to express an investment opinion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Neue Haas Grotesk Text Pro"/>
                <a:ea typeface="+mn-ea"/>
                <a:cs typeface="+mn-cs"/>
              </a:rPr>
              <a:t>Ability to change portfolio objective while maintaining a core position – less to trade</a:t>
            </a:r>
          </a:p>
        </p:txBody>
      </p:sp>
      <p:sp>
        <p:nvSpPr>
          <p:cNvPr id="3" name="Flowchart: Connector 2">
            <a:extLst>
              <a:ext uri="{FF2B5EF4-FFF2-40B4-BE49-F238E27FC236}">
                <a16:creationId xmlns:a16="http://schemas.microsoft.com/office/drawing/2014/main" id="{19A911E5-2778-07FE-B337-25B17F463A8F}"/>
              </a:ext>
            </a:extLst>
          </p:cNvPr>
          <p:cNvSpPr/>
          <p:nvPr/>
        </p:nvSpPr>
        <p:spPr>
          <a:xfrm>
            <a:off x="1467046" y="1994239"/>
            <a:ext cx="1371600" cy="137160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 name="TextBox 4">
            <a:extLst>
              <a:ext uri="{FF2B5EF4-FFF2-40B4-BE49-F238E27FC236}">
                <a16:creationId xmlns:a16="http://schemas.microsoft.com/office/drawing/2014/main" id="{D07723CC-0F55-617E-614D-B2DF34AA5724}"/>
              </a:ext>
            </a:extLst>
          </p:cNvPr>
          <p:cNvSpPr txBox="1"/>
          <p:nvPr/>
        </p:nvSpPr>
        <p:spPr>
          <a:xfrm>
            <a:off x="1614260" y="2118711"/>
            <a:ext cx="10282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rPr>
              <a:t>New Frontier Global Standard</a:t>
            </a:r>
          </a:p>
        </p:txBody>
      </p:sp>
      <p:sp>
        <p:nvSpPr>
          <p:cNvPr id="4" name="TextBox 3">
            <a:extLst>
              <a:ext uri="{FF2B5EF4-FFF2-40B4-BE49-F238E27FC236}">
                <a16:creationId xmlns:a16="http://schemas.microsoft.com/office/drawing/2014/main" id="{5FAA64AD-4FD1-A5A1-756B-773245ACF0AF}"/>
              </a:ext>
            </a:extLst>
          </p:cNvPr>
          <p:cNvSpPr txBox="1"/>
          <p:nvPr/>
        </p:nvSpPr>
        <p:spPr>
          <a:xfrm>
            <a:off x="436536" y="1442692"/>
            <a:ext cx="10673258" cy="646331"/>
          </a:xfrm>
          <a:prstGeom prst="rect">
            <a:avLst/>
          </a:prstGeom>
          <a:noFill/>
        </p:spPr>
        <p:txBody>
          <a:bodyPr wrap="square" lIns="91440" tIns="45720" rIns="91440" bIns="45720" rtlCol="0" anchor="t">
            <a:spAutoFit/>
          </a:bodyPr>
          <a:lstStyle/>
          <a:p>
            <a:pPr>
              <a:defRPr/>
            </a:pPr>
            <a:r>
              <a:rPr kumimoji="0" lang="en-US" sz="1800" b="0" i="0" u="none" strike="noStrike" kern="0" cap="none" spc="0" normalizeH="0" baseline="0" noProof="0" dirty="0">
                <a:ln>
                  <a:noFill/>
                </a:ln>
                <a:solidFill>
                  <a:prstClr val="black"/>
                </a:solidFill>
                <a:effectLst/>
                <a:uLnTx/>
                <a:uFillTx/>
                <a:latin typeface="Neue Haas Grotesk Text Pro"/>
                <a:ea typeface="+mn-ea"/>
                <a:cs typeface="+mn-cs"/>
              </a:rPr>
              <a:t> </a:t>
            </a:r>
            <a:r>
              <a:rPr lang="en-US" kern="0" dirty="0">
                <a:solidFill>
                  <a:prstClr val="black"/>
                </a:solidFill>
                <a:latin typeface="Neue Haas Grotesk Text Pro"/>
              </a:rPr>
              <a:t>                </a:t>
            </a:r>
            <a:r>
              <a:rPr kumimoji="0" lang="en-US" sz="1800" b="0" i="0" u="none" strike="noStrike" kern="0" cap="none" spc="0" normalizeH="0" baseline="0" noProof="0" dirty="0">
                <a:ln>
                  <a:noFill/>
                </a:ln>
                <a:solidFill>
                  <a:prstClr val="black"/>
                </a:solidFill>
                <a:effectLst/>
                <a:uLnTx/>
                <a:uFillTx/>
                <a:latin typeface="Neue Haas Grotesk Text Pro"/>
                <a:ea typeface="+mn-ea"/>
                <a:cs typeface="+mn-cs"/>
              </a:rPr>
              <a:t>Aggressive		     </a:t>
            </a:r>
            <a:r>
              <a:rPr lang="en-US" kern="0" dirty="0">
                <a:solidFill>
                  <a:prstClr val="black"/>
                </a:solidFill>
                <a:latin typeface="Neue Haas Grotesk Text Pro"/>
              </a:rPr>
              <a:t>    </a:t>
            </a:r>
            <a:r>
              <a:rPr kumimoji="0" lang="en-US" sz="1800" b="0" i="0" u="none" strike="noStrike" kern="0" cap="none" spc="0" normalizeH="0" baseline="0" noProof="0" dirty="0">
                <a:ln>
                  <a:noFill/>
                </a:ln>
                <a:solidFill>
                  <a:prstClr val="black"/>
                </a:solidFill>
                <a:effectLst/>
                <a:uLnTx/>
                <a:uFillTx/>
                <a:latin typeface="Neue Haas Grotesk Text Pro"/>
                <a:ea typeface="+mn-ea"/>
                <a:cs typeface="+mn-cs"/>
              </a:rPr>
              <a:t>Moderate 	     </a:t>
            </a:r>
            <a:r>
              <a:rPr lang="en-US" kern="0" dirty="0">
                <a:solidFill>
                  <a:prstClr val="black"/>
                </a:solidFill>
                <a:latin typeface="Neue Haas Grotesk Text Pro"/>
              </a:rPr>
              <a:t>                               </a:t>
            </a:r>
            <a:r>
              <a:rPr kumimoji="0" lang="en-US" sz="1800" b="0" i="0" u="none" strike="noStrike" kern="0" cap="none" spc="0" normalizeH="0" baseline="0" noProof="0" dirty="0">
                <a:ln>
                  <a:noFill/>
                </a:ln>
                <a:solidFill>
                  <a:prstClr val="black"/>
                </a:solidFill>
                <a:effectLst/>
                <a:uLnTx/>
                <a:uFillTx/>
                <a:latin typeface="Neue Haas Grotesk Text Pro"/>
                <a:ea typeface="+mn-ea"/>
                <a:cs typeface="+mn-cs"/>
              </a:rPr>
              <a:t>Conservative         		</a:t>
            </a:r>
          </a:p>
        </p:txBody>
      </p:sp>
      <p:sp>
        <p:nvSpPr>
          <p:cNvPr id="41" name="Oval 40">
            <a:extLst>
              <a:ext uri="{FF2B5EF4-FFF2-40B4-BE49-F238E27FC236}">
                <a16:creationId xmlns:a16="http://schemas.microsoft.com/office/drawing/2014/main" id="{1D77A1D7-53C3-A288-3BF1-B27FF20ED67D}"/>
              </a:ext>
            </a:extLst>
          </p:cNvPr>
          <p:cNvSpPr/>
          <p:nvPr/>
        </p:nvSpPr>
        <p:spPr>
          <a:xfrm>
            <a:off x="631112" y="3257272"/>
            <a:ext cx="914400" cy="91440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2" name="Oval 41">
            <a:extLst>
              <a:ext uri="{FF2B5EF4-FFF2-40B4-BE49-F238E27FC236}">
                <a16:creationId xmlns:a16="http://schemas.microsoft.com/office/drawing/2014/main" id="{050EABFD-8213-16AB-EEF8-2A491BCEACDA}"/>
              </a:ext>
            </a:extLst>
          </p:cNvPr>
          <p:cNvSpPr/>
          <p:nvPr/>
        </p:nvSpPr>
        <p:spPr>
          <a:xfrm>
            <a:off x="1768120" y="3777343"/>
            <a:ext cx="731520" cy="731520"/>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3" name="Oval 42">
            <a:extLst>
              <a:ext uri="{FF2B5EF4-FFF2-40B4-BE49-F238E27FC236}">
                <a16:creationId xmlns:a16="http://schemas.microsoft.com/office/drawing/2014/main" id="{757788BE-D61A-F58C-8849-372E11859F49}"/>
              </a:ext>
            </a:extLst>
          </p:cNvPr>
          <p:cNvSpPr/>
          <p:nvPr/>
        </p:nvSpPr>
        <p:spPr>
          <a:xfrm>
            <a:off x="2800764" y="3336538"/>
            <a:ext cx="457200" cy="4572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4" name="TextBox 43">
            <a:extLst>
              <a:ext uri="{FF2B5EF4-FFF2-40B4-BE49-F238E27FC236}">
                <a16:creationId xmlns:a16="http://schemas.microsoft.com/office/drawing/2014/main" id="{1BBE1865-0DFB-9351-BCD0-DF586387CA39}"/>
              </a:ext>
            </a:extLst>
          </p:cNvPr>
          <p:cNvSpPr txBox="1"/>
          <p:nvPr/>
        </p:nvSpPr>
        <p:spPr>
          <a:xfrm>
            <a:off x="452733" y="3423432"/>
            <a:ext cx="12437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rPr>
              <a:t>Equity Enhancer</a:t>
            </a:r>
          </a:p>
        </p:txBody>
      </p:sp>
      <p:sp>
        <p:nvSpPr>
          <p:cNvPr id="45" name="TextBox 44">
            <a:extLst>
              <a:ext uri="{FF2B5EF4-FFF2-40B4-BE49-F238E27FC236}">
                <a16:creationId xmlns:a16="http://schemas.microsoft.com/office/drawing/2014/main" id="{7A79A173-1F6A-90DA-ED5D-AA7DF77555BC}"/>
              </a:ext>
            </a:extLst>
          </p:cNvPr>
          <p:cNvSpPr txBox="1"/>
          <p:nvPr/>
        </p:nvSpPr>
        <p:spPr>
          <a:xfrm>
            <a:off x="1499577" y="3946652"/>
            <a:ext cx="1243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ptos" panose="020B0004020202020204" pitchFamily="34" charset="0"/>
              </a:rPr>
              <a:t>Fixed Income Enhancer</a:t>
            </a:r>
          </a:p>
        </p:txBody>
      </p:sp>
      <p:sp>
        <p:nvSpPr>
          <p:cNvPr id="46" name="TextBox 45">
            <a:extLst>
              <a:ext uri="{FF2B5EF4-FFF2-40B4-BE49-F238E27FC236}">
                <a16:creationId xmlns:a16="http://schemas.microsoft.com/office/drawing/2014/main" id="{144813D1-0BD6-04D9-E426-E58BC213B6DB}"/>
              </a:ext>
            </a:extLst>
          </p:cNvPr>
          <p:cNvSpPr txBox="1"/>
          <p:nvPr/>
        </p:nvSpPr>
        <p:spPr>
          <a:xfrm>
            <a:off x="2552368" y="3339558"/>
            <a:ext cx="941033" cy="457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ptos" panose="020B0004020202020204" pitchFamily="34" charset="0"/>
              </a:rPr>
              <a:t>Risk Mitigator</a:t>
            </a:r>
          </a:p>
        </p:txBody>
      </p:sp>
      <p:sp>
        <p:nvSpPr>
          <p:cNvPr id="12" name="Slide Number Placeholder 11">
            <a:extLst>
              <a:ext uri="{FF2B5EF4-FFF2-40B4-BE49-F238E27FC236}">
                <a16:creationId xmlns:a16="http://schemas.microsoft.com/office/drawing/2014/main" id="{FE7B2B9D-0D2D-02A0-C5E2-4CED31D52314}"/>
              </a:ext>
            </a:extLst>
          </p:cNvPr>
          <p:cNvSpPr>
            <a:spLocks noGrp="1"/>
          </p:cNvSpPr>
          <p:nvPr>
            <p:ph type="sldNum" sz="quarter" idx="11"/>
          </p:nvPr>
        </p:nvSpPr>
        <p:spPr/>
        <p:txBody>
          <a:bodyPr/>
          <a:lstStyle/>
          <a:p>
            <a:fld id="{6548A57E-3D93-ED44-ACB1-374FABDFB92A}" type="slidenum">
              <a:rPr lang="en-US" smtClean="0">
                <a:solidFill>
                  <a:schemeClr val="bg1"/>
                </a:solidFill>
              </a:rPr>
              <a:pPr/>
              <a:t>14</a:t>
            </a:fld>
            <a:endParaRPr lang="en-US">
              <a:solidFill>
                <a:schemeClr val="bg1"/>
              </a:solidFill>
            </a:endParaRPr>
          </a:p>
        </p:txBody>
      </p:sp>
      <p:cxnSp>
        <p:nvCxnSpPr>
          <p:cNvPr id="14" name="Straight Connector 13">
            <a:extLst>
              <a:ext uri="{FF2B5EF4-FFF2-40B4-BE49-F238E27FC236}">
                <a16:creationId xmlns:a16="http://schemas.microsoft.com/office/drawing/2014/main" id="{A3FB818E-6D46-94A2-F5DB-283A4796B628}"/>
              </a:ext>
            </a:extLst>
          </p:cNvPr>
          <p:cNvCxnSpPr>
            <a:stCxn id="3" idx="3"/>
          </p:cNvCxnSpPr>
          <p:nvPr/>
        </p:nvCxnSpPr>
        <p:spPr>
          <a:xfrm flipH="1">
            <a:off x="1448994" y="3164973"/>
            <a:ext cx="218918"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53111F-B621-5145-3C4A-59EAC85394EC}"/>
              </a:ext>
            </a:extLst>
          </p:cNvPr>
          <p:cNvCxnSpPr>
            <a:cxnSpLocks/>
          </p:cNvCxnSpPr>
          <p:nvPr/>
        </p:nvCxnSpPr>
        <p:spPr>
          <a:xfrm>
            <a:off x="2121456" y="3365065"/>
            <a:ext cx="0" cy="412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89610-54A0-F644-822F-F4F0515C4F4E}"/>
              </a:ext>
            </a:extLst>
          </p:cNvPr>
          <p:cNvCxnSpPr>
            <a:cxnSpLocks/>
            <a:stCxn id="3" idx="5"/>
          </p:cNvCxnSpPr>
          <p:nvPr/>
        </p:nvCxnSpPr>
        <p:spPr>
          <a:xfrm>
            <a:off x="2637780" y="3164973"/>
            <a:ext cx="191224" cy="229928"/>
          </a:xfrm>
          <a:prstGeom prst="line">
            <a:avLst/>
          </a:prstGeom>
        </p:spPr>
        <p:style>
          <a:lnRef idx="1">
            <a:schemeClr val="accent1"/>
          </a:lnRef>
          <a:fillRef idx="0">
            <a:schemeClr val="accent1"/>
          </a:fillRef>
          <a:effectRef idx="0">
            <a:schemeClr val="accent1"/>
          </a:effectRef>
          <a:fontRef idx="minor">
            <a:schemeClr val="tx1"/>
          </a:fontRef>
        </p:style>
      </p:cxnSp>
      <p:sp>
        <p:nvSpPr>
          <p:cNvPr id="27" name="Flowchart: Connector 26">
            <a:extLst>
              <a:ext uri="{FF2B5EF4-FFF2-40B4-BE49-F238E27FC236}">
                <a16:creationId xmlns:a16="http://schemas.microsoft.com/office/drawing/2014/main" id="{834EFA11-FEA8-7CE7-6137-FB17F029A7D4}"/>
              </a:ext>
            </a:extLst>
          </p:cNvPr>
          <p:cNvSpPr/>
          <p:nvPr/>
        </p:nvSpPr>
        <p:spPr>
          <a:xfrm>
            <a:off x="5213315" y="2005687"/>
            <a:ext cx="1371600" cy="137160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8" name="TextBox 27">
            <a:extLst>
              <a:ext uri="{FF2B5EF4-FFF2-40B4-BE49-F238E27FC236}">
                <a16:creationId xmlns:a16="http://schemas.microsoft.com/office/drawing/2014/main" id="{0C50F1F4-7435-B41A-7DB3-8E89CB5CAD8D}"/>
              </a:ext>
            </a:extLst>
          </p:cNvPr>
          <p:cNvSpPr txBox="1"/>
          <p:nvPr/>
        </p:nvSpPr>
        <p:spPr>
          <a:xfrm>
            <a:off x="5360529" y="2130159"/>
            <a:ext cx="10282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rPr>
              <a:t>New Frontier Global Standard</a:t>
            </a:r>
          </a:p>
        </p:txBody>
      </p:sp>
      <p:cxnSp>
        <p:nvCxnSpPr>
          <p:cNvPr id="29" name="Straight Connector 28">
            <a:extLst>
              <a:ext uri="{FF2B5EF4-FFF2-40B4-BE49-F238E27FC236}">
                <a16:creationId xmlns:a16="http://schemas.microsoft.com/office/drawing/2014/main" id="{371AA829-8CB9-E016-E363-A8047550F682}"/>
              </a:ext>
            </a:extLst>
          </p:cNvPr>
          <p:cNvCxnSpPr>
            <a:stCxn id="27" idx="3"/>
          </p:cNvCxnSpPr>
          <p:nvPr/>
        </p:nvCxnSpPr>
        <p:spPr>
          <a:xfrm flipH="1">
            <a:off x="5195263" y="3176421"/>
            <a:ext cx="218918"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7BD69C-DC58-F218-DDF3-5384C1195AC2}"/>
              </a:ext>
            </a:extLst>
          </p:cNvPr>
          <p:cNvCxnSpPr>
            <a:cxnSpLocks/>
          </p:cNvCxnSpPr>
          <p:nvPr/>
        </p:nvCxnSpPr>
        <p:spPr>
          <a:xfrm>
            <a:off x="5867725" y="3376513"/>
            <a:ext cx="0" cy="412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450E5F-CF3C-1C08-7193-3FF1F2868CA7}"/>
              </a:ext>
            </a:extLst>
          </p:cNvPr>
          <p:cNvCxnSpPr>
            <a:cxnSpLocks/>
            <a:stCxn id="27" idx="5"/>
          </p:cNvCxnSpPr>
          <p:nvPr/>
        </p:nvCxnSpPr>
        <p:spPr>
          <a:xfrm>
            <a:off x="6384049" y="3176421"/>
            <a:ext cx="191224" cy="229928"/>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92969B8B-AEC6-F5B8-2E15-16591CF47793}"/>
              </a:ext>
            </a:extLst>
          </p:cNvPr>
          <p:cNvSpPr/>
          <p:nvPr/>
        </p:nvSpPr>
        <p:spPr>
          <a:xfrm>
            <a:off x="4345791" y="3321395"/>
            <a:ext cx="914400" cy="91440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34" name="TextBox 33">
            <a:extLst>
              <a:ext uri="{FF2B5EF4-FFF2-40B4-BE49-F238E27FC236}">
                <a16:creationId xmlns:a16="http://schemas.microsoft.com/office/drawing/2014/main" id="{AB8DB5E0-993B-CC0D-3A69-A6E53848E65B}"/>
              </a:ext>
            </a:extLst>
          </p:cNvPr>
          <p:cNvSpPr txBox="1"/>
          <p:nvPr/>
        </p:nvSpPr>
        <p:spPr>
          <a:xfrm>
            <a:off x="4167412" y="3487555"/>
            <a:ext cx="1243757" cy="461665"/>
          </a:xfrm>
          <a:prstGeom prst="rect">
            <a:avLst/>
          </a:prstGeom>
          <a:noFill/>
        </p:spPr>
        <p:txBody>
          <a:bodyPr wrap="square" rtlCol="0">
            <a:spAutoFit/>
          </a:bodyPr>
          <a:lstStyle/>
          <a:p>
            <a:pPr algn="ctr">
              <a:defRPr/>
            </a:pPr>
            <a:r>
              <a:rPr lang="en-US" sz="1200">
                <a:solidFill>
                  <a:schemeClr val="bg1"/>
                </a:solidFill>
                <a:latin typeface="Aptos" panose="020B0004020202020204" pitchFamily="34" charset="0"/>
              </a:rPr>
              <a:t>Equity Enhancer</a:t>
            </a:r>
          </a:p>
        </p:txBody>
      </p:sp>
      <p:sp>
        <p:nvSpPr>
          <p:cNvPr id="35" name="Oval 34">
            <a:extLst>
              <a:ext uri="{FF2B5EF4-FFF2-40B4-BE49-F238E27FC236}">
                <a16:creationId xmlns:a16="http://schemas.microsoft.com/office/drawing/2014/main" id="{41E217D0-67B1-78AE-610E-A45A53EF1AEB}"/>
              </a:ext>
            </a:extLst>
          </p:cNvPr>
          <p:cNvSpPr/>
          <p:nvPr/>
        </p:nvSpPr>
        <p:spPr>
          <a:xfrm>
            <a:off x="5411169" y="3805353"/>
            <a:ext cx="914400" cy="914400"/>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7" name="TextBox 46">
            <a:extLst>
              <a:ext uri="{FF2B5EF4-FFF2-40B4-BE49-F238E27FC236}">
                <a16:creationId xmlns:a16="http://schemas.microsoft.com/office/drawing/2014/main" id="{12A94047-398E-543A-469C-83E373EA3140}"/>
              </a:ext>
            </a:extLst>
          </p:cNvPr>
          <p:cNvSpPr txBox="1"/>
          <p:nvPr/>
        </p:nvSpPr>
        <p:spPr>
          <a:xfrm>
            <a:off x="5245572" y="4063942"/>
            <a:ext cx="1243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ptos" panose="020B0004020202020204" pitchFamily="34" charset="0"/>
              </a:rPr>
              <a:t>Fixed Income Enhancer</a:t>
            </a:r>
          </a:p>
        </p:txBody>
      </p:sp>
      <p:sp>
        <p:nvSpPr>
          <p:cNvPr id="50" name="Oval 49">
            <a:extLst>
              <a:ext uri="{FF2B5EF4-FFF2-40B4-BE49-F238E27FC236}">
                <a16:creationId xmlns:a16="http://schemas.microsoft.com/office/drawing/2014/main" id="{FC4A5EE3-DBC3-7808-E815-C38256CD8543}"/>
              </a:ext>
            </a:extLst>
          </p:cNvPr>
          <p:cNvSpPr/>
          <p:nvPr/>
        </p:nvSpPr>
        <p:spPr>
          <a:xfrm>
            <a:off x="6503398" y="3271086"/>
            <a:ext cx="914400" cy="9144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8" name="TextBox 47">
            <a:extLst>
              <a:ext uri="{FF2B5EF4-FFF2-40B4-BE49-F238E27FC236}">
                <a16:creationId xmlns:a16="http://schemas.microsoft.com/office/drawing/2014/main" id="{D9E5190E-2A4E-F732-C00C-9D3D88ADCFCE}"/>
              </a:ext>
            </a:extLst>
          </p:cNvPr>
          <p:cNvSpPr txBox="1"/>
          <p:nvPr/>
        </p:nvSpPr>
        <p:spPr>
          <a:xfrm>
            <a:off x="6475260" y="3479767"/>
            <a:ext cx="941033" cy="457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ptos" panose="020B0004020202020204" pitchFamily="34" charset="0"/>
              </a:rPr>
              <a:t>Risk Mitigator</a:t>
            </a:r>
          </a:p>
        </p:txBody>
      </p:sp>
      <p:sp>
        <p:nvSpPr>
          <p:cNvPr id="51" name="Flowchart: Connector 50">
            <a:extLst>
              <a:ext uri="{FF2B5EF4-FFF2-40B4-BE49-F238E27FC236}">
                <a16:creationId xmlns:a16="http://schemas.microsoft.com/office/drawing/2014/main" id="{FB1CFA2A-05B9-EC18-42DA-D7DFE2819FDB}"/>
              </a:ext>
            </a:extLst>
          </p:cNvPr>
          <p:cNvSpPr/>
          <p:nvPr/>
        </p:nvSpPr>
        <p:spPr>
          <a:xfrm>
            <a:off x="9259225" y="2030186"/>
            <a:ext cx="1371600" cy="137160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TextBox 51">
            <a:extLst>
              <a:ext uri="{FF2B5EF4-FFF2-40B4-BE49-F238E27FC236}">
                <a16:creationId xmlns:a16="http://schemas.microsoft.com/office/drawing/2014/main" id="{4609242B-F835-9FF6-8F14-742CD9B9DB5D}"/>
              </a:ext>
            </a:extLst>
          </p:cNvPr>
          <p:cNvSpPr txBox="1"/>
          <p:nvPr/>
        </p:nvSpPr>
        <p:spPr>
          <a:xfrm>
            <a:off x="9406439" y="2154658"/>
            <a:ext cx="10282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rPr>
              <a:t>New Frontier Global Standard</a:t>
            </a:r>
          </a:p>
        </p:txBody>
      </p:sp>
      <p:sp>
        <p:nvSpPr>
          <p:cNvPr id="53" name="Oval 52">
            <a:extLst>
              <a:ext uri="{FF2B5EF4-FFF2-40B4-BE49-F238E27FC236}">
                <a16:creationId xmlns:a16="http://schemas.microsoft.com/office/drawing/2014/main" id="{E75BB1FD-532F-9788-52D3-2D834A30EEBC}"/>
              </a:ext>
            </a:extLst>
          </p:cNvPr>
          <p:cNvSpPr/>
          <p:nvPr/>
        </p:nvSpPr>
        <p:spPr>
          <a:xfrm>
            <a:off x="8748158" y="3489452"/>
            <a:ext cx="457200" cy="45720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4" name="Oval 53">
            <a:extLst>
              <a:ext uri="{FF2B5EF4-FFF2-40B4-BE49-F238E27FC236}">
                <a16:creationId xmlns:a16="http://schemas.microsoft.com/office/drawing/2014/main" id="{6FAAAF29-03D4-F86B-F5DE-06AB41999113}"/>
              </a:ext>
            </a:extLst>
          </p:cNvPr>
          <p:cNvSpPr/>
          <p:nvPr/>
        </p:nvSpPr>
        <p:spPr>
          <a:xfrm>
            <a:off x="9357572" y="3813289"/>
            <a:ext cx="941033" cy="854478"/>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6" name="TextBox 55">
            <a:extLst>
              <a:ext uri="{FF2B5EF4-FFF2-40B4-BE49-F238E27FC236}">
                <a16:creationId xmlns:a16="http://schemas.microsoft.com/office/drawing/2014/main" id="{D2886A96-7FED-ADC7-815A-D012B5278465}"/>
              </a:ext>
            </a:extLst>
          </p:cNvPr>
          <p:cNvSpPr txBox="1"/>
          <p:nvPr/>
        </p:nvSpPr>
        <p:spPr>
          <a:xfrm>
            <a:off x="8386066" y="3489676"/>
            <a:ext cx="1243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ptos" panose="020B0004020202020204" pitchFamily="34" charset="0"/>
              </a:rPr>
              <a:t>Equity Enhancer</a:t>
            </a:r>
          </a:p>
        </p:txBody>
      </p:sp>
      <p:sp>
        <p:nvSpPr>
          <p:cNvPr id="57" name="TextBox 56">
            <a:extLst>
              <a:ext uri="{FF2B5EF4-FFF2-40B4-BE49-F238E27FC236}">
                <a16:creationId xmlns:a16="http://schemas.microsoft.com/office/drawing/2014/main" id="{4EB63B85-F487-9453-D0A5-CFBF64BF4B3D}"/>
              </a:ext>
            </a:extLst>
          </p:cNvPr>
          <p:cNvSpPr txBox="1"/>
          <p:nvPr/>
        </p:nvSpPr>
        <p:spPr>
          <a:xfrm>
            <a:off x="9210869" y="4017135"/>
            <a:ext cx="1243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ptos" panose="020B0004020202020204" pitchFamily="34" charset="0"/>
              </a:rPr>
              <a:t>Fixed Income Enhancer</a:t>
            </a:r>
          </a:p>
        </p:txBody>
      </p:sp>
      <p:cxnSp>
        <p:nvCxnSpPr>
          <p:cNvPr id="59" name="Straight Connector 58">
            <a:extLst>
              <a:ext uri="{FF2B5EF4-FFF2-40B4-BE49-F238E27FC236}">
                <a16:creationId xmlns:a16="http://schemas.microsoft.com/office/drawing/2014/main" id="{D6C48DC8-4695-DA0C-9B26-D06099D043D6}"/>
              </a:ext>
            </a:extLst>
          </p:cNvPr>
          <p:cNvCxnSpPr>
            <a:stCxn id="51" idx="3"/>
          </p:cNvCxnSpPr>
          <p:nvPr/>
        </p:nvCxnSpPr>
        <p:spPr>
          <a:xfrm flipH="1">
            <a:off x="9241173" y="3200920"/>
            <a:ext cx="218918"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87D50D-E2B4-683E-B9EE-9561B0CDA127}"/>
              </a:ext>
            </a:extLst>
          </p:cNvPr>
          <p:cNvCxnSpPr>
            <a:cxnSpLocks/>
          </p:cNvCxnSpPr>
          <p:nvPr/>
        </p:nvCxnSpPr>
        <p:spPr>
          <a:xfrm>
            <a:off x="9913635" y="3401012"/>
            <a:ext cx="0" cy="412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5ED23CE-F9F4-A0FB-48DF-1799EB5DB15C}"/>
              </a:ext>
            </a:extLst>
          </p:cNvPr>
          <p:cNvCxnSpPr>
            <a:cxnSpLocks/>
            <a:stCxn id="51" idx="5"/>
          </p:cNvCxnSpPr>
          <p:nvPr/>
        </p:nvCxnSpPr>
        <p:spPr>
          <a:xfrm>
            <a:off x="10429959" y="3200920"/>
            <a:ext cx="191224" cy="229928"/>
          </a:xfrm>
          <a:prstGeom prst="line">
            <a:avLst/>
          </a:prstGeom>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9A9864EA-05A5-A01F-01B0-DD8075B0AF5A}"/>
              </a:ext>
            </a:extLst>
          </p:cNvPr>
          <p:cNvSpPr/>
          <p:nvPr/>
        </p:nvSpPr>
        <p:spPr>
          <a:xfrm>
            <a:off x="10481259" y="3375434"/>
            <a:ext cx="914400" cy="9144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8" name="TextBox 57">
            <a:extLst>
              <a:ext uri="{FF2B5EF4-FFF2-40B4-BE49-F238E27FC236}">
                <a16:creationId xmlns:a16="http://schemas.microsoft.com/office/drawing/2014/main" id="{B3CAF5A4-12C1-B955-16B6-426319728649}"/>
              </a:ext>
            </a:extLst>
          </p:cNvPr>
          <p:cNvSpPr txBox="1"/>
          <p:nvPr/>
        </p:nvSpPr>
        <p:spPr>
          <a:xfrm>
            <a:off x="10476397" y="3533407"/>
            <a:ext cx="941033" cy="523220"/>
          </a:xfrm>
          <a:prstGeom prst="rect">
            <a:avLst/>
          </a:prstGeom>
          <a:noFill/>
        </p:spPr>
        <p:txBody>
          <a:bodyPr wrap="square" rtlCol="0">
            <a:spAutoFit/>
          </a:bodyPr>
          <a:lstStyle/>
          <a:p>
            <a:pPr algn="ctr">
              <a:defRPr/>
            </a:pPr>
            <a:r>
              <a:rPr lang="en-US" sz="1400" b="1">
                <a:solidFill>
                  <a:prstClr val="black"/>
                </a:solidFill>
                <a:latin typeface="Aptos" panose="020B0004020202020204" pitchFamily="34" charset="0"/>
              </a:rPr>
              <a:t>Risk Mitigator</a:t>
            </a:r>
          </a:p>
        </p:txBody>
      </p:sp>
    </p:spTree>
    <p:extLst>
      <p:ext uri="{BB962C8B-B14F-4D97-AF65-F5344CB8AC3E}">
        <p14:creationId xmlns:p14="http://schemas.microsoft.com/office/powerpoint/2010/main" val="309933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4401-C7EC-3DDA-8089-EE263E901E3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531A8FA-6F5A-69DB-BB59-7E8DD3BC367C}"/>
              </a:ext>
            </a:extLst>
          </p:cNvPr>
          <p:cNvSpPr>
            <a:spLocks noGrp="1"/>
          </p:cNvSpPr>
          <p:nvPr>
            <p:ph type="title"/>
          </p:nvPr>
        </p:nvSpPr>
        <p:spPr/>
        <p:txBody>
          <a:bodyPr/>
          <a:lstStyle/>
          <a:p>
            <a:r>
              <a:rPr lang="en-US" sz="3200" dirty="0"/>
              <a:t>Multi Manager Account using Global Standard- Example</a:t>
            </a:r>
            <a:endParaRPr lang="en-US" dirty="0"/>
          </a:p>
        </p:txBody>
      </p:sp>
      <p:graphicFrame>
        <p:nvGraphicFramePr>
          <p:cNvPr id="3" name="Table 2">
            <a:extLst>
              <a:ext uri="{FF2B5EF4-FFF2-40B4-BE49-F238E27FC236}">
                <a16:creationId xmlns:a16="http://schemas.microsoft.com/office/drawing/2014/main" id="{E16F0495-9FA1-31ED-212C-78CAC6DB9CD5}"/>
              </a:ext>
            </a:extLst>
          </p:cNvPr>
          <p:cNvGraphicFramePr>
            <a:graphicFrameLocks noGrp="1"/>
          </p:cNvGraphicFramePr>
          <p:nvPr>
            <p:extLst>
              <p:ext uri="{D42A27DB-BD31-4B8C-83A1-F6EECF244321}">
                <p14:modId xmlns:p14="http://schemas.microsoft.com/office/powerpoint/2010/main" val="2219969471"/>
              </p:ext>
            </p:extLst>
          </p:nvPr>
        </p:nvGraphicFramePr>
        <p:xfrm>
          <a:off x="1532604" y="1514442"/>
          <a:ext cx="8923662" cy="1935768"/>
        </p:xfrm>
        <a:graphic>
          <a:graphicData uri="http://schemas.openxmlformats.org/drawingml/2006/table">
            <a:tbl>
              <a:tblPr/>
              <a:tblGrid>
                <a:gridCol w="5632666">
                  <a:extLst>
                    <a:ext uri="{9D8B030D-6E8A-4147-A177-3AD203B41FA5}">
                      <a16:colId xmlns:a16="http://schemas.microsoft.com/office/drawing/2014/main" val="2338270042"/>
                    </a:ext>
                  </a:extLst>
                </a:gridCol>
                <a:gridCol w="3290996">
                  <a:extLst>
                    <a:ext uri="{9D8B030D-6E8A-4147-A177-3AD203B41FA5}">
                      <a16:colId xmlns:a16="http://schemas.microsoft.com/office/drawing/2014/main" val="2546743060"/>
                    </a:ext>
                  </a:extLst>
                </a:gridCol>
              </a:tblGrid>
              <a:tr h="327290">
                <a:tc>
                  <a:txBody>
                    <a:bodyPr/>
                    <a:lstStyle/>
                    <a:p>
                      <a:pPr algn="l" fontAlgn="b"/>
                      <a:endParaRPr lang="en-US" sz="1800" b="0"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Portfolio Weight</a:t>
                      </a:r>
                    </a:p>
                  </a:txBody>
                  <a:tcPr marL="6350" marR="6350" marT="6350" marB="0" anchor="b">
                    <a:lnL>
                      <a:noFill/>
                    </a:lnL>
                    <a:lnR>
                      <a:noFill/>
                    </a:lnR>
                    <a:lnT>
                      <a:noFill/>
                    </a:lnT>
                    <a:lnB>
                      <a:noFill/>
                    </a:lnB>
                    <a:noFill/>
                  </a:tcPr>
                </a:tc>
                <a:extLst>
                  <a:ext uri="{0D108BD9-81ED-4DB2-BD59-A6C34878D82A}">
                    <a16:rowId xmlns:a16="http://schemas.microsoft.com/office/drawing/2014/main" val="3713717171"/>
                  </a:ext>
                </a:extLst>
              </a:tr>
              <a:tr h="327290">
                <a:tc>
                  <a:txBody>
                    <a:bodyPr/>
                    <a:lstStyle/>
                    <a:p>
                      <a:pPr algn="l" fontAlgn="b"/>
                      <a:r>
                        <a:rPr lang="en-US" sz="1800" b="0" i="0" u="none" strike="noStrike">
                          <a:solidFill>
                            <a:srgbClr val="000000"/>
                          </a:solidFill>
                          <a:effectLst/>
                          <a:latin typeface="Aptos Narrow" panose="020B0004020202020204" pitchFamily="34" charset="0"/>
                        </a:rPr>
                        <a:t>New Frontier Global Standard Profile 3</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50%</a:t>
                      </a:r>
                    </a:p>
                  </a:txBody>
                  <a:tcPr marL="6350" marR="6350" marT="6350" marB="0" anchor="b">
                    <a:lnL>
                      <a:noFill/>
                    </a:lnL>
                    <a:lnR>
                      <a:noFill/>
                    </a:lnR>
                    <a:lnT>
                      <a:noFill/>
                    </a:lnT>
                    <a:lnB>
                      <a:noFill/>
                    </a:lnB>
                    <a:noFill/>
                  </a:tcPr>
                </a:tc>
                <a:extLst>
                  <a:ext uri="{0D108BD9-81ED-4DB2-BD59-A6C34878D82A}">
                    <a16:rowId xmlns:a16="http://schemas.microsoft.com/office/drawing/2014/main" val="3835926047"/>
                  </a:ext>
                </a:extLst>
              </a:tr>
              <a:tr h="309232">
                <a:tc>
                  <a:txBody>
                    <a:bodyPr/>
                    <a:lstStyle/>
                    <a:p>
                      <a:pPr algn="l" fontAlgn="b"/>
                      <a:r>
                        <a:rPr lang="en-US" sz="1800" b="0" i="0" u="none" strike="noStrike" dirty="0">
                          <a:solidFill>
                            <a:srgbClr val="000000"/>
                          </a:solidFill>
                          <a:effectLst/>
                          <a:latin typeface="Aptos Narrow" panose="020B0004020202020204" pitchFamily="34" charset="0"/>
                        </a:rPr>
                        <a:t>Tactical Equity Strategy</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15%</a:t>
                      </a:r>
                    </a:p>
                  </a:txBody>
                  <a:tcPr marL="6350" marR="6350" marT="6350" marB="0" anchor="b">
                    <a:lnL>
                      <a:noFill/>
                    </a:lnL>
                    <a:lnR>
                      <a:noFill/>
                    </a:lnR>
                    <a:lnT>
                      <a:noFill/>
                    </a:lnT>
                    <a:lnB>
                      <a:noFill/>
                    </a:lnB>
                    <a:noFill/>
                  </a:tcPr>
                </a:tc>
                <a:extLst>
                  <a:ext uri="{0D108BD9-81ED-4DB2-BD59-A6C34878D82A}">
                    <a16:rowId xmlns:a16="http://schemas.microsoft.com/office/drawing/2014/main" val="1860335366"/>
                  </a:ext>
                </a:extLst>
              </a:tr>
              <a:tr h="327290">
                <a:tc>
                  <a:txBody>
                    <a:bodyPr/>
                    <a:lstStyle/>
                    <a:p>
                      <a:pPr algn="l" fontAlgn="b"/>
                      <a:r>
                        <a:rPr lang="en-US" sz="1800" b="0" i="0" u="none" strike="noStrike" dirty="0">
                          <a:solidFill>
                            <a:srgbClr val="000000"/>
                          </a:solidFill>
                          <a:effectLst/>
                          <a:latin typeface="Aptos Narrow" panose="020B0004020202020204" pitchFamily="34" charset="0"/>
                        </a:rPr>
                        <a:t>Tactical Fixed Income Strategy</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10%</a:t>
                      </a:r>
                    </a:p>
                  </a:txBody>
                  <a:tcPr marL="6350" marR="6350" marT="6350" marB="0" anchor="b">
                    <a:lnL>
                      <a:noFill/>
                    </a:lnL>
                    <a:lnR>
                      <a:noFill/>
                    </a:lnR>
                    <a:lnT>
                      <a:noFill/>
                    </a:lnT>
                    <a:lnB>
                      <a:noFill/>
                    </a:lnB>
                    <a:noFill/>
                  </a:tcPr>
                </a:tc>
                <a:extLst>
                  <a:ext uri="{0D108BD9-81ED-4DB2-BD59-A6C34878D82A}">
                    <a16:rowId xmlns:a16="http://schemas.microsoft.com/office/drawing/2014/main" val="259007935"/>
                  </a:ext>
                </a:extLst>
              </a:tr>
              <a:tr h="315914">
                <a:tc>
                  <a:txBody>
                    <a:bodyPr/>
                    <a:lstStyle/>
                    <a:p>
                      <a:pPr algn="l" fontAlgn="b"/>
                      <a:r>
                        <a:rPr lang="en-US" sz="1800" b="0" i="0" u="none" strike="noStrike" dirty="0">
                          <a:solidFill>
                            <a:srgbClr val="000000"/>
                          </a:solidFill>
                          <a:effectLst/>
                          <a:latin typeface="Aptos Narrow" panose="020B0004020202020204" pitchFamily="34" charset="0"/>
                        </a:rPr>
                        <a:t>Thematic Strategy</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15%</a:t>
                      </a:r>
                    </a:p>
                  </a:txBody>
                  <a:tcPr marL="6350" marR="6350" marT="6350" marB="0" anchor="b">
                    <a:lnL>
                      <a:noFill/>
                    </a:lnL>
                    <a:lnR>
                      <a:noFill/>
                    </a:lnR>
                    <a:lnT>
                      <a:noFill/>
                    </a:lnT>
                    <a:lnB>
                      <a:noFill/>
                    </a:lnB>
                    <a:noFill/>
                  </a:tcPr>
                </a:tc>
                <a:extLst>
                  <a:ext uri="{0D108BD9-81ED-4DB2-BD59-A6C34878D82A}">
                    <a16:rowId xmlns:a16="http://schemas.microsoft.com/office/drawing/2014/main" val="2366400015"/>
                  </a:ext>
                </a:extLst>
              </a:tr>
              <a:tr h="328752">
                <a:tc>
                  <a:txBody>
                    <a:bodyPr/>
                    <a:lstStyle/>
                    <a:p>
                      <a:pPr algn="l" fontAlgn="b"/>
                      <a:r>
                        <a:rPr lang="en-US" sz="1800" b="0" i="0" u="none" strike="noStrike" dirty="0">
                          <a:solidFill>
                            <a:srgbClr val="000000"/>
                          </a:solidFill>
                          <a:effectLst/>
                          <a:latin typeface="Aptos Narrow" panose="020B0004020202020204" pitchFamily="34" charset="0"/>
                        </a:rPr>
                        <a:t>Alternatives Strategy</a:t>
                      </a:r>
                    </a:p>
                  </a:txBody>
                  <a:tcPr marL="6350" marR="6350" marT="6350" marB="0" anchor="b">
                    <a:lnL>
                      <a:noFill/>
                    </a:lnL>
                    <a:lnR>
                      <a:noFill/>
                    </a:lnR>
                    <a:lnT>
                      <a:noFill/>
                    </a:lnT>
                    <a:lnB>
                      <a:noFill/>
                    </a:lnB>
                    <a:noFill/>
                  </a:tcPr>
                </a:tc>
                <a:tc>
                  <a:txBody>
                    <a:bodyPr/>
                    <a:lstStyle/>
                    <a:p>
                      <a:pPr algn="ctr" fontAlgn="b"/>
                      <a:r>
                        <a:rPr lang="en-US" sz="1800" b="0" i="0" u="none" strike="noStrike" dirty="0">
                          <a:solidFill>
                            <a:srgbClr val="000000"/>
                          </a:solidFill>
                          <a:effectLst/>
                          <a:latin typeface="Aptos Narrow" panose="020B0004020202020204" pitchFamily="34" charset="0"/>
                        </a:rPr>
                        <a:t>10%</a:t>
                      </a:r>
                    </a:p>
                  </a:txBody>
                  <a:tcPr marL="6350" marR="6350" marT="6350" marB="0" anchor="b">
                    <a:lnL>
                      <a:noFill/>
                    </a:lnL>
                    <a:lnR>
                      <a:noFill/>
                    </a:lnR>
                    <a:lnT>
                      <a:noFill/>
                    </a:lnT>
                    <a:lnB>
                      <a:noFill/>
                    </a:lnB>
                    <a:noFill/>
                  </a:tcPr>
                </a:tc>
                <a:extLst>
                  <a:ext uri="{0D108BD9-81ED-4DB2-BD59-A6C34878D82A}">
                    <a16:rowId xmlns:a16="http://schemas.microsoft.com/office/drawing/2014/main" val="1343711268"/>
                  </a:ext>
                </a:extLst>
              </a:tr>
            </a:tbl>
          </a:graphicData>
        </a:graphic>
      </p:graphicFrame>
      <p:pic>
        <p:nvPicPr>
          <p:cNvPr id="5" name="Picture 4">
            <a:extLst>
              <a:ext uri="{FF2B5EF4-FFF2-40B4-BE49-F238E27FC236}">
                <a16:creationId xmlns:a16="http://schemas.microsoft.com/office/drawing/2014/main" id="{D738165D-1380-907A-678C-73E0E2563D34}"/>
              </a:ext>
            </a:extLst>
          </p:cNvPr>
          <p:cNvPicPr>
            <a:picLocks noChangeAspect="1"/>
          </p:cNvPicPr>
          <p:nvPr/>
        </p:nvPicPr>
        <p:blipFill>
          <a:blip r:embed="rId3"/>
          <a:stretch>
            <a:fillRect/>
          </a:stretch>
        </p:blipFill>
        <p:spPr>
          <a:xfrm>
            <a:off x="142414" y="3869591"/>
            <a:ext cx="5098954" cy="2381876"/>
          </a:xfrm>
          <a:prstGeom prst="rect">
            <a:avLst/>
          </a:prstGeom>
        </p:spPr>
      </p:pic>
      <p:sp>
        <p:nvSpPr>
          <p:cNvPr id="14" name="TextBox 13">
            <a:extLst>
              <a:ext uri="{FF2B5EF4-FFF2-40B4-BE49-F238E27FC236}">
                <a16:creationId xmlns:a16="http://schemas.microsoft.com/office/drawing/2014/main" id="{B977DCDB-1BCA-F3FA-2E70-54D6351E7EDF}"/>
              </a:ext>
            </a:extLst>
          </p:cNvPr>
          <p:cNvSpPr txBox="1"/>
          <p:nvPr/>
        </p:nvSpPr>
        <p:spPr>
          <a:xfrm>
            <a:off x="418011" y="6355970"/>
            <a:ext cx="1384663" cy="230832"/>
          </a:xfrm>
          <a:prstGeom prst="rect">
            <a:avLst/>
          </a:prstGeom>
          <a:noFill/>
        </p:spPr>
        <p:txBody>
          <a:bodyPr wrap="square" rtlCol="0">
            <a:spAutoFit/>
          </a:bodyPr>
          <a:lstStyle/>
          <a:p>
            <a:r>
              <a:rPr lang="en-US" sz="900" dirty="0">
                <a:solidFill>
                  <a:schemeClr val="bg1"/>
                </a:solidFill>
              </a:rPr>
              <a:t>As of 4/24/2025</a:t>
            </a:r>
          </a:p>
        </p:txBody>
      </p:sp>
      <p:sp>
        <p:nvSpPr>
          <p:cNvPr id="15" name="TextBox 14">
            <a:extLst>
              <a:ext uri="{FF2B5EF4-FFF2-40B4-BE49-F238E27FC236}">
                <a16:creationId xmlns:a16="http://schemas.microsoft.com/office/drawing/2014/main" id="{52A304D2-AB0C-0CAC-97F0-D4CEF9DC58FE}"/>
              </a:ext>
            </a:extLst>
          </p:cNvPr>
          <p:cNvSpPr txBox="1"/>
          <p:nvPr/>
        </p:nvSpPr>
        <p:spPr>
          <a:xfrm>
            <a:off x="5403668" y="5385768"/>
            <a:ext cx="1973177" cy="230832"/>
          </a:xfrm>
          <a:prstGeom prst="rect">
            <a:avLst/>
          </a:prstGeom>
          <a:noFill/>
        </p:spPr>
        <p:txBody>
          <a:bodyPr wrap="square" rtlCol="0">
            <a:spAutoFit/>
          </a:bodyPr>
          <a:lstStyle/>
          <a:p>
            <a:r>
              <a:rPr lang="en-US" sz="900" dirty="0">
                <a:solidFill>
                  <a:schemeClr val="bg1"/>
                </a:solidFill>
              </a:rPr>
              <a:t>As of 3/31/2025 Gross of fees</a:t>
            </a:r>
          </a:p>
        </p:txBody>
      </p:sp>
      <p:sp>
        <p:nvSpPr>
          <p:cNvPr id="2" name="TextBox 1">
            <a:extLst>
              <a:ext uri="{FF2B5EF4-FFF2-40B4-BE49-F238E27FC236}">
                <a16:creationId xmlns:a16="http://schemas.microsoft.com/office/drawing/2014/main" id="{64FDA883-FB1D-7615-9F02-490CB5A91656}"/>
              </a:ext>
            </a:extLst>
          </p:cNvPr>
          <p:cNvSpPr txBox="1"/>
          <p:nvPr/>
        </p:nvSpPr>
        <p:spPr>
          <a:xfrm>
            <a:off x="2431056" y="6340581"/>
            <a:ext cx="2810312" cy="261610"/>
          </a:xfrm>
          <a:prstGeom prst="rect">
            <a:avLst/>
          </a:prstGeom>
          <a:noFill/>
        </p:spPr>
        <p:txBody>
          <a:bodyPr wrap="square" rtlCol="0">
            <a:spAutoFit/>
          </a:bodyPr>
          <a:lstStyle/>
          <a:p>
            <a:r>
              <a:rPr lang="en-US" sz="1100" dirty="0">
                <a:solidFill>
                  <a:schemeClr val="bg1"/>
                </a:solidFill>
              </a:rPr>
              <a:t>* Data Source: Portfolio Engine </a:t>
            </a:r>
          </a:p>
        </p:txBody>
      </p:sp>
      <p:pic>
        <p:nvPicPr>
          <p:cNvPr id="7" name="Picture 6">
            <a:extLst>
              <a:ext uri="{FF2B5EF4-FFF2-40B4-BE49-F238E27FC236}">
                <a16:creationId xmlns:a16="http://schemas.microsoft.com/office/drawing/2014/main" id="{84DAAE77-8C43-8762-013F-9417A85DBA8E}"/>
              </a:ext>
            </a:extLst>
          </p:cNvPr>
          <p:cNvPicPr>
            <a:picLocks noChangeAspect="1"/>
          </p:cNvPicPr>
          <p:nvPr/>
        </p:nvPicPr>
        <p:blipFill>
          <a:blip r:embed="rId4"/>
          <a:stretch>
            <a:fillRect/>
          </a:stretch>
        </p:blipFill>
        <p:spPr>
          <a:xfrm>
            <a:off x="5241368" y="3869591"/>
            <a:ext cx="6709840" cy="1473967"/>
          </a:xfrm>
          <a:prstGeom prst="rect">
            <a:avLst/>
          </a:prstGeom>
        </p:spPr>
      </p:pic>
      <p:sp>
        <p:nvSpPr>
          <p:cNvPr id="4" name="Rectangle 1">
            <a:extLst>
              <a:ext uri="{FF2B5EF4-FFF2-40B4-BE49-F238E27FC236}">
                <a16:creationId xmlns:a16="http://schemas.microsoft.com/office/drawing/2014/main" id="{EEEDA777-5C6A-CFF9-ACA3-36C46B33AFF9}"/>
              </a:ext>
            </a:extLst>
          </p:cNvPr>
          <p:cNvSpPr>
            <a:spLocks noChangeArrowheads="1"/>
          </p:cNvSpPr>
          <p:nvPr/>
        </p:nvSpPr>
        <p:spPr bwMode="auto">
          <a:xfrm>
            <a:off x="9206608" y="6471386"/>
            <a:ext cx="3649094" cy="26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ptos" panose="020B0004020202020204" pitchFamily="34" charset="0"/>
              </a:rPr>
              <a:t>For Illustrative Purpose only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947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5B328582-7A2B-A3D5-2A61-BB6ABC1FE0A1}"/>
              </a:ext>
            </a:extLst>
          </p:cNvPr>
          <p:cNvSpPr>
            <a:spLocks noGrp="1"/>
          </p:cNvSpPr>
          <p:nvPr>
            <p:ph type="body" sz="quarter" idx="10"/>
          </p:nvPr>
        </p:nvSpPr>
        <p:spPr>
          <a:xfrm>
            <a:off x="382351" y="353293"/>
            <a:ext cx="2358270" cy="1789401"/>
          </a:xfrm>
        </p:spPr>
        <p:txBody>
          <a:bodyPr/>
          <a:lstStyle/>
          <a:p>
            <a:r>
              <a:rPr lang="en-US" dirty="0">
                <a:latin typeface="Aptos"/>
                <a:ea typeface="Tahoma"/>
                <a:cs typeface="Tahoma"/>
              </a:rPr>
              <a:t>Multi-Asset Income</a:t>
            </a:r>
          </a:p>
        </p:txBody>
      </p:sp>
      <p:pic>
        <p:nvPicPr>
          <p:cNvPr id="4" name="Picture 3" descr="A person smiling at the camera&#10;&#10;AI-generated content may be incorrect.">
            <a:extLst>
              <a:ext uri="{FF2B5EF4-FFF2-40B4-BE49-F238E27FC236}">
                <a16:creationId xmlns:a16="http://schemas.microsoft.com/office/drawing/2014/main" id="{9AC64A19-D29E-F006-C269-AA90833663CC}"/>
              </a:ext>
            </a:extLst>
          </p:cNvPr>
          <p:cNvPicPr>
            <a:picLocks noChangeAspect="1"/>
          </p:cNvPicPr>
          <p:nvPr/>
        </p:nvPicPr>
        <p:blipFill>
          <a:blip r:embed="rId2"/>
          <a:srcRect r="4300" b="1"/>
          <a:stretch/>
        </p:blipFill>
        <p:spPr>
          <a:xfrm>
            <a:off x="3492097" y="463021"/>
            <a:ext cx="8365684" cy="5813088"/>
          </a:xfrm>
          <a:prstGeom prst="rect">
            <a:avLst/>
          </a:prstGeom>
          <a:noFill/>
        </p:spPr>
      </p:pic>
      <p:sp>
        <p:nvSpPr>
          <p:cNvPr id="27" name="Text Placeholder 3">
            <a:extLst>
              <a:ext uri="{FF2B5EF4-FFF2-40B4-BE49-F238E27FC236}">
                <a16:creationId xmlns:a16="http://schemas.microsoft.com/office/drawing/2014/main" id="{503F9218-AC56-1A28-DAF1-BE347C5A4F00}"/>
              </a:ext>
            </a:extLst>
          </p:cNvPr>
          <p:cNvSpPr>
            <a:spLocks noGrp="1"/>
          </p:cNvSpPr>
          <p:nvPr>
            <p:ph type="body" sz="quarter" idx="15"/>
          </p:nvPr>
        </p:nvSpPr>
        <p:spPr>
          <a:xfrm>
            <a:off x="382588" y="2633474"/>
            <a:ext cx="2357437" cy="3913376"/>
          </a:xfrm>
        </p:spPr>
        <p:txBody>
          <a:bodyPr/>
          <a:lstStyle/>
          <a:p>
            <a:r>
              <a:rPr lang="en-US" dirty="0">
                <a:latin typeface="Aptos"/>
                <a:ea typeface="Tahoma"/>
                <a:cs typeface="Tahoma"/>
              </a:rPr>
              <a:t>Multi Asset Income is a perfect solution for many investor’s needs</a:t>
            </a:r>
          </a:p>
          <a:p>
            <a:endParaRPr lang="en-US" dirty="0"/>
          </a:p>
        </p:txBody>
      </p:sp>
    </p:spTree>
    <p:extLst>
      <p:ext uri="{BB962C8B-B14F-4D97-AF65-F5344CB8AC3E}">
        <p14:creationId xmlns:p14="http://schemas.microsoft.com/office/powerpoint/2010/main" val="427745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3D23-B573-A9B6-A26F-A1F8E3C3A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4EFE9-AD23-CFE0-3B75-B84576B69753}"/>
              </a:ext>
            </a:extLst>
          </p:cNvPr>
          <p:cNvSpPr>
            <a:spLocks noGrp="1"/>
          </p:cNvSpPr>
          <p:nvPr>
            <p:ph type="title"/>
          </p:nvPr>
        </p:nvSpPr>
        <p:spPr>
          <a:xfrm>
            <a:off x="255814" y="182549"/>
            <a:ext cx="11522529" cy="772795"/>
          </a:xfrm>
        </p:spPr>
        <p:txBody>
          <a:bodyPr>
            <a:normAutofit fontScale="90000"/>
          </a:bodyPr>
          <a:lstStyle/>
          <a:p>
            <a:r>
              <a:rPr lang="en-US" dirty="0">
                <a:latin typeface="Aptos"/>
                <a:ea typeface="Tahoma"/>
                <a:cs typeface="Tahoma"/>
              </a:rPr>
              <a:t>Multi-Asset Income</a:t>
            </a:r>
            <a:br>
              <a:rPr lang="en-US" dirty="0">
                <a:latin typeface="Aptos"/>
                <a:ea typeface="Tahoma"/>
                <a:cs typeface="Tahoma"/>
              </a:rPr>
            </a:br>
            <a:r>
              <a:rPr lang="en-US" dirty="0" err="1">
                <a:latin typeface="Aptos"/>
                <a:ea typeface="Tahoma"/>
                <a:cs typeface="Tahoma"/>
              </a:rPr>
              <a:t>Income</a:t>
            </a:r>
            <a:r>
              <a:rPr lang="en-US" dirty="0">
                <a:latin typeface="Aptos"/>
                <a:ea typeface="Tahoma"/>
                <a:cs typeface="Tahoma"/>
              </a:rPr>
              <a:t> with growth solutions for varying risk profiles</a:t>
            </a:r>
            <a:br>
              <a:rPr lang="en-US" dirty="0"/>
            </a:br>
            <a:r>
              <a:rPr lang="en-US" sz="2700" dirty="0">
                <a:latin typeface="Aptos"/>
                <a:ea typeface="Tahoma"/>
                <a:cs typeface="Tahoma"/>
              </a:rPr>
              <a:t>(A complete portfolio solution)</a:t>
            </a:r>
          </a:p>
        </p:txBody>
      </p:sp>
      <p:pic>
        <p:nvPicPr>
          <p:cNvPr id="25" name="Picture 16" descr="Charles Schwab Vector Logo - Download Free SVG Icon ...">
            <a:extLst>
              <a:ext uri="{FF2B5EF4-FFF2-40B4-BE49-F238E27FC236}">
                <a16:creationId xmlns:a16="http://schemas.microsoft.com/office/drawing/2014/main" id="{9416E0D5-E689-D6F1-6EC7-0EA4D2AF4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381" y="5450163"/>
            <a:ext cx="581763" cy="4358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F883E6-D605-89C7-0531-DB6E6CE9C568}"/>
              </a:ext>
            </a:extLst>
          </p:cNvPr>
          <p:cNvSpPr txBox="1"/>
          <p:nvPr/>
        </p:nvSpPr>
        <p:spPr>
          <a:xfrm>
            <a:off x="2460171" y="1284355"/>
            <a:ext cx="7093132" cy="369332"/>
          </a:xfrm>
          <a:prstGeom prst="rect">
            <a:avLst/>
          </a:prstGeom>
          <a:noFill/>
        </p:spPr>
        <p:txBody>
          <a:bodyPr wrap="square" rtlCol="0">
            <a:spAutoFit/>
          </a:bodyPr>
          <a:lstStyle/>
          <a:p>
            <a:r>
              <a:rPr lang="en-US" dirty="0">
                <a:solidFill>
                  <a:schemeClr val="bg1"/>
                </a:solidFill>
              </a:rPr>
              <a:t>   Aggressive                           Moderate	   	Conservative</a:t>
            </a:r>
          </a:p>
        </p:txBody>
      </p:sp>
      <p:sp>
        <p:nvSpPr>
          <p:cNvPr id="3" name="Slide Number Placeholder 2">
            <a:extLst>
              <a:ext uri="{FF2B5EF4-FFF2-40B4-BE49-F238E27FC236}">
                <a16:creationId xmlns:a16="http://schemas.microsoft.com/office/drawing/2014/main" id="{743ED0C3-1601-7579-1299-7D13BD23348B}"/>
              </a:ext>
            </a:extLst>
          </p:cNvPr>
          <p:cNvSpPr>
            <a:spLocks noGrp="1"/>
          </p:cNvSpPr>
          <p:nvPr>
            <p:ph type="sldNum" sz="quarter" idx="11"/>
          </p:nvPr>
        </p:nvSpPr>
        <p:spPr/>
        <p:txBody>
          <a:bodyPr/>
          <a:lstStyle/>
          <a:p>
            <a:fld id="{6548A57E-3D93-ED44-ACB1-374FABDFB92A}" type="slidenum">
              <a:rPr lang="en-US" smtClean="0">
                <a:solidFill>
                  <a:schemeClr val="bg1"/>
                </a:solidFill>
              </a:rPr>
              <a:pPr/>
              <a:t>17</a:t>
            </a:fld>
            <a:endParaRPr lang="en-US">
              <a:solidFill>
                <a:schemeClr val="bg1"/>
              </a:solidFill>
            </a:endParaRPr>
          </a:p>
        </p:txBody>
      </p:sp>
      <p:sp>
        <p:nvSpPr>
          <p:cNvPr id="4" name="Rectangle 3">
            <a:extLst>
              <a:ext uri="{FF2B5EF4-FFF2-40B4-BE49-F238E27FC236}">
                <a16:creationId xmlns:a16="http://schemas.microsoft.com/office/drawing/2014/main" id="{BEBB2148-5DBD-D294-203B-1BD461EC521E}"/>
              </a:ext>
            </a:extLst>
          </p:cNvPr>
          <p:cNvSpPr/>
          <p:nvPr/>
        </p:nvSpPr>
        <p:spPr>
          <a:xfrm>
            <a:off x="2612571" y="1697994"/>
            <a:ext cx="5847806" cy="111513"/>
          </a:xfrm>
          <a:prstGeom prst="rect">
            <a:avLst/>
          </a:prstGeom>
          <a:gradFill>
            <a:gsLst>
              <a:gs pos="0">
                <a:srgbClr val="000064">
                  <a:alpha val="82883"/>
                  <a:lumMod val="93000"/>
                </a:srgbClr>
              </a:gs>
              <a:gs pos="100000">
                <a:srgbClr val="7E19BA">
                  <a:alpha val="60000"/>
                </a:srgb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0C5917-8D0C-7088-62E8-5CE5384FF014}"/>
              </a:ext>
            </a:extLst>
          </p:cNvPr>
          <p:cNvSpPr txBox="1"/>
          <p:nvPr/>
        </p:nvSpPr>
        <p:spPr>
          <a:xfrm>
            <a:off x="519792" y="5231608"/>
            <a:ext cx="10994572" cy="1200329"/>
          </a:xfrm>
          <a:prstGeom prst="rect">
            <a:avLst/>
          </a:prstGeom>
          <a:solidFill>
            <a:schemeClr val="tx1"/>
          </a:solidFill>
        </p:spPr>
        <p:txBody>
          <a:bodyPr wrap="square" rtlCol="0">
            <a:spAutoFit/>
          </a:bodyPr>
          <a:lstStyle/>
          <a:p>
            <a:r>
              <a:rPr lang="en-US">
                <a:solidFill>
                  <a:schemeClr val="bg1"/>
                </a:solidFill>
                <a:latin typeface="Aptos" panose="020B0004020202020204" pitchFamily="34" charset="0"/>
              </a:rPr>
              <a:t>Diversified ETF Providers</a:t>
            </a: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p>
        </p:txBody>
      </p:sp>
      <p:pic>
        <p:nvPicPr>
          <p:cNvPr id="2052" name="Picture 4" descr="Global X Funds logo. (PRNewsFoto/Global X Funds)">
            <a:extLst>
              <a:ext uri="{FF2B5EF4-FFF2-40B4-BE49-F238E27FC236}">
                <a16:creationId xmlns:a16="http://schemas.microsoft.com/office/drawing/2014/main" id="{B6939AB4-4BE8-19BD-3284-6002BA536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324" y="5722893"/>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delity Logo PNG Vector (SVG) Free Download">
            <a:extLst>
              <a:ext uri="{FF2B5EF4-FFF2-40B4-BE49-F238E27FC236}">
                <a16:creationId xmlns:a16="http://schemas.microsoft.com/office/drawing/2014/main" id="{1896CB96-F7D4-7449-3543-27F559806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517" y="5407908"/>
            <a:ext cx="556648" cy="593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State Street Global Advisers Logo and symbol, meaning ...">
            <a:extLst>
              <a:ext uri="{FF2B5EF4-FFF2-40B4-BE49-F238E27FC236}">
                <a16:creationId xmlns:a16="http://schemas.microsoft.com/office/drawing/2014/main" id="{3D0DFC64-67A4-2A79-EA01-8E4027D94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6798" y="5531392"/>
            <a:ext cx="910089" cy="5180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wnload WisdomTree Investments Logo in SVG Vector or PNG ...">
            <a:extLst>
              <a:ext uri="{FF2B5EF4-FFF2-40B4-BE49-F238E27FC236}">
                <a16:creationId xmlns:a16="http://schemas.microsoft.com/office/drawing/2014/main" id="{715056A0-5967-31AC-EF49-071FE8538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2036" y="5264596"/>
            <a:ext cx="942979" cy="715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nEck | Nasdaq">
            <a:extLst>
              <a:ext uri="{FF2B5EF4-FFF2-40B4-BE49-F238E27FC236}">
                <a16:creationId xmlns:a16="http://schemas.microsoft.com/office/drawing/2014/main" id="{9F7D4532-29EF-DF88-989D-7A05604D1F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046" y="5666134"/>
            <a:ext cx="581763" cy="395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lobal X Funds logo. (PRNewsFoto/Global X Funds)">
            <a:extLst>
              <a:ext uri="{FF2B5EF4-FFF2-40B4-BE49-F238E27FC236}">
                <a16:creationId xmlns:a16="http://schemas.microsoft.com/office/drawing/2014/main" id="{F8DD4CCF-5FFD-99A2-3113-6CF9440D9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464" y="5730121"/>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anEck | Nasdaq">
            <a:extLst>
              <a:ext uri="{FF2B5EF4-FFF2-40B4-BE49-F238E27FC236}">
                <a16:creationId xmlns:a16="http://schemas.microsoft.com/office/drawing/2014/main" id="{169ED292-9506-3A56-10A4-284EC3BC1C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6186" y="5673362"/>
            <a:ext cx="581763" cy="3958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lobal X Funds logo. (PRNewsFoto/Global X Funds)">
            <a:extLst>
              <a:ext uri="{FF2B5EF4-FFF2-40B4-BE49-F238E27FC236}">
                <a16:creationId xmlns:a16="http://schemas.microsoft.com/office/drawing/2014/main" id="{B7E917C1-7344-DB4F-BDF0-83C821A57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181" y="5720960"/>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anEck | Nasdaq">
            <a:extLst>
              <a:ext uri="{FF2B5EF4-FFF2-40B4-BE49-F238E27FC236}">
                <a16:creationId xmlns:a16="http://schemas.microsoft.com/office/drawing/2014/main" id="{6A73E95D-EDC6-7740-BD67-065043A5DA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1903" y="5664201"/>
            <a:ext cx="581763" cy="3958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CEA65DB-25A9-87E0-083D-25590760E5EC}"/>
              </a:ext>
            </a:extLst>
          </p:cNvPr>
          <p:cNvSpPr txBox="1"/>
          <p:nvPr/>
        </p:nvSpPr>
        <p:spPr>
          <a:xfrm>
            <a:off x="519792" y="5222447"/>
            <a:ext cx="10994572" cy="1200329"/>
          </a:xfrm>
          <a:prstGeom prst="rect">
            <a:avLst/>
          </a:prstGeom>
          <a:solidFill>
            <a:schemeClr val="tx1"/>
          </a:solidFill>
        </p:spPr>
        <p:txBody>
          <a:bodyPr wrap="square" rtlCol="0">
            <a:spAutoFit/>
          </a:bodyPr>
          <a:lstStyle/>
          <a:p>
            <a:r>
              <a:rPr lang="en-US" b="1">
                <a:solidFill>
                  <a:schemeClr val="bg1"/>
                </a:solidFill>
                <a:latin typeface="Aptos" panose="020B0004020202020204" pitchFamily="34" charset="0"/>
              </a:rPr>
              <a:t>Diversified ETF Providers</a:t>
            </a:r>
          </a:p>
          <a:p>
            <a:endParaRPr lang="en-US">
              <a:solidFill>
                <a:schemeClr val="bg1"/>
              </a:solidFill>
              <a:latin typeface="Aptos" panose="020B0004020202020204" pitchFamily="34" charset="0"/>
            </a:endParaRPr>
          </a:p>
          <a:p>
            <a:endParaRPr lang="en-US">
              <a:solidFill>
                <a:schemeClr val="bg1"/>
              </a:solidFill>
              <a:latin typeface="Aptos" panose="020B0004020202020204" pitchFamily="34" charset="0"/>
            </a:endParaRPr>
          </a:p>
          <a:p>
            <a:endParaRPr lang="en-US"/>
          </a:p>
        </p:txBody>
      </p:sp>
      <p:pic>
        <p:nvPicPr>
          <p:cNvPr id="19" name="Picture 10" descr="Fidelity Logo PNG Vector (SVG) Free Download">
            <a:extLst>
              <a:ext uri="{FF2B5EF4-FFF2-40B4-BE49-F238E27FC236}">
                <a16:creationId xmlns:a16="http://schemas.microsoft.com/office/drawing/2014/main" id="{A0468899-CFFB-5010-7BBC-5CA6740D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660" y="5733131"/>
            <a:ext cx="556648" cy="5937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PIMCO Dynamic Income Fund Prices an Upsized Initial Public ...">
            <a:extLst>
              <a:ext uri="{FF2B5EF4-FFF2-40B4-BE49-F238E27FC236}">
                <a16:creationId xmlns:a16="http://schemas.microsoft.com/office/drawing/2014/main" id="{32A6090A-4C9E-ABC9-93C1-C1E69E840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573" y="5389534"/>
            <a:ext cx="1590244" cy="9490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tate Street Global Advisers Logo and symbol, meaning ...">
            <a:extLst>
              <a:ext uri="{FF2B5EF4-FFF2-40B4-BE49-F238E27FC236}">
                <a16:creationId xmlns:a16="http://schemas.microsoft.com/office/drawing/2014/main" id="{77EB50B0-B40D-79B4-8FC3-EAA83DE35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941" y="5856615"/>
            <a:ext cx="910089" cy="5180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JPMorgan Logo PNG Transparent &amp; SVG Vector - Freebie Supply">
            <a:extLst>
              <a:ext uri="{FF2B5EF4-FFF2-40B4-BE49-F238E27FC236}">
                <a16:creationId xmlns:a16="http://schemas.microsoft.com/office/drawing/2014/main" id="{056DF0D5-8DFE-1BE6-52E9-FC6D86501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0266" y="5314717"/>
            <a:ext cx="981936" cy="6930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ownload WisdomTree Investments Logo in SVG Vector or PNG ...">
            <a:extLst>
              <a:ext uri="{FF2B5EF4-FFF2-40B4-BE49-F238E27FC236}">
                <a16:creationId xmlns:a16="http://schemas.microsoft.com/office/drawing/2014/main" id="{80577871-453A-7DEB-9291-A4C36AA78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5895" y="5611776"/>
            <a:ext cx="942979" cy="7151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1F464DC-7D03-A622-683B-F0CB3B335590}"/>
              </a:ext>
            </a:extLst>
          </p:cNvPr>
          <p:cNvPicPr>
            <a:picLocks noChangeAspect="1"/>
          </p:cNvPicPr>
          <p:nvPr/>
        </p:nvPicPr>
        <p:blipFill>
          <a:blip r:embed="rId11"/>
          <a:stretch>
            <a:fillRect/>
          </a:stretch>
        </p:blipFill>
        <p:spPr>
          <a:xfrm>
            <a:off x="5295827" y="5369418"/>
            <a:ext cx="888778" cy="496374"/>
          </a:xfrm>
          <a:prstGeom prst="rect">
            <a:avLst/>
          </a:prstGeom>
        </p:spPr>
      </p:pic>
      <p:pic>
        <p:nvPicPr>
          <p:cNvPr id="29" name="Picture 2" descr="iShares | Nasdaq">
            <a:extLst>
              <a:ext uri="{FF2B5EF4-FFF2-40B4-BE49-F238E27FC236}">
                <a16:creationId xmlns:a16="http://schemas.microsoft.com/office/drawing/2014/main" id="{9D4AD444-B3EB-6E60-398E-3C007ECB31C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4216" b="25266"/>
          <a:stretch/>
        </p:blipFill>
        <p:spPr bwMode="auto">
          <a:xfrm>
            <a:off x="3765342" y="5405855"/>
            <a:ext cx="916577" cy="435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lobal X Funds logo. (PRNewsFoto/Global X Funds)">
            <a:extLst>
              <a:ext uri="{FF2B5EF4-FFF2-40B4-BE49-F238E27FC236}">
                <a16:creationId xmlns:a16="http://schemas.microsoft.com/office/drawing/2014/main" id="{8270AA52-48FE-5D17-9BD4-CF7128990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569" y="5989424"/>
            <a:ext cx="1165798" cy="1493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anEck | Nasdaq">
            <a:extLst>
              <a:ext uri="{FF2B5EF4-FFF2-40B4-BE49-F238E27FC236}">
                <a16:creationId xmlns:a16="http://schemas.microsoft.com/office/drawing/2014/main" id="{7972B621-17AB-E0B8-6FB5-6428F62E6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046" y="5989424"/>
            <a:ext cx="581763" cy="3958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F83AE234-6723-E777-D705-3C6F9F763F35}"/>
              </a:ext>
            </a:extLst>
          </p:cNvPr>
          <p:cNvGraphicFramePr>
            <a:graphicFrameLocks/>
          </p:cNvGraphicFramePr>
          <p:nvPr>
            <p:extLst>
              <p:ext uri="{D42A27DB-BD31-4B8C-83A1-F6EECF244321}">
                <p14:modId xmlns:p14="http://schemas.microsoft.com/office/powerpoint/2010/main" val="2776155024"/>
              </p:ext>
            </p:extLst>
          </p:nvPr>
        </p:nvGraphicFramePr>
        <p:xfrm>
          <a:off x="1647530" y="1912964"/>
          <a:ext cx="8739096" cy="333057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482219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94E51-36B3-A030-40CE-CE20C1FDF6D5}"/>
            </a:ext>
          </a:extLst>
        </p:cNvPr>
        <p:cNvGrpSpPr/>
        <p:nvPr/>
      </p:nvGrpSpPr>
      <p:grpSpPr>
        <a:xfrm>
          <a:off x="0" y="0"/>
          <a:ext cx="0" cy="0"/>
          <a:chOff x="0" y="0"/>
          <a:chExt cx="0" cy="0"/>
        </a:xfrm>
      </p:grpSpPr>
      <p:sp>
        <p:nvSpPr>
          <p:cNvPr id="32" name="Text Placeholder 1">
            <a:extLst>
              <a:ext uri="{FF2B5EF4-FFF2-40B4-BE49-F238E27FC236}">
                <a16:creationId xmlns:a16="http://schemas.microsoft.com/office/drawing/2014/main" id="{94C130E0-1A16-1A89-A146-2B510A221079}"/>
              </a:ext>
            </a:extLst>
          </p:cNvPr>
          <p:cNvSpPr>
            <a:spLocks noGrp="1"/>
          </p:cNvSpPr>
          <p:nvPr>
            <p:ph type="body" sz="quarter" idx="10"/>
          </p:nvPr>
        </p:nvSpPr>
        <p:spPr>
          <a:xfrm>
            <a:off x="382351" y="353293"/>
            <a:ext cx="2358270" cy="1789401"/>
          </a:xfrm>
        </p:spPr>
        <p:txBody>
          <a:bodyPr/>
          <a:lstStyle/>
          <a:p>
            <a:r>
              <a:rPr lang="en-US" dirty="0">
                <a:latin typeface="Aptos"/>
                <a:ea typeface="Tahoma"/>
                <a:cs typeface="Tahoma"/>
              </a:rPr>
              <a:t>Multi-Asset Income</a:t>
            </a:r>
          </a:p>
          <a:p>
            <a:endParaRPr lang="en-US" dirty="0"/>
          </a:p>
        </p:txBody>
      </p:sp>
      <p:pic>
        <p:nvPicPr>
          <p:cNvPr id="6" name="Picture 5">
            <a:extLst>
              <a:ext uri="{FF2B5EF4-FFF2-40B4-BE49-F238E27FC236}">
                <a16:creationId xmlns:a16="http://schemas.microsoft.com/office/drawing/2014/main" id="{17DF0736-CCF5-0FFC-8D43-4B6446792F7D}"/>
              </a:ext>
            </a:extLst>
          </p:cNvPr>
          <p:cNvPicPr>
            <a:picLocks noChangeAspect="1"/>
          </p:cNvPicPr>
          <p:nvPr/>
        </p:nvPicPr>
        <p:blipFill>
          <a:blip r:embed="rId2"/>
          <a:stretch>
            <a:fillRect/>
          </a:stretch>
        </p:blipFill>
        <p:spPr>
          <a:xfrm>
            <a:off x="3492097" y="598433"/>
            <a:ext cx="8365684" cy="5542263"/>
          </a:xfrm>
          <a:prstGeom prst="rect">
            <a:avLst/>
          </a:prstGeom>
          <a:noFill/>
        </p:spPr>
      </p:pic>
      <p:sp>
        <p:nvSpPr>
          <p:cNvPr id="34" name="Text Placeholder 3">
            <a:extLst>
              <a:ext uri="{FF2B5EF4-FFF2-40B4-BE49-F238E27FC236}">
                <a16:creationId xmlns:a16="http://schemas.microsoft.com/office/drawing/2014/main" id="{EB5B13CE-81C7-C51C-5327-0642C8BF570D}"/>
              </a:ext>
            </a:extLst>
          </p:cNvPr>
          <p:cNvSpPr>
            <a:spLocks noGrp="1"/>
          </p:cNvSpPr>
          <p:nvPr>
            <p:ph type="body" sz="quarter" idx="15"/>
          </p:nvPr>
        </p:nvSpPr>
        <p:spPr>
          <a:xfrm>
            <a:off x="382588" y="2633474"/>
            <a:ext cx="2357437" cy="3913376"/>
          </a:xfrm>
        </p:spPr>
        <p:txBody>
          <a:bodyPr/>
          <a:lstStyle/>
          <a:p>
            <a:r>
              <a:rPr lang="en-US" dirty="0"/>
              <a:t>Multi-Asset Income could be pared with other income focused strategies for a slightly more aggressive or sophisticated investor</a:t>
            </a:r>
          </a:p>
        </p:txBody>
      </p:sp>
    </p:spTree>
    <p:extLst>
      <p:ext uri="{BB962C8B-B14F-4D97-AF65-F5344CB8AC3E}">
        <p14:creationId xmlns:p14="http://schemas.microsoft.com/office/powerpoint/2010/main" val="2288116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93F68-B05C-577E-A696-93678B69EDF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0C53B7B-F014-17E9-BA7B-A7A8CBC1944E}"/>
              </a:ext>
            </a:extLst>
          </p:cNvPr>
          <p:cNvSpPr>
            <a:spLocks noGrp="1"/>
          </p:cNvSpPr>
          <p:nvPr>
            <p:ph type="title"/>
          </p:nvPr>
        </p:nvSpPr>
        <p:spPr/>
        <p:txBody>
          <a:bodyPr/>
          <a:lstStyle/>
          <a:p>
            <a:r>
              <a:rPr lang="en-US" sz="3200" dirty="0"/>
              <a:t>Multi Manager Account using Multi Asset Income- Example</a:t>
            </a:r>
            <a:endParaRPr lang="en-US" dirty="0"/>
          </a:p>
        </p:txBody>
      </p:sp>
      <p:graphicFrame>
        <p:nvGraphicFramePr>
          <p:cNvPr id="3" name="Table 2">
            <a:extLst>
              <a:ext uri="{FF2B5EF4-FFF2-40B4-BE49-F238E27FC236}">
                <a16:creationId xmlns:a16="http://schemas.microsoft.com/office/drawing/2014/main" id="{D4BFC5E2-D5EB-9904-6E91-64074A6764D6}"/>
              </a:ext>
            </a:extLst>
          </p:cNvPr>
          <p:cNvGraphicFramePr>
            <a:graphicFrameLocks noGrp="1"/>
          </p:cNvGraphicFramePr>
          <p:nvPr>
            <p:extLst>
              <p:ext uri="{D42A27DB-BD31-4B8C-83A1-F6EECF244321}">
                <p14:modId xmlns:p14="http://schemas.microsoft.com/office/powerpoint/2010/main" val="1662982464"/>
              </p:ext>
            </p:extLst>
          </p:nvPr>
        </p:nvGraphicFramePr>
        <p:xfrm>
          <a:off x="1750423" y="1609920"/>
          <a:ext cx="8923662" cy="1297784"/>
        </p:xfrm>
        <a:graphic>
          <a:graphicData uri="http://schemas.openxmlformats.org/drawingml/2006/table">
            <a:tbl>
              <a:tblPr/>
              <a:tblGrid>
                <a:gridCol w="5632666">
                  <a:extLst>
                    <a:ext uri="{9D8B030D-6E8A-4147-A177-3AD203B41FA5}">
                      <a16:colId xmlns:a16="http://schemas.microsoft.com/office/drawing/2014/main" val="2338270042"/>
                    </a:ext>
                  </a:extLst>
                </a:gridCol>
                <a:gridCol w="3290996">
                  <a:extLst>
                    <a:ext uri="{9D8B030D-6E8A-4147-A177-3AD203B41FA5}">
                      <a16:colId xmlns:a16="http://schemas.microsoft.com/office/drawing/2014/main" val="2546743060"/>
                    </a:ext>
                  </a:extLst>
                </a:gridCol>
              </a:tblGrid>
              <a:tr h="327290">
                <a:tc>
                  <a:txBody>
                    <a:bodyPr/>
                    <a:lstStyle/>
                    <a:p>
                      <a:pPr algn="l" fontAlgn="b"/>
                      <a:endParaRPr lang="en-US" sz="1800" b="0"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Aptos Narrow" panose="020B0004020202020204" pitchFamily="34" charset="0"/>
                        </a:rPr>
                        <a:t>Portfolio Weight</a:t>
                      </a:r>
                    </a:p>
                  </a:txBody>
                  <a:tcPr marL="6350" marR="6350" marT="6350" marB="0" anchor="b">
                    <a:lnL>
                      <a:noFill/>
                    </a:lnL>
                    <a:lnR>
                      <a:noFill/>
                    </a:lnR>
                    <a:lnT>
                      <a:noFill/>
                    </a:lnT>
                    <a:lnB>
                      <a:noFill/>
                    </a:lnB>
                    <a:noFill/>
                  </a:tcPr>
                </a:tc>
                <a:extLst>
                  <a:ext uri="{0D108BD9-81ED-4DB2-BD59-A6C34878D82A}">
                    <a16:rowId xmlns:a16="http://schemas.microsoft.com/office/drawing/2014/main" val="3713717171"/>
                  </a:ext>
                </a:extLst>
              </a:tr>
              <a:tr h="327290">
                <a:tc>
                  <a:txBody>
                    <a:bodyPr/>
                    <a:lstStyle/>
                    <a:p>
                      <a:pPr algn="l" fontAlgn="b"/>
                      <a:r>
                        <a:rPr lang="en-US" sz="1800" b="0" i="0" u="none" strike="noStrike" dirty="0">
                          <a:solidFill>
                            <a:srgbClr val="000000"/>
                          </a:solidFill>
                          <a:effectLst/>
                          <a:latin typeface="Aptos Narrow" panose="020B0004020202020204" pitchFamily="34" charset="0"/>
                        </a:rPr>
                        <a:t>New Frontier Multi-Asset Profile 4</a:t>
                      </a:r>
                    </a:p>
                  </a:txBody>
                  <a:tcPr marL="6350" marR="6350" marT="6350" marB="0" anchor="b">
                    <a:lnL>
                      <a:noFill/>
                    </a:lnL>
                    <a:lnR>
                      <a:noFill/>
                    </a:lnR>
                    <a:lnT>
                      <a:noFill/>
                    </a:lnT>
                    <a:lnB>
                      <a:noFill/>
                    </a:lnB>
                    <a:noFill/>
                  </a:tcPr>
                </a:tc>
                <a:tc>
                  <a:txBody>
                    <a:bodyPr/>
                    <a:lstStyle/>
                    <a:p>
                      <a:pPr algn="ctr" fontAlgn="b"/>
                      <a:r>
                        <a:rPr lang="en-US" sz="1800" b="0" i="0" u="none" strike="noStrike" dirty="0">
                          <a:solidFill>
                            <a:srgbClr val="000000"/>
                          </a:solidFill>
                          <a:effectLst/>
                          <a:latin typeface="Aptos Narrow" panose="020B0004020202020204" pitchFamily="34" charset="0"/>
                        </a:rPr>
                        <a:t>65%</a:t>
                      </a:r>
                    </a:p>
                  </a:txBody>
                  <a:tcPr marL="6350" marR="6350" marT="6350" marB="0" anchor="b">
                    <a:lnL>
                      <a:noFill/>
                    </a:lnL>
                    <a:lnR>
                      <a:noFill/>
                    </a:lnR>
                    <a:lnT>
                      <a:noFill/>
                    </a:lnT>
                    <a:lnB>
                      <a:noFill/>
                    </a:lnB>
                    <a:noFill/>
                  </a:tcPr>
                </a:tc>
                <a:extLst>
                  <a:ext uri="{0D108BD9-81ED-4DB2-BD59-A6C34878D82A}">
                    <a16:rowId xmlns:a16="http://schemas.microsoft.com/office/drawing/2014/main" val="3835926047"/>
                  </a:ext>
                </a:extLst>
              </a:tr>
              <a:tr h="327290">
                <a:tc>
                  <a:txBody>
                    <a:bodyPr/>
                    <a:lstStyle/>
                    <a:p>
                      <a:pPr algn="l" fontAlgn="b"/>
                      <a:r>
                        <a:rPr lang="en-US" sz="1800" b="0" i="0" u="none" strike="noStrike" dirty="0">
                          <a:solidFill>
                            <a:srgbClr val="000000"/>
                          </a:solidFill>
                          <a:effectLst/>
                          <a:latin typeface="Aptos Narrow" panose="020B0004020202020204" pitchFamily="34" charset="0"/>
                        </a:rPr>
                        <a:t>Tactical Fixed Income Strategy</a:t>
                      </a:r>
                    </a:p>
                  </a:txBody>
                  <a:tcPr marL="6350" marR="6350" marT="6350" marB="0" anchor="b">
                    <a:lnL>
                      <a:noFill/>
                    </a:lnL>
                    <a:lnR>
                      <a:noFill/>
                    </a:lnR>
                    <a:lnT>
                      <a:noFill/>
                    </a:lnT>
                    <a:lnB>
                      <a:noFill/>
                    </a:lnB>
                    <a:noFill/>
                  </a:tcPr>
                </a:tc>
                <a:tc>
                  <a:txBody>
                    <a:bodyPr/>
                    <a:lstStyle/>
                    <a:p>
                      <a:pPr algn="ctr" fontAlgn="b"/>
                      <a:r>
                        <a:rPr lang="en-US" sz="1800" b="0" i="0" u="none" strike="noStrike" dirty="0">
                          <a:solidFill>
                            <a:srgbClr val="000000"/>
                          </a:solidFill>
                          <a:effectLst/>
                          <a:latin typeface="Aptos Narrow" panose="020B0004020202020204" pitchFamily="34" charset="0"/>
                        </a:rPr>
                        <a:t>20%</a:t>
                      </a:r>
                    </a:p>
                  </a:txBody>
                  <a:tcPr marL="6350" marR="6350" marT="6350" marB="0" anchor="b">
                    <a:lnL>
                      <a:noFill/>
                    </a:lnL>
                    <a:lnR>
                      <a:noFill/>
                    </a:lnR>
                    <a:lnT>
                      <a:noFill/>
                    </a:lnT>
                    <a:lnB>
                      <a:noFill/>
                    </a:lnB>
                    <a:noFill/>
                  </a:tcPr>
                </a:tc>
                <a:extLst>
                  <a:ext uri="{0D108BD9-81ED-4DB2-BD59-A6C34878D82A}">
                    <a16:rowId xmlns:a16="http://schemas.microsoft.com/office/drawing/2014/main" val="259007935"/>
                  </a:ext>
                </a:extLst>
              </a:tr>
              <a:tr h="315914">
                <a:tc>
                  <a:txBody>
                    <a:bodyPr/>
                    <a:lstStyle/>
                    <a:p>
                      <a:pPr algn="l" fontAlgn="b"/>
                      <a:r>
                        <a:rPr lang="en-US" sz="1800" b="0" i="0" u="none" strike="noStrike" dirty="0">
                          <a:solidFill>
                            <a:srgbClr val="000000"/>
                          </a:solidFill>
                          <a:effectLst/>
                          <a:latin typeface="Aptos Narrow" panose="020B0004020202020204" pitchFamily="34" charset="0"/>
                        </a:rPr>
                        <a:t>High Income Strategy</a:t>
                      </a:r>
                    </a:p>
                  </a:txBody>
                  <a:tcPr marL="6350" marR="6350" marT="6350" marB="0" anchor="b">
                    <a:lnL>
                      <a:noFill/>
                    </a:lnL>
                    <a:lnR>
                      <a:noFill/>
                    </a:lnR>
                    <a:lnT>
                      <a:noFill/>
                    </a:lnT>
                    <a:lnB>
                      <a:noFill/>
                    </a:lnB>
                    <a:noFill/>
                  </a:tcPr>
                </a:tc>
                <a:tc>
                  <a:txBody>
                    <a:bodyPr/>
                    <a:lstStyle/>
                    <a:p>
                      <a:pPr algn="ctr" fontAlgn="b"/>
                      <a:r>
                        <a:rPr lang="en-US" sz="1800" b="0" i="0" u="none" strike="noStrike" dirty="0">
                          <a:solidFill>
                            <a:srgbClr val="000000"/>
                          </a:solidFill>
                          <a:effectLst/>
                          <a:latin typeface="Aptos Narrow" panose="020B0004020202020204" pitchFamily="34" charset="0"/>
                        </a:rPr>
                        <a:t>15%</a:t>
                      </a:r>
                    </a:p>
                  </a:txBody>
                  <a:tcPr marL="6350" marR="6350" marT="6350" marB="0" anchor="b">
                    <a:lnL>
                      <a:noFill/>
                    </a:lnL>
                    <a:lnR>
                      <a:noFill/>
                    </a:lnR>
                    <a:lnT>
                      <a:noFill/>
                    </a:lnT>
                    <a:lnB>
                      <a:noFill/>
                    </a:lnB>
                    <a:noFill/>
                  </a:tcPr>
                </a:tc>
                <a:extLst>
                  <a:ext uri="{0D108BD9-81ED-4DB2-BD59-A6C34878D82A}">
                    <a16:rowId xmlns:a16="http://schemas.microsoft.com/office/drawing/2014/main" val="2366400015"/>
                  </a:ext>
                </a:extLst>
              </a:tr>
            </a:tbl>
          </a:graphicData>
        </a:graphic>
      </p:graphicFrame>
      <p:sp>
        <p:nvSpPr>
          <p:cNvPr id="14" name="TextBox 13">
            <a:extLst>
              <a:ext uri="{FF2B5EF4-FFF2-40B4-BE49-F238E27FC236}">
                <a16:creationId xmlns:a16="http://schemas.microsoft.com/office/drawing/2014/main" id="{F2A63CC6-2187-76E3-8FD3-CF2ECD152E85}"/>
              </a:ext>
            </a:extLst>
          </p:cNvPr>
          <p:cNvSpPr txBox="1"/>
          <p:nvPr/>
        </p:nvSpPr>
        <p:spPr>
          <a:xfrm>
            <a:off x="181202" y="6400911"/>
            <a:ext cx="1384663" cy="230832"/>
          </a:xfrm>
          <a:prstGeom prst="rect">
            <a:avLst/>
          </a:prstGeom>
          <a:noFill/>
        </p:spPr>
        <p:txBody>
          <a:bodyPr wrap="square" rtlCol="0">
            <a:spAutoFit/>
          </a:bodyPr>
          <a:lstStyle/>
          <a:p>
            <a:r>
              <a:rPr lang="en-US" sz="900" dirty="0">
                <a:solidFill>
                  <a:schemeClr val="bg1"/>
                </a:solidFill>
              </a:rPr>
              <a:t>As of 4/28/2025</a:t>
            </a:r>
          </a:p>
        </p:txBody>
      </p:sp>
      <p:sp>
        <p:nvSpPr>
          <p:cNvPr id="15" name="TextBox 14">
            <a:extLst>
              <a:ext uri="{FF2B5EF4-FFF2-40B4-BE49-F238E27FC236}">
                <a16:creationId xmlns:a16="http://schemas.microsoft.com/office/drawing/2014/main" id="{056DA2B8-AC60-7BCC-9FEF-E5A1CFCA4BCD}"/>
              </a:ext>
            </a:extLst>
          </p:cNvPr>
          <p:cNvSpPr txBox="1"/>
          <p:nvPr/>
        </p:nvSpPr>
        <p:spPr>
          <a:xfrm>
            <a:off x="5313680" y="5557106"/>
            <a:ext cx="2116837" cy="230832"/>
          </a:xfrm>
          <a:prstGeom prst="rect">
            <a:avLst/>
          </a:prstGeom>
          <a:noFill/>
        </p:spPr>
        <p:txBody>
          <a:bodyPr wrap="square" rtlCol="0">
            <a:spAutoFit/>
          </a:bodyPr>
          <a:lstStyle/>
          <a:p>
            <a:r>
              <a:rPr lang="en-US" sz="900" dirty="0">
                <a:solidFill>
                  <a:schemeClr val="bg1"/>
                </a:solidFill>
              </a:rPr>
              <a:t>As of 3/31/2025 Gross of fees</a:t>
            </a:r>
          </a:p>
        </p:txBody>
      </p:sp>
      <p:pic>
        <p:nvPicPr>
          <p:cNvPr id="4" name="Picture 3">
            <a:extLst>
              <a:ext uri="{FF2B5EF4-FFF2-40B4-BE49-F238E27FC236}">
                <a16:creationId xmlns:a16="http://schemas.microsoft.com/office/drawing/2014/main" id="{97D3F121-0A0C-A5AA-D0EA-D1F77F3443DC}"/>
              </a:ext>
            </a:extLst>
          </p:cNvPr>
          <p:cNvPicPr>
            <a:picLocks noChangeAspect="1"/>
          </p:cNvPicPr>
          <p:nvPr/>
        </p:nvPicPr>
        <p:blipFill>
          <a:blip r:embed="rId3"/>
          <a:stretch>
            <a:fillRect/>
          </a:stretch>
        </p:blipFill>
        <p:spPr>
          <a:xfrm>
            <a:off x="0" y="4002327"/>
            <a:ext cx="5212080" cy="2340117"/>
          </a:xfrm>
          <a:prstGeom prst="rect">
            <a:avLst/>
          </a:prstGeom>
        </p:spPr>
      </p:pic>
      <p:sp>
        <p:nvSpPr>
          <p:cNvPr id="8" name="TextBox 7">
            <a:extLst>
              <a:ext uri="{FF2B5EF4-FFF2-40B4-BE49-F238E27FC236}">
                <a16:creationId xmlns:a16="http://schemas.microsoft.com/office/drawing/2014/main" id="{928140A7-A81A-CC89-F994-93491936E752}"/>
              </a:ext>
            </a:extLst>
          </p:cNvPr>
          <p:cNvSpPr txBox="1"/>
          <p:nvPr/>
        </p:nvSpPr>
        <p:spPr>
          <a:xfrm>
            <a:off x="1691100" y="3373975"/>
            <a:ext cx="2708366" cy="307777"/>
          </a:xfrm>
          <a:prstGeom prst="rect">
            <a:avLst/>
          </a:prstGeom>
          <a:noFill/>
        </p:spPr>
        <p:txBody>
          <a:bodyPr wrap="square" rtlCol="0">
            <a:spAutoFit/>
          </a:bodyPr>
          <a:lstStyle/>
          <a:p>
            <a:r>
              <a:rPr lang="en-US" sz="1400" dirty="0">
                <a:solidFill>
                  <a:schemeClr val="bg1"/>
                </a:solidFill>
              </a:rPr>
              <a:t>Estimated yield of 5.1%*</a:t>
            </a:r>
          </a:p>
        </p:txBody>
      </p:sp>
      <p:sp>
        <p:nvSpPr>
          <p:cNvPr id="9" name="TextBox 8">
            <a:extLst>
              <a:ext uri="{FF2B5EF4-FFF2-40B4-BE49-F238E27FC236}">
                <a16:creationId xmlns:a16="http://schemas.microsoft.com/office/drawing/2014/main" id="{BFECCF9C-2C99-10FE-6EEA-85FAFF817DA5}"/>
              </a:ext>
            </a:extLst>
          </p:cNvPr>
          <p:cNvSpPr txBox="1"/>
          <p:nvPr/>
        </p:nvSpPr>
        <p:spPr>
          <a:xfrm>
            <a:off x="3703738" y="6409093"/>
            <a:ext cx="2810312" cy="261610"/>
          </a:xfrm>
          <a:prstGeom prst="rect">
            <a:avLst/>
          </a:prstGeom>
          <a:noFill/>
        </p:spPr>
        <p:txBody>
          <a:bodyPr wrap="square" rtlCol="0">
            <a:spAutoFit/>
          </a:bodyPr>
          <a:lstStyle/>
          <a:p>
            <a:r>
              <a:rPr lang="en-US" sz="1100" dirty="0">
                <a:solidFill>
                  <a:schemeClr val="bg1"/>
                </a:solidFill>
              </a:rPr>
              <a:t>* Data Source: Portfolio Engine </a:t>
            </a:r>
          </a:p>
        </p:txBody>
      </p:sp>
      <p:sp>
        <p:nvSpPr>
          <p:cNvPr id="10" name="Slide Number Placeholder 9">
            <a:extLst>
              <a:ext uri="{FF2B5EF4-FFF2-40B4-BE49-F238E27FC236}">
                <a16:creationId xmlns:a16="http://schemas.microsoft.com/office/drawing/2014/main" id="{FF5BC19B-A2D3-A21B-AAF6-E177EF59318B}"/>
              </a:ext>
            </a:extLst>
          </p:cNvPr>
          <p:cNvSpPr>
            <a:spLocks noGrp="1"/>
          </p:cNvSpPr>
          <p:nvPr>
            <p:ph type="sldNum" sz="quarter" idx="11"/>
          </p:nvPr>
        </p:nvSpPr>
        <p:spPr/>
        <p:txBody>
          <a:bodyPr/>
          <a:lstStyle/>
          <a:p>
            <a:fld id="{6548A57E-3D93-ED44-ACB1-374FABDFB92A}" type="slidenum">
              <a:rPr lang="en-US" smtClean="0"/>
              <a:pPr/>
              <a:t>19</a:t>
            </a:fld>
            <a:endParaRPr lang="en-US"/>
          </a:p>
        </p:txBody>
      </p:sp>
      <p:pic>
        <p:nvPicPr>
          <p:cNvPr id="5" name="Picture 4">
            <a:extLst>
              <a:ext uri="{FF2B5EF4-FFF2-40B4-BE49-F238E27FC236}">
                <a16:creationId xmlns:a16="http://schemas.microsoft.com/office/drawing/2014/main" id="{F7214B6B-880C-424A-F3BD-D0ACA2FB35CF}"/>
              </a:ext>
            </a:extLst>
          </p:cNvPr>
          <p:cNvPicPr>
            <a:picLocks noChangeAspect="1"/>
          </p:cNvPicPr>
          <p:nvPr/>
        </p:nvPicPr>
        <p:blipFill>
          <a:blip r:embed="rId4"/>
          <a:stretch>
            <a:fillRect/>
          </a:stretch>
        </p:blipFill>
        <p:spPr>
          <a:xfrm>
            <a:off x="5212080" y="4002327"/>
            <a:ext cx="6843841" cy="1457838"/>
          </a:xfrm>
          <a:prstGeom prst="rect">
            <a:avLst/>
          </a:prstGeom>
        </p:spPr>
      </p:pic>
    </p:spTree>
    <p:extLst>
      <p:ext uri="{BB962C8B-B14F-4D97-AF65-F5344CB8AC3E}">
        <p14:creationId xmlns:p14="http://schemas.microsoft.com/office/powerpoint/2010/main" val="363180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333C-BAAF-5AF4-87F6-333522871FC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2D606C5-BD91-BE05-D7DB-3F8DC80143AD}"/>
              </a:ext>
            </a:extLst>
          </p:cNvPr>
          <p:cNvSpPr>
            <a:spLocks noGrp="1"/>
          </p:cNvSpPr>
          <p:nvPr>
            <p:ph type="body" sz="quarter" idx="14"/>
          </p:nvPr>
        </p:nvSpPr>
        <p:spPr>
          <a:xfrm>
            <a:off x="401619" y="1928800"/>
            <a:ext cx="5635717" cy="5219423"/>
          </a:xfrm>
        </p:spPr>
        <p:txBody>
          <a:bodyPr>
            <a:normAutofit/>
          </a:bodyPr>
          <a:lstStyle/>
          <a:p>
            <a:pPr>
              <a:lnSpc>
                <a:spcPct val="110000"/>
              </a:lnSpc>
            </a:pPr>
            <a:r>
              <a:rPr lang="en-US" sz="2000" kern="100">
                <a:ea typeface="Calibri" panose="020F0502020204030204" pitchFamily="34" charset="0"/>
                <a:cs typeface="Calibri" panose="020F0502020204030204" pitchFamily="34" charset="0"/>
              </a:rPr>
              <a:t>New Frontier: Innovation in Portfolio Optimization</a:t>
            </a:r>
          </a:p>
          <a:p>
            <a:pPr marL="285750" indent="-285750">
              <a:lnSpc>
                <a:spcPct val="120000"/>
              </a:lnSpc>
              <a:buClr>
                <a:schemeClr val="bg1"/>
              </a:buClr>
              <a:buFont typeface="Arial" panose="020B0604020202020204" pitchFamily="34" charset="0"/>
              <a:buChar char="•"/>
            </a:pPr>
            <a:r>
              <a:rPr lang="en-US" sz="1700">
                <a:ea typeface="Tahoma"/>
                <a:cs typeface="Tahoma"/>
              </a:rPr>
              <a:t>Founded in 1999 on groundbreaking research in portfolio optimization.</a:t>
            </a:r>
          </a:p>
          <a:p>
            <a:pPr marL="285750" indent="-285750">
              <a:lnSpc>
                <a:spcPct val="120000"/>
              </a:lnSpc>
              <a:buClr>
                <a:schemeClr val="bg1"/>
              </a:buClr>
              <a:buFont typeface="Arial" panose="020B0604020202020204" pitchFamily="34" charset="0"/>
              <a:buChar char="•"/>
            </a:pPr>
            <a:r>
              <a:rPr lang="en-US" sz="1700">
                <a:ea typeface="Tahoma"/>
                <a:cs typeface="Tahoma"/>
              </a:rPr>
              <a:t>Co-founders Dr. Richard Michaud and Robert Michaud — </a:t>
            </a:r>
            <a:r>
              <a:rPr lang="en-US" sz="1600">
                <a:ea typeface="Tahoma"/>
                <a:cs typeface="Tahoma"/>
              </a:rPr>
              <a:t>4 patents earned for portfolio optimization and rebalancing</a:t>
            </a:r>
            <a:endParaRPr lang="en-US" sz="1700">
              <a:ea typeface="Tahoma"/>
              <a:cs typeface="Tahoma"/>
            </a:endParaRPr>
          </a:p>
          <a:p>
            <a:pPr marL="285750" indent="-285750">
              <a:lnSpc>
                <a:spcPct val="120000"/>
              </a:lnSpc>
              <a:buClr>
                <a:schemeClr val="bg1"/>
              </a:buClr>
              <a:buFont typeface="Arial" panose="020B0604020202020204" pitchFamily="34" charset="0"/>
              <a:buChar char="•"/>
            </a:pPr>
            <a:r>
              <a:rPr lang="en-US" sz="1700">
                <a:ea typeface="Tahoma"/>
                <a:cs typeface="Tahoma"/>
              </a:rPr>
              <a:t>Independent — no proprietary ETFs, no product conflicts.</a:t>
            </a:r>
          </a:p>
          <a:p>
            <a:pPr marL="342900" indent="-342900">
              <a:lnSpc>
                <a:spcPct val="120000"/>
              </a:lnSpc>
              <a:buClr>
                <a:schemeClr val="bg1"/>
              </a:buClr>
              <a:buFont typeface="Arial,Sans-Serif" panose="020B0604020202020204" pitchFamily="34" charset="0"/>
              <a:buChar char="•"/>
            </a:pPr>
            <a:r>
              <a:rPr lang="en-US">
                <a:ea typeface="Tahoma"/>
                <a:cs typeface="Tahoma"/>
              </a:rPr>
              <a:t>S</a:t>
            </a:r>
            <a:r>
              <a:rPr lang="en-US" sz="1800">
                <a:ea typeface="Tahoma"/>
                <a:cs typeface="Tahoma"/>
              </a:rPr>
              <a:t>erving institutional investors, 3000 financial advisors and their clients</a:t>
            </a:r>
          </a:p>
          <a:p>
            <a:pPr marL="342900" indent="-342900">
              <a:lnSpc>
                <a:spcPct val="120000"/>
              </a:lnSpc>
              <a:buClr>
                <a:schemeClr val="bg1"/>
              </a:buClr>
              <a:buFont typeface="Arial" panose="020B0604020202020204" pitchFamily="34" charset="0"/>
              <a:buChar char="•"/>
            </a:pPr>
            <a:r>
              <a:rPr lang="en-US" sz="1800">
                <a:ea typeface="Tahoma"/>
                <a:cs typeface="Tahoma"/>
              </a:rPr>
              <a:t>ETF strategist pioneer – 20-year track record</a:t>
            </a:r>
          </a:p>
          <a:p>
            <a:pPr marL="342900" indent="-342900">
              <a:lnSpc>
                <a:spcPct val="120000"/>
              </a:lnSpc>
              <a:buClr>
                <a:schemeClr val="bg1"/>
              </a:buClr>
              <a:buFont typeface="Arial" panose="020B0604020202020204" pitchFamily="34" charset="0"/>
              <a:buChar char="•"/>
            </a:pPr>
            <a:r>
              <a:rPr lang="en-US" sz="1800">
                <a:ea typeface="Tahoma"/>
                <a:cs typeface="Tahoma"/>
              </a:rPr>
              <a:t>60+ academic and professional journal articles/manuscripts published</a:t>
            </a:r>
          </a:p>
          <a:p>
            <a:pPr>
              <a:lnSpc>
                <a:spcPct val="120000"/>
              </a:lnSpc>
              <a:buClr>
                <a:schemeClr val="bg1"/>
              </a:buClr>
            </a:pPr>
            <a:endParaRPr lang="en-US" sz="1700">
              <a:ea typeface="Tahoma"/>
              <a:cs typeface="Tahoma"/>
            </a:endParaRPr>
          </a:p>
        </p:txBody>
      </p:sp>
      <p:sp>
        <p:nvSpPr>
          <p:cNvPr id="4" name="Slide Number Placeholder 3">
            <a:extLst>
              <a:ext uri="{FF2B5EF4-FFF2-40B4-BE49-F238E27FC236}">
                <a16:creationId xmlns:a16="http://schemas.microsoft.com/office/drawing/2014/main" id="{8F6CDD1C-5DCC-3C8D-ADC4-ADDFD2C8A04F}"/>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0C5AB01-92BF-6883-73C2-655D60432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8216" y="558451"/>
            <a:ext cx="2402785" cy="566014"/>
          </a:xfrm>
          <a:prstGeom prst="rect">
            <a:avLst/>
          </a:prstGeom>
        </p:spPr>
      </p:pic>
      <p:sp>
        <p:nvSpPr>
          <p:cNvPr id="17" name="Content Placeholder 16">
            <a:extLst>
              <a:ext uri="{FF2B5EF4-FFF2-40B4-BE49-F238E27FC236}">
                <a16:creationId xmlns:a16="http://schemas.microsoft.com/office/drawing/2014/main" id="{DF43C14D-2586-6AC5-2046-9C0A94C7AB38}"/>
              </a:ext>
            </a:extLst>
          </p:cNvPr>
          <p:cNvSpPr>
            <a:spLocks noGrp="1"/>
          </p:cNvSpPr>
          <p:nvPr>
            <p:ph sz="quarter" idx="11"/>
          </p:nvPr>
        </p:nvSpPr>
        <p:spPr/>
        <p:txBody>
          <a:bodyPr/>
          <a:lstStyle/>
          <a:p>
            <a:endParaRPr lang="en-US"/>
          </a:p>
        </p:txBody>
      </p:sp>
      <p:pic>
        <p:nvPicPr>
          <p:cNvPr id="18" name="Picture 17" descr="A picture containing electronics, electronic device, gadget, person&#10;&#10;Description automatically generated">
            <a:extLst>
              <a:ext uri="{FF2B5EF4-FFF2-40B4-BE49-F238E27FC236}">
                <a16:creationId xmlns:a16="http://schemas.microsoft.com/office/drawing/2014/main" id="{B1DCB2A7-3507-6B57-70FC-6C556D465FC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5998" y="57"/>
            <a:ext cx="6096002" cy="6857943"/>
          </a:xfrm>
          <a:prstGeom prst="rect">
            <a:avLst/>
          </a:prstGeom>
        </p:spPr>
      </p:pic>
      <p:sp>
        <p:nvSpPr>
          <p:cNvPr id="19" name="Rectangle 18">
            <a:extLst>
              <a:ext uri="{FF2B5EF4-FFF2-40B4-BE49-F238E27FC236}">
                <a16:creationId xmlns:a16="http://schemas.microsoft.com/office/drawing/2014/main" id="{637B4DE4-DE2B-B774-BD2F-90134952BE64}"/>
              </a:ext>
            </a:extLst>
          </p:cNvPr>
          <p:cNvSpPr/>
          <p:nvPr/>
        </p:nvSpPr>
        <p:spPr>
          <a:xfrm>
            <a:off x="6104736" y="57"/>
            <a:ext cx="6087264" cy="6857943"/>
          </a:xfrm>
          <a:prstGeom prst="rect">
            <a:avLst/>
          </a:prstGeom>
          <a:gradFill flip="none" rotWithShape="1">
            <a:gsLst>
              <a:gs pos="0">
                <a:srgbClr val="000064">
                  <a:alpha val="6898"/>
                </a:srgbClr>
              </a:gs>
              <a:gs pos="99000">
                <a:srgbClr val="7E19BA">
                  <a:alpha val="47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1B89F60-2EBE-C653-B598-2890F1D03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372" y="5172385"/>
            <a:ext cx="1410008" cy="1103724"/>
          </a:xfrm>
          <a:prstGeom prst="rect">
            <a:avLst/>
          </a:prstGeom>
        </p:spPr>
      </p:pic>
      <p:cxnSp>
        <p:nvCxnSpPr>
          <p:cNvPr id="2" name="Straight Connector 1">
            <a:extLst>
              <a:ext uri="{FF2B5EF4-FFF2-40B4-BE49-F238E27FC236}">
                <a16:creationId xmlns:a16="http://schemas.microsoft.com/office/drawing/2014/main" id="{E6BA7C57-C134-614D-40BB-5A0F9A514CB2}"/>
              </a:ext>
            </a:extLst>
          </p:cNvPr>
          <p:cNvCxnSpPr>
            <a:cxnSpLocks/>
          </p:cNvCxnSpPr>
          <p:nvPr/>
        </p:nvCxnSpPr>
        <p:spPr>
          <a:xfrm>
            <a:off x="11607509" y="65150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Slide Number Placeholder 15">
            <a:extLst>
              <a:ext uri="{FF2B5EF4-FFF2-40B4-BE49-F238E27FC236}">
                <a16:creationId xmlns:a16="http://schemas.microsoft.com/office/drawing/2014/main" id="{682172AD-23AE-1497-1B5B-6A53B0B8D31C}"/>
              </a:ext>
            </a:extLst>
          </p:cNvPr>
          <p:cNvSpPr txBox="1">
            <a:spLocks/>
          </p:cNvSpPr>
          <p:nvPr/>
        </p:nvSpPr>
        <p:spPr>
          <a:xfrm>
            <a:off x="11775317" y="6515013"/>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6730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7612-7763-BF2C-BC1D-17EF58C450C9}"/>
              </a:ext>
            </a:extLst>
          </p:cNvPr>
          <p:cNvSpPr>
            <a:spLocks noGrp="1"/>
          </p:cNvSpPr>
          <p:nvPr>
            <p:ph type="title"/>
          </p:nvPr>
        </p:nvSpPr>
        <p:spPr/>
        <p:txBody>
          <a:bodyPr/>
          <a:lstStyle/>
          <a:p>
            <a:r>
              <a:rPr lang="en-US" dirty="0"/>
              <a:t>Building Custom Optimized Portfolios</a:t>
            </a:r>
          </a:p>
        </p:txBody>
      </p:sp>
      <p:sp>
        <p:nvSpPr>
          <p:cNvPr id="6" name="TextBox 5">
            <a:extLst>
              <a:ext uri="{FF2B5EF4-FFF2-40B4-BE49-F238E27FC236}">
                <a16:creationId xmlns:a16="http://schemas.microsoft.com/office/drawing/2014/main" id="{EC4DA455-FCAA-6040-8054-3914E39AD8EB}"/>
              </a:ext>
            </a:extLst>
          </p:cNvPr>
          <p:cNvSpPr txBox="1"/>
          <p:nvPr/>
        </p:nvSpPr>
        <p:spPr>
          <a:xfrm>
            <a:off x="820783" y="2151727"/>
            <a:ext cx="8810625" cy="2554545"/>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3200" dirty="0">
                <a:solidFill>
                  <a:schemeClr val="bg1"/>
                </a:solidFill>
                <a:latin typeface="Aptos" panose="020B0004020202020204" pitchFamily="34" charset="0"/>
              </a:rPr>
              <a:t>Align client objectives with portfolio construction.</a:t>
            </a:r>
          </a:p>
          <a:p>
            <a:pPr marL="457200" indent="-457200">
              <a:buClr>
                <a:schemeClr val="accent1"/>
              </a:buClr>
              <a:buFont typeface="Arial" panose="020B0604020202020204" pitchFamily="34" charset="0"/>
              <a:buChar char="•"/>
            </a:pPr>
            <a:r>
              <a:rPr lang="en-US" sz="3200" dirty="0">
                <a:solidFill>
                  <a:schemeClr val="bg1"/>
                </a:solidFill>
                <a:latin typeface="Aptos" panose="020B0004020202020204" pitchFamily="34" charset="0"/>
              </a:rPr>
              <a:t>Model tax-aware transitions.</a:t>
            </a:r>
          </a:p>
          <a:p>
            <a:pPr marL="457200" indent="-457200">
              <a:buClr>
                <a:schemeClr val="accent1"/>
              </a:buClr>
              <a:buFont typeface="Arial" panose="020B0604020202020204" pitchFamily="34" charset="0"/>
              <a:buChar char="•"/>
            </a:pPr>
            <a:r>
              <a:rPr lang="en-US" sz="3200" dirty="0">
                <a:solidFill>
                  <a:schemeClr val="bg1"/>
                </a:solidFill>
                <a:latin typeface="Aptos" panose="020B0004020202020204" pitchFamily="34" charset="0"/>
              </a:rPr>
              <a:t>Maintain optimization discipline even with custom needs.</a:t>
            </a:r>
          </a:p>
        </p:txBody>
      </p:sp>
    </p:spTree>
    <p:extLst>
      <p:ext uri="{BB962C8B-B14F-4D97-AF65-F5344CB8AC3E}">
        <p14:creationId xmlns:p14="http://schemas.microsoft.com/office/powerpoint/2010/main" val="63553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98268-34CE-67E0-E1F0-9353D7538088}"/>
              </a:ext>
            </a:extLst>
          </p:cNvPr>
          <p:cNvPicPr>
            <a:picLocks noChangeAspect="1"/>
          </p:cNvPicPr>
          <p:nvPr/>
        </p:nvPicPr>
        <p:blipFill>
          <a:blip r:embed="rId3"/>
          <a:stretch>
            <a:fillRect/>
          </a:stretch>
        </p:blipFill>
        <p:spPr>
          <a:xfrm>
            <a:off x="0" y="-38745"/>
            <a:ext cx="12192000" cy="6896745"/>
          </a:xfrm>
          <a:prstGeom prst="rect">
            <a:avLst/>
          </a:prstGeom>
        </p:spPr>
      </p:pic>
      <p:pic>
        <p:nvPicPr>
          <p:cNvPr id="5" name="Picture 4">
            <a:extLst>
              <a:ext uri="{FF2B5EF4-FFF2-40B4-BE49-F238E27FC236}">
                <a16:creationId xmlns:a16="http://schemas.microsoft.com/office/drawing/2014/main" id="{F3A09655-0CEA-B4F3-4DD4-CBBE75C70639}"/>
              </a:ext>
            </a:extLst>
          </p:cNvPr>
          <p:cNvPicPr>
            <a:picLocks noChangeAspect="1"/>
          </p:cNvPicPr>
          <p:nvPr/>
        </p:nvPicPr>
        <p:blipFill>
          <a:blip r:embed="rId4"/>
          <a:stretch>
            <a:fillRect/>
          </a:stretch>
        </p:blipFill>
        <p:spPr>
          <a:xfrm>
            <a:off x="209429" y="1702199"/>
            <a:ext cx="5597506" cy="4125883"/>
          </a:xfrm>
          <a:prstGeom prst="rect">
            <a:avLst/>
          </a:prstGeom>
        </p:spPr>
      </p:pic>
      <p:pic>
        <p:nvPicPr>
          <p:cNvPr id="4" name="Picture 3">
            <a:extLst>
              <a:ext uri="{FF2B5EF4-FFF2-40B4-BE49-F238E27FC236}">
                <a16:creationId xmlns:a16="http://schemas.microsoft.com/office/drawing/2014/main" id="{FEE4A19E-13CC-3ED0-1208-62D96E508022}"/>
              </a:ext>
            </a:extLst>
          </p:cNvPr>
          <p:cNvPicPr>
            <a:picLocks noChangeAspect="1"/>
          </p:cNvPicPr>
          <p:nvPr/>
        </p:nvPicPr>
        <p:blipFill>
          <a:blip r:embed="rId5"/>
          <a:srcRect t="12145"/>
          <a:stretch/>
        </p:blipFill>
        <p:spPr>
          <a:xfrm>
            <a:off x="460248" y="1983875"/>
            <a:ext cx="5095868" cy="3562529"/>
          </a:xfrm>
          <a:prstGeom prst="rect">
            <a:avLst/>
          </a:prstGeom>
          <a:ln>
            <a:solidFill>
              <a:schemeClr val="accent1"/>
            </a:solidFill>
          </a:ln>
        </p:spPr>
      </p:pic>
      <p:pic>
        <p:nvPicPr>
          <p:cNvPr id="13" name="Picture 12">
            <a:extLst>
              <a:ext uri="{FF2B5EF4-FFF2-40B4-BE49-F238E27FC236}">
                <a16:creationId xmlns:a16="http://schemas.microsoft.com/office/drawing/2014/main" id="{33C10BD6-F65D-D87F-C122-DB2834B86F65}"/>
              </a:ext>
            </a:extLst>
          </p:cNvPr>
          <p:cNvPicPr>
            <a:picLocks noChangeAspect="1"/>
          </p:cNvPicPr>
          <p:nvPr/>
        </p:nvPicPr>
        <p:blipFill>
          <a:blip r:embed="rId4"/>
          <a:stretch>
            <a:fillRect/>
          </a:stretch>
        </p:blipFill>
        <p:spPr>
          <a:xfrm>
            <a:off x="6173451" y="1670690"/>
            <a:ext cx="5597506" cy="4125883"/>
          </a:xfrm>
          <a:prstGeom prst="rect">
            <a:avLst/>
          </a:prstGeom>
        </p:spPr>
      </p:pic>
      <p:sp>
        <p:nvSpPr>
          <p:cNvPr id="11" name="TextBox 10">
            <a:extLst>
              <a:ext uri="{FF2B5EF4-FFF2-40B4-BE49-F238E27FC236}">
                <a16:creationId xmlns:a16="http://schemas.microsoft.com/office/drawing/2014/main" id="{3655EA99-3F04-B961-1F46-147049CBEC33}"/>
              </a:ext>
            </a:extLst>
          </p:cNvPr>
          <p:cNvSpPr txBox="1"/>
          <p:nvPr/>
        </p:nvSpPr>
        <p:spPr>
          <a:xfrm>
            <a:off x="5199333" y="6688458"/>
            <a:ext cx="6124072" cy="220445"/>
          </a:xfrm>
          <a:prstGeom prst="rect">
            <a:avLst/>
          </a:prstGeom>
          <a:noFill/>
        </p:spPr>
        <p:txBody>
          <a:bodyPr wrap="square">
            <a:spAutoFit/>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FFFFFF"/>
                </a:solidFill>
                <a:effectLst/>
                <a:uLnTx/>
                <a:uFillTx/>
                <a:latin typeface="SemplicitaPro" panose="02000503000000000000" pitchFamily="50" charset="0"/>
                <a:ea typeface="Tahoma" panose="020B0604030504040204" pitchFamily="34" charset="0"/>
                <a:cs typeface="Tahoma" panose="020B0604030504040204" pitchFamily="34" charset="0"/>
              </a:rPr>
              <a:t>Confidential and Proprietary – For Institutional Use Only © 2025 New Frontier Advisors, LLC. </a:t>
            </a:r>
          </a:p>
        </p:txBody>
      </p:sp>
      <p:sp>
        <p:nvSpPr>
          <p:cNvPr id="12" name="TextBox 11">
            <a:extLst>
              <a:ext uri="{FF2B5EF4-FFF2-40B4-BE49-F238E27FC236}">
                <a16:creationId xmlns:a16="http://schemas.microsoft.com/office/drawing/2014/main" id="{D4E8A240-CE3E-5D87-A84C-B13BF31B775A}"/>
              </a:ext>
            </a:extLst>
          </p:cNvPr>
          <p:cNvSpPr txBox="1"/>
          <p:nvPr/>
        </p:nvSpPr>
        <p:spPr>
          <a:xfrm>
            <a:off x="376844" y="360218"/>
            <a:ext cx="8595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Customized Portfolio Construction in Action</a:t>
            </a:r>
          </a:p>
        </p:txBody>
      </p:sp>
      <p:pic>
        <p:nvPicPr>
          <p:cNvPr id="8" name="Picture 7">
            <a:extLst>
              <a:ext uri="{FF2B5EF4-FFF2-40B4-BE49-F238E27FC236}">
                <a16:creationId xmlns:a16="http://schemas.microsoft.com/office/drawing/2014/main" id="{0A3843D7-D94B-889E-1CB5-31AB74C30CE7}"/>
              </a:ext>
            </a:extLst>
          </p:cNvPr>
          <p:cNvPicPr>
            <a:picLocks noChangeAspect="1"/>
          </p:cNvPicPr>
          <p:nvPr/>
        </p:nvPicPr>
        <p:blipFill>
          <a:blip r:embed="rId6"/>
          <a:stretch>
            <a:fillRect/>
          </a:stretch>
        </p:blipFill>
        <p:spPr>
          <a:xfrm>
            <a:off x="6478186" y="1905347"/>
            <a:ext cx="5042562" cy="3590016"/>
          </a:xfrm>
          <a:prstGeom prst="rect">
            <a:avLst/>
          </a:prstGeom>
          <a:ln>
            <a:solidFill>
              <a:schemeClr val="accent4"/>
            </a:solidFill>
          </a:ln>
        </p:spPr>
      </p:pic>
    </p:spTree>
    <p:extLst>
      <p:ext uri="{BB962C8B-B14F-4D97-AF65-F5344CB8AC3E}">
        <p14:creationId xmlns:p14="http://schemas.microsoft.com/office/powerpoint/2010/main" val="9119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AB22-855B-4492-79E1-63FF97CDE4C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BF4F8B4-61ED-183F-EA44-70F30FB26D97}"/>
              </a:ext>
            </a:extLst>
          </p:cNvPr>
          <p:cNvCxnSpPr>
            <a:cxnSpLocks/>
          </p:cNvCxnSpPr>
          <p:nvPr/>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15">
            <a:extLst>
              <a:ext uri="{FF2B5EF4-FFF2-40B4-BE49-F238E27FC236}">
                <a16:creationId xmlns:a16="http://schemas.microsoft.com/office/drawing/2014/main" id="{908516F6-ADCB-61A4-751E-21FAD8FD471F}"/>
              </a:ext>
            </a:extLst>
          </p:cNvPr>
          <p:cNvSpPr txBox="1">
            <a:spLocks/>
          </p:cNvSpPr>
          <p:nvPr/>
        </p:nvSpPr>
        <p:spPr>
          <a:xfrm>
            <a:off x="11622917" y="6362613"/>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48A57E-3D93-ED44-ACB1-374FABDFB92A}" type="slidenum">
              <a:rPr lang="en-US" smtClean="0">
                <a:solidFill>
                  <a:schemeClr val="bg1"/>
                </a:solidFill>
                <a:latin typeface="Aptos" panose="020B0004020202020204" pitchFamily="34" charset="0"/>
              </a:rPr>
              <a:pPr/>
              <a:t>22</a:t>
            </a:fld>
            <a:endParaRPr lang="en-US">
              <a:solidFill>
                <a:schemeClr val="bg1"/>
              </a:solidFill>
              <a:latin typeface="Aptos" panose="020B0004020202020204" pitchFamily="34" charset="0"/>
            </a:endParaRPr>
          </a:p>
        </p:txBody>
      </p:sp>
      <p:sp>
        <p:nvSpPr>
          <p:cNvPr id="13" name="Text Placeholder 12">
            <a:extLst>
              <a:ext uri="{FF2B5EF4-FFF2-40B4-BE49-F238E27FC236}">
                <a16:creationId xmlns:a16="http://schemas.microsoft.com/office/drawing/2014/main" id="{C331F2DE-44A9-2FD9-2E2C-A5080669B60B}"/>
              </a:ext>
            </a:extLst>
          </p:cNvPr>
          <p:cNvSpPr>
            <a:spLocks noGrp="1"/>
          </p:cNvSpPr>
          <p:nvPr>
            <p:ph type="body" sz="quarter" idx="10"/>
          </p:nvPr>
        </p:nvSpPr>
        <p:spPr/>
        <p:txBody>
          <a:bodyPr/>
          <a:lstStyle/>
          <a:p>
            <a:pPr>
              <a:spcAft>
                <a:spcPts val="600"/>
              </a:spcAft>
            </a:pPr>
            <a:r>
              <a:rPr lang="en-US" sz="1800" b="1">
                <a:solidFill>
                  <a:srgbClr val="001F60"/>
                </a:solidFill>
                <a:latin typeface="Aptos" panose="020B0004020202020204" pitchFamily="34" charset="0"/>
              </a:rPr>
              <a:t>Confidence</a:t>
            </a:r>
          </a:p>
          <a:p>
            <a:pPr>
              <a:spcAft>
                <a:spcPts val="600"/>
              </a:spcAft>
            </a:pPr>
            <a:r>
              <a:rPr lang="en-US" sz="1500" i="1">
                <a:solidFill>
                  <a:schemeClr val="accent6">
                    <a:lumMod val="25000"/>
                  </a:schemeClr>
                </a:solidFill>
                <a:latin typeface="Aptos Narrow" panose="020B0004020202020204" pitchFamily="34" charset="0"/>
              </a:rPr>
              <a:t>New Frontier is recognized for inventing a uniquely effective and multi-patented form of portfolio optimization.</a:t>
            </a:r>
          </a:p>
        </p:txBody>
      </p:sp>
      <p:sp>
        <p:nvSpPr>
          <p:cNvPr id="14" name="Text Placeholder 13">
            <a:extLst>
              <a:ext uri="{FF2B5EF4-FFF2-40B4-BE49-F238E27FC236}">
                <a16:creationId xmlns:a16="http://schemas.microsoft.com/office/drawing/2014/main" id="{B16073A8-FB38-8DB5-7099-8355BB3A4BE2}"/>
              </a:ext>
            </a:extLst>
          </p:cNvPr>
          <p:cNvSpPr>
            <a:spLocks noGrp="1"/>
          </p:cNvSpPr>
          <p:nvPr>
            <p:ph type="body" sz="quarter" idx="11"/>
          </p:nvPr>
        </p:nvSpPr>
        <p:spPr/>
        <p:txBody>
          <a:bodyPr>
            <a:normAutofit/>
          </a:bodyPr>
          <a:lstStyle/>
          <a:p>
            <a:r>
              <a:rPr lang="en-US" sz="1800" b="1">
                <a:solidFill>
                  <a:srgbClr val="001F60"/>
                </a:solidFill>
                <a:latin typeface="Aptos" panose="020B0004020202020204" pitchFamily="34" charset="0"/>
              </a:rPr>
              <a:t>Stability</a:t>
            </a:r>
          </a:p>
          <a:p>
            <a:pPr>
              <a:lnSpc>
                <a:spcPct val="100000"/>
              </a:lnSpc>
              <a:spcAft>
                <a:spcPts val="600"/>
              </a:spcAft>
            </a:pPr>
            <a:r>
              <a:rPr lang="en-US" sz="1600" i="1">
                <a:solidFill>
                  <a:schemeClr val="accent6">
                    <a:lumMod val="25000"/>
                  </a:schemeClr>
                </a:solidFill>
                <a:latin typeface="Aptos Narrow" panose="020B0004020202020204" pitchFamily="34" charset="0"/>
              </a:rPr>
              <a:t>Portfolios are monitored daily, and our technology alerts us when it may be time to rebalance.</a:t>
            </a:r>
          </a:p>
          <a:p>
            <a:endParaRPr lang="en-US" sz="1500" i="1">
              <a:solidFill>
                <a:schemeClr val="accent6">
                  <a:lumMod val="25000"/>
                </a:schemeClr>
              </a:solidFill>
              <a:latin typeface="Aptos Narrow" panose="020B0004020202020204" pitchFamily="34" charset="0"/>
            </a:endParaRPr>
          </a:p>
        </p:txBody>
      </p:sp>
      <p:sp>
        <p:nvSpPr>
          <p:cNvPr id="15" name="Text Placeholder 14">
            <a:extLst>
              <a:ext uri="{FF2B5EF4-FFF2-40B4-BE49-F238E27FC236}">
                <a16:creationId xmlns:a16="http://schemas.microsoft.com/office/drawing/2014/main" id="{45254518-0FB3-4146-8F13-248F9CE42360}"/>
              </a:ext>
            </a:extLst>
          </p:cNvPr>
          <p:cNvSpPr>
            <a:spLocks noGrp="1"/>
          </p:cNvSpPr>
          <p:nvPr>
            <p:ph type="body" sz="quarter" idx="12"/>
          </p:nvPr>
        </p:nvSpPr>
        <p:spPr/>
        <p:txBody>
          <a:bodyPr>
            <a:normAutofit/>
          </a:bodyPr>
          <a:lstStyle/>
          <a:p>
            <a:r>
              <a:rPr lang="en-US" sz="1900" b="1">
                <a:solidFill>
                  <a:srgbClr val="001F60"/>
                </a:solidFill>
                <a:latin typeface="Aptos" panose="020B0004020202020204" pitchFamily="34" charset="0"/>
              </a:rPr>
              <a:t>Consistency</a:t>
            </a:r>
            <a:endParaRPr lang="en-US" sz="1900" b="1" baseline="30000">
              <a:solidFill>
                <a:srgbClr val="001F60"/>
              </a:solidFill>
              <a:latin typeface="Aptos" panose="020B0004020202020204" pitchFamily="34" charset="0"/>
            </a:endParaRPr>
          </a:p>
          <a:p>
            <a:pPr>
              <a:lnSpc>
                <a:spcPct val="100000"/>
              </a:lnSpc>
              <a:spcAft>
                <a:spcPts val="600"/>
              </a:spcAft>
            </a:pPr>
            <a:r>
              <a:rPr lang="en-US" sz="1600" i="1">
                <a:solidFill>
                  <a:schemeClr val="accent6">
                    <a:lumMod val="25000"/>
                  </a:schemeClr>
                </a:solidFill>
                <a:latin typeface="Aptos Narrow" panose="020B0004020202020204" pitchFamily="34" charset="0"/>
              </a:rPr>
              <a:t>Consistent methodical process across all strategies</a:t>
            </a:r>
          </a:p>
          <a:p>
            <a:endParaRPr lang="en-US" sz="1500" i="1">
              <a:solidFill>
                <a:schemeClr val="accent6">
                  <a:lumMod val="25000"/>
                </a:schemeClr>
              </a:solidFill>
              <a:latin typeface="Aptos Narrow" panose="020B0004020202020204" pitchFamily="34" charset="0"/>
            </a:endParaRPr>
          </a:p>
        </p:txBody>
      </p:sp>
      <p:sp>
        <p:nvSpPr>
          <p:cNvPr id="16" name="Text Placeholder 15">
            <a:extLst>
              <a:ext uri="{FF2B5EF4-FFF2-40B4-BE49-F238E27FC236}">
                <a16:creationId xmlns:a16="http://schemas.microsoft.com/office/drawing/2014/main" id="{A58E1F66-92D8-13FC-BA25-856D961BB913}"/>
              </a:ext>
            </a:extLst>
          </p:cNvPr>
          <p:cNvSpPr>
            <a:spLocks noGrp="1"/>
          </p:cNvSpPr>
          <p:nvPr>
            <p:ph type="body" sz="quarter" idx="13"/>
          </p:nvPr>
        </p:nvSpPr>
        <p:spPr/>
        <p:txBody>
          <a:bodyPr>
            <a:normAutofit/>
          </a:bodyPr>
          <a:lstStyle/>
          <a:p>
            <a:r>
              <a:rPr lang="en-US" sz="1800" b="1" dirty="0">
                <a:solidFill>
                  <a:srgbClr val="001F60"/>
                </a:solidFill>
                <a:latin typeface="Aptos" panose="020B0004020202020204" pitchFamily="34" charset="0"/>
              </a:rPr>
              <a:t>Risk focused process</a:t>
            </a:r>
          </a:p>
          <a:p>
            <a:r>
              <a:rPr lang="en-US" sz="1500" i="1" dirty="0">
                <a:solidFill>
                  <a:schemeClr val="accent6">
                    <a:lumMod val="25000"/>
                  </a:schemeClr>
                </a:solidFill>
                <a:latin typeface="Aptos Narrow" panose="020B0004020202020204" pitchFamily="34" charset="0"/>
              </a:rPr>
              <a:t>Academically based, statistically driven investment process</a:t>
            </a:r>
          </a:p>
          <a:p>
            <a:endParaRPr lang="en-US" sz="1500" i="1" baseline="30000" dirty="0">
              <a:solidFill>
                <a:schemeClr val="accent6">
                  <a:lumMod val="25000"/>
                </a:schemeClr>
              </a:solidFill>
              <a:latin typeface="Aptos Narrow" panose="020B0004020202020204" pitchFamily="34" charset="0"/>
            </a:endParaRPr>
          </a:p>
        </p:txBody>
      </p:sp>
      <p:sp>
        <p:nvSpPr>
          <p:cNvPr id="17" name="Text Placeholder 16">
            <a:extLst>
              <a:ext uri="{FF2B5EF4-FFF2-40B4-BE49-F238E27FC236}">
                <a16:creationId xmlns:a16="http://schemas.microsoft.com/office/drawing/2014/main" id="{470D5DCC-C794-A3CE-972D-CCFCADE5699E}"/>
              </a:ext>
            </a:extLst>
          </p:cNvPr>
          <p:cNvSpPr>
            <a:spLocks noGrp="1"/>
          </p:cNvSpPr>
          <p:nvPr>
            <p:ph type="body" sz="quarter" idx="14"/>
          </p:nvPr>
        </p:nvSpPr>
        <p:spPr/>
        <p:txBody>
          <a:bodyPr>
            <a:normAutofit/>
          </a:bodyPr>
          <a:lstStyle/>
          <a:p>
            <a:r>
              <a:rPr lang="en-US" sz="1800" b="1">
                <a:solidFill>
                  <a:srgbClr val="001F60"/>
                </a:solidFill>
                <a:latin typeface="Aptos" panose="020B0004020202020204" pitchFamily="34" charset="0"/>
              </a:rPr>
              <a:t>Independent</a:t>
            </a:r>
          </a:p>
          <a:p>
            <a:pPr>
              <a:spcAft>
                <a:spcPts val="600"/>
              </a:spcAft>
            </a:pPr>
            <a:r>
              <a:rPr lang="en-US" sz="1500" i="1">
                <a:solidFill>
                  <a:schemeClr val="accent6">
                    <a:lumMod val="25000"/>
                  </a:schemeClr>
                </a:solidFill>
                <a:latin typeface="Aptos Narrow" panose="020B0004020202020204" pitchFamily="34" charset="0"/>
              </a:rPr>
              <a:t>As an independent asset manager, we choose the most suitable ETFs, regardless of fund family.</a:t>
            </a:r>
          </a:p>
        </p:txBody>
      </p:sp>
      <p:sp>
        <p:nvSpPr>
          <p:cNvPr id="12" name="Title 11">
            <a:extLst>
              <a:ext uri="{FF2B5EF4-FFF2-40B4-BE49-F238E27FC236}">
                <a16:creationId xmlns:a16="http://schemas.microsoft.com/office/drawing/2014/main" id="{8A177709-13B2-128C-08DA-16E122C624CB}"/>
              </a:ext>
            </a:extLst>
          </p:cNvPr>
          <p:cNvSpPr>
            <a:spLocks noGrp="1"/>
          </p:cNvSpPr>
          <p:nvPr>
            <p:ph type="title"/>
          </p:nvPr>
        </p:nvSpPr>
        <p:spPr/>
        <p:txBody>
          <a:bodyPr/>
          <a:lstStyle/>
          <a:p>
            <a:r>
              <a:rPr lang="en-US" dirty="0">
                <a:latin typeface="Aptos"/>
                <a:ea typeface="Tahoma"/>
                <a:cs typeface="Tahoma"/>
              </a:rPr>
              <a:t>Why New Frontier? </a:t>
            </a:r>
          </a:p>
        </p:txBody>
      </p:sp>
      <p:sp>
        <p:nvSpPr>
          <p:cNvPr id="18" name="Text Placeholder 17">
            <a:extLst>
              <a:ext uri="{FF2B5EF4-FFF2-40B4-BE49-F238E27FC236}">
                <a16:creationId xmlns:a16="http://schemas.microsoft.com/office/drawing/2014/main" id="{17FBBB5E-18E8-13EA-7DE8-880122F143DE}"/>
              </a:ext>
            </a:extLst>
          </p:cNvPr>
          <p:cNvSpPr>
            <a:spLocks noGrp="1"/>
          </p:cNvSpPr>
          <p:nvPr>
            <p:ph type="body" sz="quarter" idx="15"/>
          </p:nvPr>
        </p:nvSpPr>
        <p:spPr/>
        <p:txBody>
          <a:bodyPr>
            <a:normAutofit fontScale="47500" lnSpcReduction="20000"/>
          </a:bodyPr>
          <a:lstStyle/>
          <a:p>
            <a:pPr>
              <a:lnSpc>
                <a:spcPct val="110000"/>
              </a:lnSpc>
            </a:pPr>
            <a:r>
              <a:rPr lang="en-US" sz="3300" b="1">
                <a:solidFill>
                  <a:srgbClr val="001F60"/>
                </a:solidFill>
              </a:rPr>
              <a:t>20 - Year Track Record</a:t>
            </a:r>
          </a:p>
          <a:p>
            <a:pPr>
              <a:lnSpc>
                <a:spcPct val="110000"/>
              </a:lnSpc>
              <a:spcAft>
                <a:spcPts val="600"/>
              </a:spcAft>
            </a:pPr>
            <a:r>
              <a:rPr lang="en-US" sz="3200" i="1">
                <a:solidFill>
                  <a:schemeClr val="accent6">
                    <a:lumMod val="25000"/>
                  </a:schemeClr>
                </a:solidFill>
                <a:latin typeface="Aptos Narrow" panose="020B0004020202020204" pitchFamily="34" charset="0"/>
              </a:rPr>
              <a:t>We have consistently managed risk, adapted to evolving markets, and delivered stronger risk-adjusted returns than traditional approaches. </a:t>
            </a:r>
          </a:p>
        </p:txBody>
      </p:sp>
      <p:sp>
        <p:nvSpPr>
          <p:cNvPr id="3" name="Slide Number Placeholder 7">
            <a:extLst>
              <a:ext uri="{FF2B5EF4-FFF2-40B4-BE49-F238E27FC236}">
                <a16:creationId xmlns:a16="http://schemas.microsoft.com/office/drawing/2014/main" id="{A9167949-AB4F-9F0C-3444-25CFF7700AD0}"/>
              </a:ext>
            </a:extLst>
          </p:cNvPr>
          <p:cNvSpPr txBox="1">
            <a:spLocks/>
          </p:cNvSpPr>
          <p:nvPr/>
        </p:nvSpPr>
        <p:spPr>
          <a:xfrm>
            <a:off x="11521688" y="6362612"/>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mtClean="0">
                <a:solidFill>
                  <a:schemeClr val="accent6">
                    <a:lumMod val="50000"/>
                  </a:schemeClr>
                </a:solidFill>
                <a:latin typeface="Aptos" panose="020B0004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527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7A666D-6074-AD1A-3E9F-982B189145BC}"/>
              </a:ext>
            </a:extLst>
          </p:cNvPr>
          <p:cNvSpPr>
            <a:spLocks noGrp="1"/>
          </p:cNvSpPr>
          <p:nvPr>
            <p:ph sz="quarter" idx="10"/>
          </p:nvPr>
        </p:nvSpPr>
        <p:spPr>
          <a:xfrm>
            <a:off x="528137" y="1938433"/>
            <a:ext cx="3260092" cy="4646644"/>
          </a:xfrm>
        </p:spPr>
        <p:txBody>
          <a:bodyPr vert="horz" lIns="91440" tIns="45720" rIns="91440" bIns="45720" rtlCol="0" anchor="t">
            <a:noAutofit/>
          </a:bodyPr>
          <a:lstStyle/>
          <a:p>
            <a:r>
              <a:rPr lang="en-US" sz="2000" b="1">
                <a:solidFill>
                  <a:schemeClr val="accent1"/>
                </a:solidFill>
              </a:rPr>
              <a:t>Why New Frontier?</a:t>
            </a:r>
            <a:endParaRPr lang="en-US" sz="2400"/>
          </a:p>
          <a:p>
            <a:pPr>
              <a:lnSpc>
                <a:spcPct val="110000"/>
              </a:lnSpc>
            </a:pPr>
            <a:r>
              <a:rPr lang="en-US" sz="1800"/>
              <a:t>We are committed to providing market-adaptive, risk-managed portfolios that align with your clients’ investment objectives. </a:t>
            </a:r>
          </a:p>
          <a:p>
            <a:pPr>
              <a:lnSpc>
                <a:spcPct val="110000"/>
              </a:lnSpc>
            </a:pPr>
            <a:r>
              <a:rPr lang="en-US" sz="1800"/>
              <a:t>Portfolios are optimized to produce smoother, more reliable long-term outcomes. </a:t>
            </a:r>
          </a:p>
        </p:txBody>
      </p:sp>
      <p:sp>
        <p:nvSpPr>
          <p:cNvPr id="2" name="TextBox 1">
            <a:extLst>
              <a:ext uri="{FF2B5EF4-FFF2-40B4-BE49-F238E27FC236}">
                <a16:creationId xmlns:a16="http://schemas.microsoft.com/office/drawing/2014/main" id="{7C1B27FE-8384-6DB8-E579-4D8487F60AB1}"/>
              </a:ext>
            </a:extLst>
          </p:cNvPr>
          <p:cNvSpPr txBox="1"/>
          <p:nvPr/>
        </p:nvSpPr>
        <p:spPr>
          <a:xfrm>
            <a:off x="5430419" y="1938433"/>
            <a:ext cx="5491888" cy="3359061"/>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a:solidFill>
                  <a:srgbClr val="FFFFFF"/>
                </a:solidFill>
                <a:latin typeface="Calibri" panose="020F0502020204030204"/>
              </a:rPr>
              <a:t>Innovative</a:t>
            </a: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 Proven Optimization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Daily Portfolio Monitoring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Intelligent Rebalancing</a:t>
            </a:r>
            <a:r>
              <a:rPr kumimoji="0" lang="en-US" sz="2400" b="0" i="0" u="none" strike="noStrike" kern="1200" cap="none" spc="0" normalizeH="0" baseline="30000" noProof="0">
                <a:ln>
                  <a:noFill/>
                </a:ln>
                <a:solidFill>
                  <a:srgbClr val="FFFFFF"/>
                </a:solidFill>
                <a:effectLst/>
                <a:uLnTx/>
                <a:uFillTx/>
                <a:latin typeface="Calibri" panose="020F0502020204030204"/>
                <a:ea typeface="+mn-ea"/>
                <a:cs typeface="+mn-cs"/>
              </a:rPr>
              <a:t>TM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Tax-Smart Portfolio Optimization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Best-in-Class ETFs / Nonproprietary</a:t>
            </a:r>
            <a:r>
              <a:rPr kumimoji="0" lang="en-US" sz="2400" b="0" i="0" u="none" strike="noStrike" kern="1200" cap="none" spc="0" normalizeH="0" noProof="0">
                <a:ln>
                  <a:noFill/>
                </a:ln>
                <a:solidFill>
                  <a:srgbClr val="FFFFFF"/>
                </a:solidFill>
                <a:effectLst/>
                <a:uLnTx/>
                <a:uFillTx/>
                <a:latin typeface="Calibri" panose="020F0502020204030204"/>
                <a:ea typeface="+mn-ea"/>
                <a:cs typeface="+mn-cs"/>
              </a:rPr>
              <a:t> ETFs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20-Year Track Record</a:t>
            </a:r>
          </a:p>
        </p:txBody>
      </p:sp>
      <p:pic>
        <p:nvPicPr>
          <p:cNvPr id="3" name="Picture 4">
            <a:extLst>
              <a:ext uri="{FF2B5EF4-FFF2-40B4-BE49-F238E27FC236}">
                <a16:creationId xmlns:a16="http://schemas.microsoft.com/office/drawing/2014/main" id="{8CEC1017-F4DD-8E34-CF2C-BFF1F339AB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8216" y="558451"/>
            <a:ext cx="2402785" cy="566014"/>
          </a:xfrm>
          <a:prstGeom prst="rect">
            <a:avLst/>
          </a:prstGeom>
        </p:spPr>
      </p:pic>
      <p:cxnSp>
        <p:nvCxnSpPr>
          <p:cNvPr id="5" name="Straight Connector 4">
            <a:extLst>
              <a:ext uri="{FF2B5EF4-FFF2-40B4-BE49-F238E27FC236}">
                <a16:creationId xmlns:a16="http://schemas.microsoft.com/office/drawing/2014/main" id="{331D37C9-9A57-1D61-F472-3EE82E108E2A}"/>
              </a:ext>
            </a:extLst>
          </p:cNvPr>
          <p:cNvCxnSpPr>
            <a:cxnSpLocks/>
          </p:cNvCxnSpPr>
          <p:nvPr/>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15">
            <a:extLst>
              <a:ext uri="{FF2B5EF4-FFF2-40B4-BE49-F238E27FC236}">
                <a16:creationId xmlns:a16="http://schemas.microsoft.com/office/drawing/2014/main" id="{8B76B9C3-CBED-75D7-9941-269D9BB2BF6A}"/>
              </a:ext>
            </a:extLst>
          </p:cNvPr>
          <p:cNvSpPr txBox="1">
            <a:spLocks/>
          </p:cNvSpPr>
          <p:nvPr/>
        </p:nvSpPr>
        <p:spPr>
          <a:xfrm>
            <a:off x="11622917" y="6362613"/>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u="none" strike="noStrike" kern="1200" cap="none" spc="0" normalizeH="0" baseline="0" noProof="0" smtClean="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u="none" strike="noStrike" kern="1200" cap="none" spc="0" normalizeH="0" baseline="0" noProof="0">
              <a:ln>
                <a:noFill/>
              </a:ln>
              <a:solidFill>
                <a:srgbClr val="FFFFFF"/>
              </a:solidFill>
              <a:effectLst/>
              <a:uLnTx/>
              <a:uFillTx/>
              <a:latin typeface="Aptos" panose="020B00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7047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703524-37CF-D791-4341-E8A3121A8010}"/>
              </a:ext>
            </a:extLst>
          </p:cNvPr>
          <p:cNvSpPr>
            <a:spLocks noGrp="1"/>
          </p:cNvSpPr>
          <p:nvPr>
            <p:ph type="title"/>
          </p:nvPr>
        </p:nvSpPr>
        <p:spPr/>
        <p:txBody>
          <a:bodyPr/>
          <a:lstStyle/>
          <a:p>
            <a:r>
              <a:rPr lang="en-US"/>
              <a:t>Let’s Build Your Practice Together</a:t>
            </a:r>
          </a:p>
        </p:txBody>
      </p:sp>
      <p:sp>
        <p:nvSpPr>
          <p:cNvPr id="4" name="TextBox 3">
            <a:extLst>
              <a:ext uri="{FF2B5EF4-FFF2-40B4-BE49-F238E27FC236}">
                <a16:creationId xmlns:a16="http://schemas.microsoft.com/office/drawing/2014/main" id="{3649F4F9-C439-882F-624A-0214EB74D296}"/>
              </a:ext>
            </a:extLst>
          </p:cNvPr>
          <p:cNvSpPr txBox="1"/>
          <p:nvPr/>
        </p:nvSpPr>
        <p:spPr>
          <a:xfrm>
            <a:off x="1009815" y="2353586"/>
            <a:ext cx="10042497" cy="2677656"/>
          </a:xfrm>
          <a:prstGeom prst="rect">
            <a:avLst/>
          </a:prstGeom>
          <a:noFill/>
        </p:spPr>
        <p:txBody>
          <a:bodyPr wrap="square" rtlCol="0">
            <a:spAutoFit/>
          </a:bodyPr>
          <a:lstStyle/>
          <a:p>
            <a:pPr marL="457200" indent="-457200">
              <a:buClr>
                <a:schemeClr val="accent1"/>
              </a:buClr>
              <a:buFont typeface="Arial" panose="020B0604020202020204" pitchFamily="34" charset="0"/>
              <a:buChar char="•"/>
            </a:pPr>
            <a:r>
              <a:rPr lang="en-US" sz="2800">
                <a:solidFill>
                  <a:schemeClr val="bg1"/>
                </a:solidFill>
                <a:latin typeface="Aptos" panose="020B0004020202020204" pitchFamily="34" charset="0"/>
              </a:rPr>
              <a:t>Schedule a 1:1 with Jeff</a:t>
            </a:r>
          </a:p>
          <a:p>
            <a:pPr marL="457200" indent="-457200">
              <a:buClr>
                <a:schemeClr val="accent1"/>
              </a:buClr>
              <a:buFont typeface="Arial" panose="020B0604020202020204" pitchFamily="34" charset="0"/>
              <a:buChar char="•"/>
            </a:pPr>
            <a:endParaRPr lang="en-US" sz="2800">
              <a:solidFill>
                <a:schemeClr val="bg1"/>
              </a:solidFill>
              <a:latin typeface="Aptos" panose="020B0004020202020204" pitchFamily="34" charset="0"/>
            </a:endParaRPr>
          </a:p>
          <a:p>
            <a:pPr marL="457200" indent="-457200">
              <a:buClr>
                <a:schemeClr val="accent1"/>
              </a:buClr>
              <a:buFont typeface="Arial" panose="020B0604020202020204" pitchFamily="34" charset="0"/>
              <a:buChar char="•"/>
            </a:pPr>
            <a:r>
              <a:rPr lang="en-US" sz="2800">
                <a:solidFill>
                  <a:schemeClr val="bg1"/>
                </a:solidFill>
                <a:latin typeface="Aptos" panose="020B0004020202020204" pitchFamily="34" charset="0"/>
              </a:rPr>
              <a:t>Explore how to apply New Frontier’s solutions across your client base</a:t>
            </a:r>
          </a:p>
          <a:p>
            <a:pPr marL="457200" indent="-457200">
              <a:buClr>
                <a:schemeClr val="accent1"/>
              </a:buClr>
              <a:buFont typeface="Arial" panose="020B0604020202020204" pitchFamily="34" charset="0"/>
              <a:buChar char="•"/>
            </a:pPr>
            <a:endParaRPr lang="en-US" sz="2800">
              <a:solidFill>
                <a:schemeClr val="bg1"/>
              </a:solidFill>
              <a:latin typeface="Aptos" panose="020B0004020202020204" pitchFamily="34" charset="0"/>
            </a:endParaRPr>
          </a:p>
          <a:p>
            <a:pPr marL="457200" indent="-457200">
              <a:buClr>
                <a:schemeClr val="accent1"/>
              </a:buClr>
              <a:buFont typeface="Arial" panose="020B0604020202020204" pitchFamily="34" charset="0"/>
              <a:buChar char="•"/>
            </a:pPr>
            <a:r>
              <a:rPr lang="en-US" sz="2800">
                <a:solidFill>
                  <a:schemeClr val="bg1"/>
                </a:solidFill>
                <a:latin typeface="Aptos" panose="020B0004020202020204" pitchFamily="34" charset="0"/>
              </a:rPr>
              <a:t>Optimize client outcomes — and optimize your business</a:t>
            </a:r>
          </a:p>
        </p:txBody>
      </p:sp>
    </p:spTree>
    <p:extLst>
      <p:ext uri="{BB962C8B-B14F-4D97-AF65-F5344CB8AC3E}">
        <p14:creationId xmlns:p14="http://schemas.microsoft.com/office/powerpoint/2010/main" val="400193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6264-363C-5604-22D5-6F7F09378B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ABA9EE5-9E17-D435-339F-630E4C6A2B95}"/>
              </a:ext>
            </a:extLst>
          </p:cNvPr>
          <p:cNvSpPr>
            <a:spLocks noGrp="1"/>
          </p:cNvSpPr>
          <p:nvPr>
            <p:ph type="title"/>
          </p:nvPr>
        </p:nvSpPr>
        <p:spPr/>
        <p:txBody>
          <a:bodyPr/>
          <a:lstStyle/>
          <a:p>
            <a:r>
              <a:rPr lang="en-US" dirty="0"/>
              <a:t>Contact Information</a:t>
            </a:r>
            <a:endParaRPr lang="en-US" sz="2800" dirty="0"/>
          </a:p>
        </p:txBody>
      </p:sp>
      <p:sp>
        <p:nvSpPr>
          <p:cNvPr id="2" name="TextBox 1">
            <a:extLst>
              <a:ext uri="{FF2B5EF4-FFF2-40B4-BE49-F238E27FC236}">
                <a16:creationId xmlns:a16="http://schemas.microsoft.com/office/drawing/2014/main" id="{27D47004-941B-6CE2-19D6-27067CE69115}"/>
              </a:ext>
            </a:extLst>
          </p:cNvPr>
          <p:cNvSpPr txBox="1"/>
          <p:nvPr/>
        </p:nvSpPr>
        <p:spPr>
          <a:xfrm>
            <a:off x="1925451" y="2824001"/>
            <a:ext cx="362408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Jeff Megar, CFA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VP, Client Portfolio Solutions &amp; Business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1224"/>
                </a:solidFill>
                <a:latin typeface="Calibri" panose="020F0502020204030204"/>
              </a:rPr>
              <a:t>617-939-4526</a:t>
            </a:r>
            <a:endPar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hlinkClick r:id="rId3"/>
              </a:rPr>
              <a:t>jmegar@newfrontieradvisors.com</a:t>
            </a: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F8DFA483-2165-E27C-A0E4-072661090098}"/>
              </a:ext>
            </a:extLst>
          </p:cNvPr>
          <p:cNvSpPr txBox="1"/>
          <p:nvPr/>
        </p:nvSpPr>
        <p:spPr>
          <a:xfrm>
            <a:off x="7846529" y="2834377"/>
            <a:ext cx="38744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Mac Nicholson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Regional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617-849-8889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hlinkClick r:id="rId4"/>
              </a:rPr>
              <a:t>mnicholson@newfrontieradvisors.com</a:t>
            </a:r>
            <a:r>
              <a:rPr kumimoji="0" lang="en-US" sz="1800" b="0" i="0" u="none" strike="noStrike" kern="1200" cap="none" spc="0" normalizeH="0" baseline="0" noProof="0" dirty="0">
                <a:ln>
                  <a:noFill/>
                </a:ln>
                <a:solidFill>
                  <a:srgbClr val="131224"/>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8AF3C084-BF94-47BD-4502-BC8FEB5051B0}"/>
              </a:ext>
            </a:extLst>
          </p:cNvPr>
          <p:cNvPicPr>
            <a:picLocks noChangeAspect="1"/>
          </p:cNvPicPr>
          <p:nvPr/>
        </p:nvPicPr>
        <p:blipFill>
          <a:blip r:embed="rId5"/>
          <a:srcRect b="31726"/>
          <a:stretch/>
        </p:blipFill>
        <p:spPr>
          <a:xfrm>
            <a:off x="6709866" y="2824001"/>
            <a:ext cx="1136663" cy="1162595"/>
          </a:xfrm>
          <a:prstGeom prst="flowChartConnector">
            <a:avLst/>
          </a:prstGeom>
        </p:spPr>
      </p:pic>
      <p:pic>
        <p:nvPicPr>
          <p:cNvPr id="6" name="Picture 5" descr="A person in a suit and tie&#10;&#10;AI-generated content may be incorrect.">
            <a:extLst>
              <a:ext uri="{FF2B5EF4-FFF2-40B4-BE49-F238E27FC236}">
                <a16:creationId xmlns:a16="http://schemas.microsoft.com/office/drawing/2014/main" id="{BC117124-CA42-C1E9-31EF-326BDCC7B184}"/>
              </a:ext>
            </a:extLst>
          </p:cNvPr>
          <p:cNvPicPr>
            <a:picLocks noChangeAspect="1"/>
          </p:cNvPicPr>
          <p:nvPr/>
        </p:nvPicPr>
        <p:blipFill>
          <a:blip r:embed="rId6">
            <a:extLst>
              <a:ext uri="{28A0092B-C50C-407E-A947-70E740481C1C}">
                <a14:useLocalDpi xmlns:a14="http://schemas.microsoft.com/office/drawing/2010/main" val="0"/>
              </a:ext>
            </a:extLst>
          </a:blip>
          <a:srcRect l="214" t="1050" r="1174" b="3491"/>
          <a:stretch/>
        </p:blipFill>
        <p:spPr>
          <a:xfrm>
            <a:off x="801599" y="2834377"/>
            <a:ext cx="970103" cy="995463"/>
          </a:xfrm>
          <a:prstGeom prst="ellipse">
            <a:avLst/>
          </a:prstGeom>
        </p:spPr>
      </p:pic>
    </p:spTree>
    <p:extLst>
      <p:ext uri="{BB962C8B-B14F-4D97-AF65-F5344CB8AC3E}">
        <p14:creationId xmlns:p14="http://schemas.microsoft.com/office/powerpoint/2010/main" val="1067467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2675-B5E0-CB95-C3DD-78E09F2D8CC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C1855EE-F5AC-697A-3B7E-513A43CED35C}"/>
              </a:ext>
            </a:extLst>
          </p:cNvPr>
          <p:cNvPicPr>
            <a:picLocks noChangeAspect="1"/>
          </p:cNvPicPr>
          <p:nvPr/>
        </p:nvPicPr>
        <p:blipFill>
          <a:blip r:embed="rId3"/>
          <a:stretch>
            <a:fillRect/>
          </a:stretch>
        </p:blipFill>
        <p:spPr>
          <a:xfrm>
            <a:off x="0" y="-105508"/>
            <a:ext cx="12192000" cy="6963508"/>
          </a:xfrm>
          <a:prstGeom prst="rect">
            <a:avLst/>
          </a:prstGeom>
        </p:spPr>
      </p:pic>
      <p:sp>
        <p:nvSpPr>
          <p:cNvPr id="3" name="Rectangle 2">
            <a:extLst>
              <a:ext uri="{FF2B5EF4-FFF2-40B4-BE49-F238E27FC236}">
                <a16:creationId xmlns:a16="http://schemas.microsoft.com/office/drawing/2014/main" id="{E5681BA7-BE3B-4EDD-9180-D53400E05F16}"/>
              </a:ext>
            </a:extLst>
          </p:cNvPr>
          <p:cNvSpPr/>
          <p:nvPr/>
        </p:nvSpPr>
        <p:spPr>
          <a:xfrm>
            <a:off x="0" y="-105508"/>
            <a:ext cx="12192000" cy="6963508"/>
          </a:xfrm>
          <a:prstGeom prst="rect">
            <a:avLst/>
          </a:prstGeom>
          <a:gradFill>
            <a:gsLst>
              <a:gs pos="0">
                <a:srgbClr val="000064">
                  <a:alpha val="82883"/>
                  <a:lumMod val="93000"/>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A3BF7C-C016-23CC-026F-C53669998DCF}"/>
              </a:ext>
            </a:extLst>
          </p:cNvPr>
          <p:cNvSpPr>
            <a:spLocks noGrp="1"/>
          </p:cNvSpPr>
          <p:nvPr>
            <p:ph type="title" idx="4294967295"/>
          </p:nvPr>
        </p:nvSpPr>
        <p:spPr>
          <a:xfrm>
            <a:off x="2060575" y="1751013"/>
            <a:ext cx="8195533" cy="3648075"/>
          </a:xfrm>
        </p:spPr>
        <p:txBody>
          <a:bodyPr/>
          <a:lstStyle/>
          <a:p>
            <a:pPr algn="ctr"/>
            <a:r>
              <a:rPr lang="en-US" sz="5400">
                <a:solidFill>
                  <a:schemeClr val="bg1"/>
                </a:solidFill>
              </a:rPr>
              <a:t>Q&amp;A</a:t>
            </a:r>
          </a:p>
        </p:txBody>
      </p:sp>
      <p:pic>
        <p:nvPicPr>
          <p:cNvPr id="4" name="Graphic 3">
            <a:extLst>
              <a:ext uri="{FF2B5EF4-FFF2-40B4-BE49-F238E27FC236}">
                <a16:creationId xmlns:a16="http://schemas.microsoft.com/office/drawing/2014/main" id="{4D4DD626-CF8B-554C-F920-A148DF54F4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3855" y="1325724"/>
            <a:ext cx="5499100" cy="1295400"/>
          </a:xfrm>
          <a:prstGeom prst="rect">
            <a:avLst/>
          </a:prstGeom>
        </p:spPr>
      </p:pic>
    </p:spTree>
    <p:extLst>
      <p:ext uri="{BB962C8B-B14F-4D97-AF65-F5344CB8AC3E}">
        <p14:creationId xmlns:p14="http://schemas.microsoft.com/office/powerpoint/2010/main" val="336270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1A775B-9582-172A-8514-3090D206678C}"/>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a:stretch/>
        </p:blipFill>
        <p:spPr>
          <a:xfrm>
            <a:off x="0" y="-4650"/>
            <a:ext cx="12208476" cy="6852739"/>
          </a:xfrm>
          <a:prstGeom prst="rect">
            <a:avLst/>
          </a:prstGeom>
        </p:spPr>
      </p:pic>
      <p:sp>
        <p:nvSpPr>
          <p:cNvPr id="3" name="Rectangle 2">
            <a:extLst>
              <a:ext uri="{FF2B5EF4-FFF2-40B4-BE49-F238E27FC236}">
                <a16:creationId xmlns:a16="http://schemas.microsoft.com/office/drawing/2014/main" id="{6C2C88CA-3646-66CE-2B33-27A6A56D7A33}"/>
              </a:ext>
            </a:extLst>
          </p:cNvPr>
          <p:cNvSpPr/>
          <p:nvPr/>
        </p:nvSpPr>
        <p:spPr>
          <a:xfrm>
            <a:off x="16621" y="9911"/>
            <a:ext cx="12192000" cy="6858000"/>
          </a:xfrm>
          <a:prstGeom prst="rect">
            <a:avLst/>
          </a:prstGeom>
          <a:gradFill>
            <a:gsLst>
              <a:gs pos="0">
                <a:srgbClr val="000064">
                  <a:lumMod val="87000"/>
                  <a:lumOff val="13000"/>
                  <a:alpha val="43874"/>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37EE8-76EB-031E-6C0D-2FB77200E894}"/>
              </a:ext>
            </a:extLst>
          </p:cNvPr>
          <p:cNvSpPr>
            <a:spLocks noGrp="1"/>
          </p:cNvSpPr>
          <p:nvPr>
            <p:ph type="title" idx="4294967295"/>
          </p:nvPr>
        </p:nvSpPr>
        <p:spPr>
          <a:xfrm>
            <a:off x="2060575" y="1751013"/>
            <a:ext cx="8195533" cy="3648075"/>
          </a:xfrm>
        </p:spPr>
        <p:txBody>
          <a:bodyPr/>
          <a:lstStyle/>
          <a:p>
            <a:pPr algn="ctr"/>
            <a:r>
              <a:rPr lang="en-US" sz="5400">
                <a:solidFill>
                  <a:schemeClr val="bg1"/>
                </a:solidFill>
              </a:rPr>
              <a:t>Thank You</a:t>
            </a:r>
          </a:p>
        </p:txBody>
      </p:sp>
      <p:pic>
        <p:nvPicPr>
          <p:cNvPr id="4" name="Graphic 3">
            <a:extLst>
              <a:ext uri="{FF2B5EF4-FFF2-40B4-BE49-F238E27FC236}">
                <a16:creationId xmlns:a16="http://schemas.microsoft.com/office/drawing/2014/main" id="{B872779F-00C5-F1A6-AE90-EEB9BC57BB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3855" y="1325724"/>
            <a:ext cx="5499100" cy="1295400"/>
          </a:xfrm>
          <a:prstGeom prst="rect">
            <a:avLst/>
          </a:prstGeom>
        </p:spPr>
      </p:pic>
    </p:spTree>
    <p:extLst>
      <p:ext uri="{BB962C8B-B14F-4D97-AF65-F5344CB8AC3E}">
        <p14:creationId xmlns:p14="http://schemas.microsoft.com/office/powerpoint/2010/main" val="257478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111A9F-4337-C039-3890-766F0702E780}"/>
              </a:ext>
            </a:extLst>
          </p:cNvPr>
          <p:cNvSpPr/>
          <p:nvPr/>
        </p:nvSpPr>
        <p:spPr>
          <a:xfrm>
            <a:off x="0" y="5696143"/>
            <a:ext cx="12192000" cy="1161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F3A84D6-FA6B-4284-10B1-500C8765C5CB}"/>
              </a:ext>
            </a:extLst>
          </p:cNvPr>
          <p:cNvSpPr/>
          <p:nvPr/>
        </p:nvSpPr>
        <p:spPr>
          <a:xfrm>
            <a:off x="519167" y="3597968"/>
            <a:ext cx="11041039" cy="7301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ptos" panose="020B0004020202020204" pitchFamily="34" charset="0"/>
              </a:rPr>
              <a:t>Visit newfrontieradvisors.com to learn more about our investment process and explore our latest Insights.</a:t>
            </a:r>
          </a:p>
        </p:txBody>
      </p:sp>
      <p:sp>
        <p:nvSpPr>
          <p:cNvPr id="7" name="TextBox 6">
            <a:extLst>
              <a:ext uri="{FF2B5EF4-FFF2-40B4-BE49-F238E27FC236}">
                <a16:creationId xmlns:a16="http://schemas.microsoft.com/office/drawing/2014/main" id="{92079309-04E2-0C8E-C0D2-59E33E912BF4}"/>
              </a:ext>
            </a:extLst>
          </p:cNvPr>
          <p:cNvSpPr txBox="1"/>
          <p:nvPr/>
        </p:nvSpPr>
        <p:spPr>
          <a:xfrm>
            <a:off x="3310467" y="6175585"/>
            <a:ext cx="7171266" cy="307777"/>
          </a:xfrm>
          <a:prstGeom prst="rect">
            <a:avLst/>
          </a:prstGeom>
          <a:noFill/>
        </p:spPr>
        <p:txBody>
          <a:bodyPr wrap="square" rtlCol="0">
            <a:spAutoFit/>
          </a:bodyPr>
          <a:lstStyle/>
          <a:p>
            <a:r>
              <a:rPr lang="en-US" sz="1400" b="1">
                <a:solidFill>
                  <a:srgbClr val="0A4A8E"/>
                </a:solidFill>
                <a:effectLst/>
                <a:latin typeface="Aptos" panose="020B0004020202020204" pitchFamily="34" charset="0"/>
              </a:rPr>
              <a:t>newfrontieradvisors.com    /    (617) 648-1433    /   155 Federal Street, Boston, MA 02110</a:t>
            </a:r>
            <a:endParaRPr lang="en-US" sz="1400" b="1">
              <a:solidFill>
                <a:srgbClr val="0A4A8E"/>
              </a:solidFill>
              <a:latin typeface="Aptos" panose="020B0004020202020204" pitchFamily="34" charset="0"/>
            </a:endParaRPr>
          </a:p>
        </p:txBody>
      </p:sp>
      <p:pic>
        <p:nvPicPr>
          <p:cNvPr id="9" name="Graphic 8">
            <a:extLst>
              <a:ext uri="{FF2B5EF4-FFF2-40B4-BE49-F238E27FC236}">
                <a16:creationId xmlns:a16="http://schemas.microsoft.com/office/drawing/2014/main" id="{5A75D43B-55FE-36C1-ABB9-56E3120B56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017" y="5870259"/>
            <a:ext cx="2476500" cy="685800"/>
          </a:xfrm>
          <a:prstGeom prst="rect">
            <a:avLst/>
          </a:prstGeom>
        </p:spPr>
      </p:pic>
      <p:sp>
        <p:nvSpPr>
          <p:cNvPr id="12" name="TextBox 11">
            <a:extLst>
              <a:ext uri="{FF2B5EF4-FFF2-40B4-BE49-F238E27FC236}">
                <a16:creationId xmlns:a16="http://schemas.microsoft.com/office/drawing/2014/main" id="{DA3279B0-55D1-76FA-E33C-6918817264EA}"/>
              </a:ext>
            </a:extLst>
          </p:cNvPr>
          <p:cNvSpPr txBox="1"/>
          <p:nvPr/>
        </p:nvSpPr>
        <p:spPr>
          <a:xfrm>
            <a:off x="511791" y="382721"/>
            <a:ext cx="11290741" cy="3391569"/>
          </a:xfrm>
          <a:prstGeom prst="rect">
            <a:avLst/>
          </a:prstGeom>
          <a:noFill/>
        </p:spPr>
        <p:txBody>
          <a:bodyPr wrap="square" rtlCol="0">
            <a:spAutoFit/>
          </a:bodyPr>
          <a:lstStyle/>
          <a:p>
            <a:pPr>
              <a:lnSpc>
                <a:spcPts val="1400"/>
              </a:lnSpc>
              <a:spcAft>
                <a:spcPts val="800"/>
              </a:spcAft>
            </a:pPr>
            <a:r>
              <a:rPr lang="en-US" sz="1000">
                <a:solidFill>
                  <a:schemeClr val="accent6">
                    <a:lumMod val="50000"/>
                  </a:schemeClr>
                </a:solidFill>
                <a:effectLst/>
                <a:latin typeface="Aptos" panose="020B0004020202020204" pitchFamily="34" charset="0"/>
              </a:rPr>
              <a:t>Important Information</a:t>
            </a:r>
          </a:p>
          <a:p>
            <a:pPr>
              <a:lnSpc>
                <a:spcPts val="1400"/>
              </a:lnSpc>
              <a:spcAft>
                <a:spcPts val="800"/>
              </a:spcAft>
            </a:pPr>
            <a:r>
              <a:rPr lang="en-US" sz="1000">
                <a:solidFill>
                  <a:schemeClr val="accent6">
                    <a:lumMod val="50000"/>
                  </a:schemeClr>
                </a:solidFill>
                <a:latin typeface="Aptos" panose="020B0004020202020204" pitchFamily="34" charset="0"/>
              </a:rPr>
              <a:t>The calculations used in this report assume that all exchange-traded funds (“ETFs”) in the portfolio are bought and sold at the publicly available closing prices on the day of trading. Dividend reinvestment calculation occurs on the dividend ex-date. Rebalancing occurs on the historically recorded rebalance date of each strategy as archived by New Frontier.</a:t>
            </a:r>
          </a:p>
          <a:p>
            <a:pPr>
              <a:lnSpc>
                <a:spcPts val="1400"/>
              </a:lnSpc>
              <a:spcAft>
                <a:spcPts val="800"/>
              </a:spcAft>
            </a:pPr>
            <a:r>
              <a:rPr lang="en-US" sz="1000">
                <a:solidFill>
                  <a:schemeClr val="accent6">
                    <a:lumMod val="50000"/>
                  </a:schemeClr>
                </a:solidFill>
                <a:latin typeface="Aptos" panose="020B0004020202020204" pitchFamily="34" charset="0"/>
              </a:rPr>
              <a:t>The amount of gains and distributions displayed here does not reflect the deduction of any fees or expenses beyond ETF expense ratios including strategist, platform, custodial, or advisory fees. As a result, the gains do not show the compounding effect of those fees and expenses over time. As such, this report is not intended to, and cannot be used to, evaluate the actual performance of a model portfolio. To view performance data for New Frontier’s model portfolios, use https://frontieradvisor.com/analytics/.</a:t>
            </a:r>
          </a:p>
          <a:p>
            <a:pPr>
              <a:lnSpc>
                <a:spcPts val="1400"/>
              </a:lnSpc>
              <a:spcAft>
                <a:spcPts val="800"/>
              </a:spcAft>
            </a:pPr>
            <a:r>
              <a:rPr lang="en-US" sz="1000">
                <a:solidFill>
                  <a:schemeClr val="accent6">
                    <a:lumMod val="50000"/>
                  </a:schemeClr>
                </a:solidFill>
                <a:latin typeface="Aptos" panose="020B0004020202020204" pitchFamily="34" charset="0"/>
              </a:rPr>
              <a:t>This report is only designed to illustrate the estimated tax liability and other related questions that would be associated with estimated amounts of gains and distributions and is hypothetical in nature. The information provided is for informational purposes only and does not constitute tax advice. Investors should consult with a tax advisor regarding the tax implications of any investment decision. Tax savings results will vary for each investor based upon their specific circumstances and tax brackets.</a:t>
            </a:r>
          </a:p>
          <a:p>
            <a:pPr>
              <a:lnSpc>
                <a:spcPts val="1400"/>
              </a:lnSpc>
              <a:spcAft>
                <a:spcPts val="800"/>
              </a:spcAft>
            </a:pPr>
            <a:r>
              <a:rPr lang="en-US" sz="1000">
                <a:solidFill>
                  <a:schemeClr val="accent6">
                    <a:lumMod val="50000"/>
                  </a:schemeClr>
                </a:solidFill>
                <a:latin typeface="Aptos" panose="020B0004020202020204" pitchFamily="34" charset="0"/>
              </a:rPr>
              <a:t>For instructional purposes only. Past performance is not a guarantee of future returns. Any further distribution must comply with your firm’s guidelines and applicable rules and regulations, including Rule 206(4)-1 under the Investment Advisers Act of 1940.</a:t>
            </a:r>
          </a:p>
          <a:p>
            <a:pPr>
              <a:lnSpc>
                <a:spcPts val="1400"/>
              </a:lnSpc>
              <a:spcAft>
                <a:spcPts val="800"/>
              </a:spcAft>
            </a:pPr>
            <a:r>
              <a:rPr lang="en-US" sz="1000">
                <a:effectLst/>
                <a:latin typeface="Aptos" panose="020B0004020202020204" pitchFamily="34" charset="0"/>
              </a:rPr>
              <a:t>Financial instruments discussed here may not be suitable for all investors. Before investing in any investment portfolio, the Client and Financial Advisor should carefully consider the client’s investment objectives, time horizon, risk tolerance, and fees. The Financial Advisor assumes full responsibility for determining the suitability and fitness of each portfolio for their clients. Diversification may not protect against market risk. There are risks involved in investing, including possible loss of principal. Past performance does not guarantee future results.</a:t>
            </a:r>
          </a:p>
          <a:p>
            <a:pPr>
              <a:lnSpc>
                <a:spcPts val="1400"/>
              </a:lnSpc>
              <a:spcAft>
                <a:spcPts val="800"/>
              </a:spcAft>
            </a:pPr>
            <a:endParaRPr lang="en-US" sz="1000">
              <a:solidFill>
                <a:schemeClr val="accent6">
                  <a:lumMod val="50000"/>
                </a:schemeClr>
              </a:solidFill>
              <a:latin typeface="Aptos" panose="020B0004020202020204" pitchFamily="34" charset="0"/>
            </a:endParaRPr>
          </a:p>
        </p:txBody>
      </p:sp>
      <p:sp>
        <p:nvSpPr>
          <p:cNvPr id="3" name="TextBox 2">
            <a:extLst>
              <a:ext uri="{FF2B5EF4-FFF2-40B4-BE49-F238E27FC236}">
                <a16:creationId xmlns:a16="http://schemas.microsoft.com/office/drawing/2014/main" id="{FA79E518-AFE4-A6F4-A0B1-639B85D59952}"/>
              </a:ext>
            </a:extLst>
          </p:cNvPr>
          <p:cNvSpPr txBox="1"/>
          <p:nvPr/>
        </p:nvSpPr>
        <p:spPr>
          <a:xfrm>
            <a:off x="511792" y="4558115"/>
            <a:ext cx="11055792" cy="954107"/>
          </a:xfrm>
          <a:prstGeom prst="rect">
            <a:avLst/>
          </a:prstGeom>
          <a:noFill/>
        </p:spPr>
        <p:txBody>
          <a:bodyPr wrap="square" rtlCol="0">
            <a:spAutoFit/>
          </a:bodyPr>
          <a:lstStyle/>
          <a:p>
            <a:r>
              <a:rPr lang="en-US" sz="1400">
                <a:solidFill>
                  <a:schemeClr val="accent6">
                    <a:lumMod val="50000"/>
                  </a:schemeClr>
                </a:solidFill>
                <a:effectLst/>
                <a:latin typeface="Aptos" panose="020B0004020202020204" pitchFamily="34" charset="0"/>
              </a:rPr>
              <a:t>ABOUT NEW FRONTIER</a:t>
            </a:r>
          </a:p>
          <a:p>
            <a:endParaRPr lang="en-US" sz="600">
              <a:solidFill>
                <a:schemeClr val="accent6">
                  <a:lumMod val="50000"/>
                </a:schemeClr>
              </a:solidFill>
              <a:effectLst/>
              <a:latin typeface="Aptos" panose="020B0004020202020204" pitchFamily="34" charset="0"/>
            </a:endParaRPr>
          </a:p>
          <a:p>
            <a:r>
              <a:rPr lang="en-US" sz="1200">
                <a:effectLst/>
                <a:latin typeface="Aptos Light" panose="020B0004020202020204" pitchFamily="34" charset="0"/>
              </a:rPr>
              <a:t>New Frontier is an investment technology and management firm founded in 1999, specializing in optimizing customized portfolios. Our proprietary technologies, Michaud Optimization™ and Intelligent Rebalancing™, create market-adaptive, risk-managed portfolios.  As an ETF strategist pioneer, we have a 20-year track record optimizing portfolios.</a:t>
            </a:r>
          </a:p>
        </p:txBody>
      </p:sp>
    </p:spTree>
    <p:extLst>
      <p:ext uri="{BB962C8B-B14F-4D97-AF65-F5344CB8AC3E}">
        <p14:creationId xmlns:p14="http://schemas.microsoft.com/office/powerpoint/2010/main" val="3810953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0831-3448-D024-61AC-C8CFCBC2D495}"/>
              </a:ext>
            </a:extLst>
          </p:cNvPr>
          <p:cNvSpPr>
            <a:spLocks noGrp="1"/>
          </p:cNvSpPr>
          <p:nvPr>
            <p:ph type="title"/>
          </p:nvPr>
        </p:nvSpPr>
        <p:spPr/>
        <p:txBody>
          <a:bodyPr/>
          <a:lstStyle/>
          <a:p>
            <a:r>
              <a:rPr lang="en-US" b="0" i="0" u="none" strike="noStrike">
                <a:effectLst/>
              </a:rPr>
              <a:t>Disclosures:</a:t>
            </a:r>
            <a:endParaRPr lang="en-US"/>
          </a:p>
        </p:txBody>
      </p:sp>
      <p:sp>
        <p:nvSpPr>
          <p:cNvPr id="3" name="Text Placeholder 4">
            <a:extLst>
              <a:ext uri="{FF2B5EF4-FFF2-40B4-BE49-F238E27FC236}">
                <a16:creationId xmlns:a16="http://schemas.microsoft.com/office/drawing/2014/main" id="{19FEA4A5-745B-4264-9CF9-3C9AD84963A5}"/>
              </a:ext>
            </a:extLst>
          </p:cNvPr>
          <p:cNvSpPr>
            <a:spLocks noGrp="1"/>
          </p:cNvSpPr>
          <p:nvPr/>
        </p:nvSpPr>
        <p:spPr>
          <a:xfrm>
            <a:off x="568325" y="1676662"/>
            <a:ext cx="10515600" cy="5051076"/>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accent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fontAlgn="base">
              <a:spcAft>
                <a:spcPts val="800"/>
              </a:spcAft>
              <a:buNone/>
            </a:pPr>
            <a:r>
              <a:rPr lang="en-US" b="0" i="0" dirty="0">
                <a:solidFill>
                  <a:srgbClr val="000000"/>
                </a:solidFill>
                <a:effectLst/>
                <a:latin typeface="SemplicitaPro" panose="02000503000000000000" pitchFamily="50" charset="0"/>
              </a:rPr>
              <a:t>This information is for information purposes only. It does not constitute an offer or solicitation of securities or investment services or an endorsement thereof in any jurisdiction or in any circumstance in which such offer or solicitation is unlawful or not authorized. None of the information contained in this report constitutes, or is intended to constitute, a recommendation of any particular security or trading strategy or a determination by New Frontier that any security or trading strategy is suitable for any specific person. To the extent any of the information contained herein may be deemed to be investment advice, such information is impersonal and is not tailored to the investment needs of any specific person. All investments carry a risk of loss, including the possible loss of principal. There is no assurance that any investment will be profitable.</a:t>
            </a:r>
          </a:p>
          <a:p>
            <a:pPr marL="0" marR="0" algn="l" fontAlgn="base">
              <a:spcAft>
                <a:spcPts val="800"/>
              </a:spcAft>
            </a:pPr>
            <a:r>
              <a:rPr lang="en-US" b="0" i="0" dirty="0">
                <a:solidFill>
                  <a:srgbClr val="000000"/>
                </a:solidFill>
                <a:effectLst/>
                <a:latin typeface="SemplicitaPro" panose="02000503000000000000" pitchFamily="50" charset="0"/>
              </a:rPr>
              <a:t>New Frontier Advisors, LLC (“New Frontier”) is retained as a portfolio strategist (“Strategist”) to provide model portfolios. Model portfolios are provided either (1) to registered investment advisors or broker-dealers (“Financial Advisors”) through third-party asset management platforms (“Sponsors”) or (2) to individual clients where New Frontier acts as subadvisor to the client’s Financial Advisor and accesses the client’s account through a qualified custodian (“Custodian”) to execute the model portfolio’s transactions. New Frontier does not provide investment advisory services tailored to the individual needs and objectives of any investor. New Frontier acts solely as subadvisor, strategist, model provider, and/or model manager, and its relationship with any investor is limited to a </a:t>
            </a:r>
            <a:r>
              <a:rPr lang="en-US" b="0" i="0" dirty="0" err="1">
                <a:solidFill>
                  <a:srgbClr val="000000"/>
                </a:solidFill>
                <a:effectLst/>
                <a:latin typeface="SemplicitaPro" panose="02000503000000000000" pitchFamily="50" charset="0"/>
              </a:rPr>
              <a:t>subadvisory</a:t>
            </a:r>
            <a:r>
              <a:rPr lang="en-US" b="0" i="0" dirty="0">
                <a:solidFill>
                  <a:srgbClr val="000000"/>
                </a:solidFill>
                <a:effectLst/>
                <a:latin typeface="SemplicitaPro" panose="02000503000000000000" pitchFamily="50" charset="0"/>
              </a:rPr>
              <a:t> role working with the investor’s Financial Advisor. Investors should consult with their Financial Advisor if they have any questions concerning the information provided here.</a:t>
            </a:r>
          </a:p>
          <a:p>
            <a:pPr marL="0" marR="0">
              <a:spcBef>
                <a:spcPts val="0"/>
              </a:spcBef>
              <a:spcAft>
                <a:spcPts val="0"/>
              </a:spcAft>
            </a:pPr>
            <a:endParaRPr lang="en-US" dirty="0">
              <a:solidFill>
                <a:schemeClr val="bg1"/>
              </a:solidFill>
              <a:effectLst/>
              <a:latin typeface="SemplicitaPro" panose="02000503000000000000" pitchFamily="50" charset="0"/>
              <a:ea typeface="Aptos" panose="020B0004020202020204" pitchFamily="34" charset="0"/>
              <a:cs typeface="Aptos" panose="020B0004020202020204" pitchFamily="34" charset="0"/>
            </a:endParaRPr>
          </a:p>
        </p:txBody>
      </p:sp>
      <p:sp>
        <p:nvSpPr>
          <p:cNvPr id="6" name="Slide Number Placeholder 3">
            <a:extLst>
              <a:ext uri="{FF2B5EF4-FFF2-40B4-BE49-F238E27FC236}">
                <a16:creationId xmlns:a16="http://schemas.microsoft.com/office/drawing/2014/main" id="{D0CD6EB4-0F21-945C-8E29-A188BDC012A4}"/>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29</a:t>
            </a:fld>
            <a:endParaRPr lang="en-US"/>
          </a:p>
        </p:txBody>
      </p:sp>
      <p:sp>
        <p:nvSpPr>
          <p:cNvPr id="7" name="Footer Placeholder 6">
            <a:extLst>
              <a:ext uri="{FF2B5EF4-FFF2-40B4-BE49-F238E27FC236}">
                <a16:creationId xmlns:a16="http://schemas.microsoft.com/office/drawing/2014/main" id="{1BD4BB5A-BB71-BE3A-0979-4516A4173FCC}"/>
              </a:ext>
            </a:extLst>
          </p:cNvPr>
          <p:cNvSpPr txBox="1">
            <a:spLocks noGrp="1"/>
          </p:cNvSpPr>
          <p:nvPr>
            <p:ph type="ftr" sz="quarter" idx="10"/>
          </p:nvPr>
        </p:nvSpPr>
        <p:spPr>
          <a:xfrm>
            <a:off x="7172325" y="6436771"/>
            <a:ext cx="4114800" cy="216982"/>
          </a:xfrm>
          <a:prstGeom prst="rect">
            <a:avLst/>
          </a:prstGeom>
          <a:noFill/>
        </p:spPr>
        <p:txBody>
          <a:bodyPr wrap="square">
            <a:spAutoFit/>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2025 New Frontier Advisors LLC.  All rights reserved.</a:t>
            </a:r>
          </a:p>
        </p:txBody>
      </p:sp>
    </p:spTree>
    <p:extLst>
      <p:ext uri="{BB962C8B-B14F-4D97-AF65-F5344CB8AC3E}">
        <p14:creationId xmlns:p14="http://schemas.microsoft.com/office/powerpoint/2010/main" val="3755026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B6701-9E4A-0921-7D93-AC4CDDA5CA0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D533B17-0E9B-9E2B-AD40-9FFBC6E73F40}"/>
              </a:ext>
            </a:extLst>
          </p:cNvPr>
          <p:cNvSpPr txBox="1"/>
          <p:nvPr/>
        </p:nvSpPr>
        <p:spPr>
          <a:xfrm>
            <a:off x="5058022" y="963395"/>
            <a:ext cx="1266190" cy="482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U.S.</a:t>
            </a:r>
            <a:r>
              <a:rPr kumimoji="0" sz="1500" b="1" i="0" u="none" strike="noStrike" kern="0" cap="none" spc="-45" normalizeH="0" baseline="0" noProof="0">
                <a:ln>
                  <a:noFill/>
                </a:ln>
                <a:solidFill>
                  <a:srgbClr val="131223"/>
                </a:solidFill>
                <a:effectLst/>
                <a:uLnTx/>
                <a:uFillTx/>
                <a:latin typeface="SemplicitaPro"/>
                <a:cs typeface="SemplicitaPro"/>
              </a:rPr>
              <a:t> </a:t>
            </a:r>
            <a:r>
              <a:rPr kumimoji="0" sz="1500" b="1" i="0" u="none" strike="noStrike" kern="0" cap="none" spc="-20" normalizeH="0" baseline="0" noProof="0">
                <a:ln>
                  <a:noFill/>
                </a:ln>
                <a:solidFill>
                  <a:srgbClr val="131223"/>
                </a:solidFill>
                <a:effectLst/>
                <a:uLnTx/>
                <a:uFillTx/>
                <a:latin typeface="SemplicitaPro"/>
                <a:cs typeface="SemplicitaPro"/>
              </a:rPr>
              <a:t>Core</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3" name="object 3">
            <a:extLst>
              <a:ext uri="{FF2B5EF4-FFF2-40B4-BE49-F238E27FC236}">
                <a16:creationId xmlns:a16="http://schemas.microsoft.com/office/drawing/2014/main" id="{521275B6-8094-2832-0780-E73AB178D161}"/>
              </a:ext>
            </a:extLst>
          </p:cNvPr>
          <p:cNvSpPr/>
          <p:nvPr/>
        </p:nvSpPr>
        <p:spPr>
          <a:xfrm>
            <a:off x="4933657" y="803935"/>
            <a:ext cx="2037714" cy="83820"/>
          </a:xfrm>
          <a:custGeom>
            <a:avLst/>
            <a:gdLst/>
            <a:ahLst/>
            <a:cxnLst/>
            <a:rect l="l" t="t" r="r" b="b"/>
            <a:pathLst>
              <a:path w="2037715" h="83819">
                <a:moveTo>
                  <a:pt x="2037346" y="0"/>
                </a:moveTo>
                <a:lnTo>
                  <a:pt x="0" y="0"/>
                </a:lnTo>
                <a:lnTo>
                  <a:pt x="0" y="83820"/>
                </a:lnTo>
                <a:lnTo>
                  <a:pt x="2037346" y="83820"/>
                </a:lnTo>
                <a:lnTo>
                  <a:pt x="2037346"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a:extLst>
              <a:ext uri="{FF2B5EF4-FFF2-40B4-BE49-F238E27FC236}">
                <a16:creationId xmlns:a16="http://schemas.microsoft.com/office/drawing/2014/main" id="{166EBF24-E8CB-5C22-8734-4DB9B84ACDD1}"/>
              </a:ext>
            </a:extLst>
          </p:cNvPr>
          <p:cNvSpPr txBox="1"/>
          <p:nvPr/>
        </p:nvSpPr>
        <p:spPr>
          <a:xfrm>
            <a:off x="4935220" y="1816607"/>
            <a:ext cx="2076450" cy="4805680"/>
          </a:xfrm>
          <a:prstGeom prst="rect">
            <a:avLst/>
          </a:prstGeom>
        </p:spPr>
        <p:txBody>
          <a:bodyPr vert="horz" wrap="square" lIns="0" tIns="122555" rIns="0" bIns="0" rtlCol="0">
            <a:spAutoFit/>
          </a:bodyPr>
          <a:lstStyle/>
          <a:p>
            <a:pPr marL="141605" marR="660400" lvl="0" indent="0" defTabSz="914400" eaLnBrk="1" fontAlgn="auto" latinLnBrk="0" hangingPunct="1">
              <a:lnSpc>
                <a:spcPct val="100000"/>
              </a:lnSpc>
              <a:spcBef>
                <a:spcPts val="9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25" normalizeH="0" baseline="0" noProof="0">
                <a:ln>
                  <a:noFill/>
                </a:ln>
                <a:solidFill>
                  <a:srgbClr val="131223"/>
                </a:solidFill>
                <a:effectLst/>
                <a:uLnTx/>
                <a:uFillTx/>
                <a:latin typeface="SemplicitaPro"/>
                <a:cs typeface="SemplicitaPro"/>
              </a:rPr>
              <a:t> 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20/80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40" normalizeH="0" baseline="0" noProof="0">
                <a:ln>
                  <a:noFill/>
                </a:ln>
                <a:solidFill>
                  <a:srgbClr val="131223"/>
                </a:solidFill>
                <a:effectLst/>
                <a:uLnTx/>
                <a:uFillTx/>
                <a:latin typeface="SemplicitaPro"/>
                <a:cs typeface="SemplicitaPro"/>
              </a:rPr>
              <a:t>40/60</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25" normalizeH="0" baseline="0" noProof="0">
                <a:ln>
                  <a:noFill/>
                </a:ln>
                <a:solidFill>
                  <a:srgbClr val="131223"/>
                </a:solidFill>
                <a:effectLst/>
                <a:uLnTx/>
                <a:uFillTx/>
                <a:latin typeface="SemplicitaPro"/>
                <a:cs typeface="SemplicitaPro"/>
              </a:rPr>
              <a:t> 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60/40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75/25</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0" normalizeH="0" baseline="0" noProof="0">
                <a:ln>
                  <a:noFill/>
                </a:ln>
                <a:solidFill>
                  <a:srgbClr val="131223"/>
                </a:solidFill>
                <a:effectLst/>
                <a:uLnTx/>
                <a:uFillTx/>
                <a:latin typeface="SemplicitaPro"/>
                <a:cs typeface="SemplicitaPro"/>
              </a:rPr>
              <a:t>U.S.</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1150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5" name="object 5">
            <a:extLst>
              <a:ext uri="{FF2B5EF4-FFF2-40B4-BE49-F238E27FC236}">
                <a16:creationId xmlns:a16="http://schemas.microsoft.com/office/drawing/2014/main" id="{0ECF5604-77A3-D499-2386-0C519F950303}"/>
              </a:ext>
            </a:extLst>
          </p:cNvPr>
          <p:cNvSpPr/>
          <p:nvPr/>
        </p:nvSpPr>
        <p:spPr>
          <a:xfrm>
            <a:off x="2708262" y="1842516"/>
            <a:ext cx="2077720" cy="4803775"/>
          </a:xfrm>
          <a:custGeom>
            <a:avLst/>
            <a:gdLst/>
            <a:ahLst/>
            <a:cxnLst/>
            <a:rect l="l" t="t" r="r" b="b"/>
            <a:pathLst>
              <a:path w="2077720" h="4803775">
                <a:moveTo>
                  <a:pt x="2077694" y="0"/>
                </a:moveTo>
                <a:lnTo>
                  <a:pt x="0" y="0"/>
                </a:lnTo>
                <a:lnTo>
                  <a:pt x="0" y="4803648"/>
                </a:lnTo>
                <a:lnTo>
                  <a:pt x="2077694" y="4803648"/>
                </a:lnTo>
                <a:lnTo>
                  <a:pt x="2077694"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a:extLst>
              <a:ext uri="{FF2B5EF4-FFF2-40B4-BE49-F238E27FC236}">
                <a16:creationId xmlns:a16="http://schemas.microsoft.com/office/drawing/2014/main" id="{B0EED289-A0D2-E0CF-E665-36927544C041}"/>
              </a:ext>
            </a:extLst>
          </p:cNvPr>
          <p:cNvSpPr/>
          <p:nvPr/>
        </p:nvSpPr>
        <p:spPr>
          <a:xfrm>
            <a:off x="2708262" y="803935"/>
            <a:ext cx="2086610" cy="82550"/>
          </a:xfrm>
          <a:custGeom>
            <a:avLst/>
            <a:gdLst/>
            <a:ahLst/>
            <a:cxnLst/>
            <a:rect l="l" t="t" r="r" b="b"/>
            <a:pathLst>
              <a:path w="2086610" h="82550">
                <a:moveTo>
                  <a:pt x="2086140" y="0"/>
                </a:moveTo>
                <a:lnTo>
                  <a:pt x="0" y="0"/>
                </a:lnTo>
                <a:lnTo>
                  <a:pt x="0" y="82296"/>
                </a:lnTo>
                <a:lnTo>
                  <a:pt x="2086140" y="82296"/>
                </a:lnTo>
                <a:lnTo>
                  <a:pt x="2086140"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a:extLst>
              <a:ext uri="{FF2B5EF4-FFF2-40B4-BE49-F238E27FC236}">
                <a16:creationId xmlns:a16="http://schemas.microsoft.com/office/drawing/2014/main" id="{520AFAD7-417A-3E2C-EAB1-9B46F637BE76}"/>
              </a:ext>
            </a:extLst>
          </p:cNvPr>
          <p:cNvSpPr txBox="1"/>
          <p:nvPr/>
        </p:nvSpPr>
        <p:spPr>
          <a:xfrm>
            <a:off x="2830327" y="963395"/>
            <a:ext cx="1871345"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Global </a:t>
            </a:r>
            <a:r>
              <a:rPr kumimoji="0" sz="1500" b="1" i="0" u="none" strike="noStrike" kern="0" cap="none" spc="-10" normalizeH="0" baseline="0" noProof="0">
                <a:ln>
                  <a:noFill/>
                </a:ln>
                <a:solidFill>
                  <a:srgbClr val="131223"/>
                </a:solidFill>
                <a:effectLst/>
                <a:uLnTx/>
                <a:uFillTx/>
                <a:latin typeface="SemplicitaPro"/>
                <a:cs typeface="SemplicitaPro"/>
              </a:rPr>
              <a:t>Tax-Sensitive </a:t>
            </a:r>
            <a:r>
              <a:rPr kumimoji="0" sz="1500" b="1" i="0" u="none" strike="noStrike" kern="0" cap="none" spc="0" normalizeH="0" baseline="0" noProof="0">
                <a:ln>
                  <a:noFill/>
                </a:ln>
                <a:solidFill>
                  <a:srgbClr val="131223"/>
                </a:solidFill>
                <a:effectLst/>
                <a:uLnTx/>
                <a:uFillTx/>
                <a:latin typeface="SemplicitaPro"/>
                <a:cs typeface="SemplicitaPro"/>
              </a:rPr>
              <a:t>ETF</a:t>
            </a:r>
            <a:r>
              <a:rPr kumimoji="0" sz="1500" b="1" i="0" u="none" strike="noStrike" kern="0" cap="none" spc="-1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8" name="object 8">
            <a:extLst>
              <a:ext uri="{FF2B5EF4-FFF2-40B4-BE49-F238E27FC236}">
                <a16:creationId xmlns:a16="http://schemas.microsoft.com/office/drawing/2014/main" id="{E538C70A-7F38-9E5D-982B-4A697B3B154C}"/>
              </a:ext>
            </a:extLst>
          </p:cNvPr>
          <p:cNvSpPr txBox="1"/>
          <p:nvPr/>
        </p:nvSpPr>
        <p:spPr>
          <a:xfrm>
            <a:off x="2708262" y="1842516"/>
            <a:ext cx="2077720" cy="4803775"/>
          </a:xfrm>
          <a:prstGeom prst="rect">
            <a:avLst/>
          </a:prstGeom>
        </p:spPr>
        <p:txBody>
          <a:bodyPr vert="horz" wrap="square" lIns="0" tIns="97155" rIns="0" bIns="0" rtlCol="0">
            <a:spAutoFit/>
          </a:bodyPr>
          <a:lstStyle/>
          <a:p>
            <a:pPr marL="132080" marR="733425" lvl="0" indent="0" defTabSz="914400" eaLnBrk="1" fontAlgn="auto" latinLnBrk="0" hangingPunct="1">
              <a:lnSpc>
                <a:spcPct val="100000"/>
              </a:lnSpc>
              <a:spcBef>
                <a:spcPts val="7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2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Enhanced </a:t>
            </a:r>
            <a:r>
              <a:rPr kumimoji="0" sz="1200" b="1" i="0" u="none" strike="noStrike" kern="0" cap="none" spc="0" normalizeH="0" baseline="0" noProof="0">
                <a:ln>
                  <a:noFill/>
                </a:ln>
                <a:solidFill>
                  <a:srgbClr val="131223"/>
                </a:solidFill>
                <a:effectLst/>
                <a:uLnTx/>
                <a:uFillTx/>
                <a:latin typeface="SemplicitaPro"/>
                <a:cs typeface="SemplicitaPro"/>
              </a:rPr>
              <a:t>after-tax</a:t>
            </a:r>
            <a:r>
              <a:rPr kumimoji="0" sz="1200" b="1" i="0" u="none" strike="noStrike" kern="0" cap="none" spc="-20"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20/80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40/60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5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60/40</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75/25</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7215" marR="432434"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78485" marR="43116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5" normalizeH="0" baseline="0" noProof="0">
                <a:ln>
                  <a:noFill/>
                </a:ln>
                <a:solidFill>
                  <a:srgbClr val="131223"/>
                </a:solidFill>
                <a:effectLst/>
                <a:uLnTx/>
                <a:uFillTx/>
                <a:latin typeface="SemplicitaPro"/>
                <a:cs typeface="SemplicitaPro"/>
              </a:rPr>
              <a:t>Tax-</a:t>
            </a:r>
            <a:r>
              <a:rPr kumimoji="0" sz="1100" b="0" i="0" u="none" strike="noStrike" kern="0" cap="none" spc="-25" normalizeH="0" baseline="0" noProof="0">
                <a:ln>
                  <a:noFill/>
                </a:ln>
                <a:solidFill>
                  <a:srgbClr val="131223"/>
                </a:solidFill>
                <a:effectLst/>
                <a:uLnTx/>
                <a:uFillTx/>
                <a:latin typeface="SemplicitaPro"/>
                <a:cs typeface="SemplicitaPro"/>
              </a:rPr>
              <a:t>Sensitive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9" name="object 9">
            <a:extLst>
              <a:ext uri="{FF2B5EF4-FFF2-40B4-BE49-F238E27FC236}">
                <a16:creationId xmlns:a16="http://schemas.microsoft.com/office/drawing/2014/main" id="{605B4509-8DBB-1508-858D-DB0917F4A48A}"/>
              </a:ext>
            </a:extLst>
          </p:cNvPr>
          <p:cNvSpPr/>
          <p:nvPr/>
        </p:nvSpPr>
        <p:spPr>
          <a:xfrm>
            <a:off x="9377997" y="5519928"/>
            <a:ext cx="2610485" cy="1127760"/>
          </a:xfrm>
          <a:custGeom>
            <a:avLst/>
            <a:gdLst/>
            <a:ahLst/>
            <a:cxnLst/>
            <a:rect l="l" t="t" r="r" b="b"/>
            <a:pathLst>
              <a:path w="2610484" h="1127759">
                <a:moveTo>
                  <a:pt x="2610091" y="0"/>
                </a:moveTo>
                <a:lnTo>
                  <a:pt x="0" y="0"/>
                </a:lnTo>
                <a:lnTo>
                  <a:pt x="0" y="1127760"/>
                </a:lnTo>
                <a:lnTo>
                  <a:pt x="2610091" y="1127760"/>
                </a:lnTo>
                <a:lnTo>
                  <a:pt x="2610091"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a:extLst>
              <a:ext uri="{FF2B5EF4-FFF2-40B4-BE49-F238E27FC236}">
                <a16:creationId xmlns:a16="http://schemas.microsoft.com/office/drawing/2014/main" id="{A7F96253-8F4E-D5FF-6C87-815CAC32FDF1}"/>
              </a:ext>
            </a:extLst>
          </p:cNvPr>
          <p:cNvSpPr/>
          <p:nvPr/>
        </p:nvSpPr>
        <p:spPr>
          <a:xfrm>
            <a:off x="9358655" y="4559808"/>
            <a:ext cx="2573655" cy="82550"/>
          </a:xfrm>
          <a:custGeom>
            <a:avLst/>
            <a:gdLst/>
            <a:ahLst/>
            <a:cxnLst/>
            <a:rect l="l" t="t" r="r" b="b"/>
            <a:pathLst>
              <a:path w="2573654" h="82550">
                <a:moveTo>
                  <a:pt x="2573515" y="0"/>
                </a:moveTo>
                <a:lnTo>
                  <a:pt x="0" y="0"/>
                </a:lnTo>
                <a:lnTo>
                  <a:pt x="0" y="82296"/>
                </a:lnTo>
                <a:lnTo>
                  <a:pt x="2573515" y="82296"/>
                </a:lnTo>
                <a:lnTo>
                  <a:pt x="2573515" y="0"/>
                </a:lnTo>
                <a:close/>
              </a:path>
            </a:pathLst>
          </a:custGeom>
          <a:solidFill>
            <a:srgbClr val="D790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a:extLst>
              <a:ext uri="{FF2B5EF4-FFF2-40B4-BE49-F238E27FC236}">
                <a16:creationId xmlns:a16="http://schemas.microsoft.com/office/drawing/2014/main" id="{312B0639-E4D8-E1DC-9F2A-8ACCEFDD2B95}"/>
              </a:ext>
            </a:extLst>
          </p:cNvPr>
          <p:cNvSpPr txBox="1"/>
          <p:nvPr/>
        </p:nvSpPr>
        <p:spPr>
          <a:xfrm>
            <a:off x="9481313" y="4718360"/>
            <a:ext cx="1903095" cy="7112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Wealth</a:t>
            </a:r>
            <a:r>
              <a:rPr kumimoji="0" sz="1500" b="1" i="0" u="none" strike="noStrike" kern="0" cap="none" spc="-4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Management </a:t>
            </a:r>
            <a:r>
              <a:rPr kumimoji="0" sz="1500" b="1" i="0" u="none" strike="noStrike" kern="0" cap="none" spc="0" normalizeH="0" baseline="0" noProof="0">
                <a:ln>
                  <a:noFill/>
                </a:ln>
                <a:solidFill>
                  <a:srgbClr val="131223"/>
                </a:solidFill>
                <a:effectLst/>
                <a:uLnTx/>
                <a:uFillTx/>
                <a:latin typeface="SemplicitaPro"/>
                <a:cs typeface="SemplicitaPro"/>
              </a:rPr>
              <a:t>Solutions:</a:t>
            </a:r>
            <a:r>
              <a:rPr kumimoji="0" sz="1500" b="1" i="0" u="none" strike="noStrike" kern="0" cap="none" spc="-30"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 Customization</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12" name="object 12">
            <a:extLst>
              <a:ext uri="{FF2B5EF4-FFF2-40B4-BE49-F238E27FC236}">
                <a16:creationId xmlns:a16="http://schemas.microsoft.com/office/drawing/2014/main" id="{72DEC7E5-4D14-3F30-862E-12710CB94051}"/>
              </a:ext>
            </a:extLst>
          </p:cNvPr>
          <p:cNvSpPr/>
          <p:nvPr/>
        </p:nvSpPr>
        <p:spPr>
          <a:xfrm>
            <a:off x="426719" y="1839467"/>
            <a:ext cx="2141220" cy="4805680"/>
          </a:xfrm>
          <a:custGeom>
            <a:avLst/>
            <a:gdLst/>
            <a:ahLst/>
            <a:cxnLst/>
            <a:rect l="l" t="t" r="r" b="b"/>
            <a:pathLst>
              <a:path w="2141220" h="4805680">
                <a:moveTo>
                  <a:pt x="2140826" y="0"/>
                </a:moveTo>
                <a:lnTo>
                  <a:pt x="0" y="0"/>
                </a:lnTo>
                <a:lnTo>
                  <a:pt x="0" y="4805172"/>
                </a:lnTo>
                <a:lnTo>
                  <a:pt x="2140826" y="4805172"/>
                </a:lnTo>
                <a:lnTo>
                  <a:pt x="2140826"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a:extLst>
              <a:ext uri="{FF2B5EF4-FFF2-40B4-BE49-F238E27FC236}">
                <a16:creationId xmlns:a16="http://schemas.microsoft.com/office/drawing/2014/main" id="{2D6D37E4-240D-FC67-07D8-FD6FD7A07EDA}"/>
              </a:ext>
            </a:extLst>
          </p:cNvPr>
          <p:cNvSpPr/>
          <p:nvPr/>
        </p:nvSpPr>
        <p:spPr>
          <a:xfrm>
            <a:off x="426719" y="803935"/>
            <a:ext cx="2143125" cy="82550"/>
          </a:xfrm>
          <a:custGeom>
            <a:avLst/>
            <a:gdLst/>
            <a:ahLst/>
            <a:cxnLst/>
            <a:rect l="l" t="t" r="r" b="b"/>
            <a:pathLst>
              <a:path w="2143125" h="82550">
                <a:moveTo>
                  <a:pt x="2142794" y="0"/>
                </a:moveTo>
                <a:lnTo>
                  <a:pt x="0" y="0"/>
                </a:lnTo>
                <a:lnTo>
                  <a:pt x="0" y="82296"/>
                </a:lnTo>
                <a:lnTo>
                  <a:pt x="2142794" y="82296"/>
                </a:lnTo>
                <a:lnTo>
                  <a:pt x="2142794" y="0"/>
                </a:lnTo>
                <a:close/>
              </a:path>
            </a:pathLst>
          </a:custGeom>
          <a:solidFill>
            <a:srgbClr val="4141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a:extLst>
              <a:ext uri="{FF2B5EF4-FFF2-40B4-BE49-F238E27FC236}">
                <a16:creationId xmlns:a16="http://schemas.microsoft.com/office/drawing/2014/main" id="{62615409-BF8A-6D39-C3E1-0983132386F6}"/>
              </a:ext>
            </a:extLst>
          </p:cNvPr>
          <p:cNvSpPr txBox="1"/>
          <p:nvPr/>
        </p:nvSpPr>
        <p:spPr>
          <a:xfrm>
            <a:off x="531465" y="963395"/>
            <a:ext cx="1266190"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Global</a:t>
            </a:r>
            <a:r>
              <a:rPr kumimoji="0" sz="1500" b="1" i="0" u="none" strike="noStrike" kern="0" cap="none" spc="-10" normalizeH="0" baseline="0" noProof="0">
                <a:ln>
                  <a:noFill/>
                </a:ln>
                <a:solidFill>
                  <a:srgbClr val="131223"/>
                </a:solidFill>
                <a:effectLst/>
                <a:uLnTx/>
                <a:uFillTx/>
                <a:latin typeface="SemplicitaPro"/>
                <a:cs typeface="SemplicitaPro"/>
              </a:rPr>
              <a:t> </a:t>
            </a:r>
            <a:r>
              <a:rPr kumimoji="0" sz="1500" b="1" i="0" u="none" strike="noStrike" kern="0" cap="none" spc="-20" normalizeH="0" baseline="0" noProof="0">
                <a:ln>
                  <a:noFill/>
                </a:ln>
                <a:solidFill>
                  <a:srgbClr val="131223"/>
                </a:solidFill>
                <a:effectLst/>
                <a:uLnTx/>
                <a:uFillTx/>
                <a:latin typeface="SemplicitaPro"/>
                <a:cs typeface="SemplicitaPro"/>
              </a:rPr>
              <a:t>Core </a:t>
            </a: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15" name="object 15">
            <a:extLst>
              <a:ext uri="{FF2B5EF4-FFF2-40B4-BE49-F238E27FC236}">
                <a16:creationId xmlns:a16="http://schemas.microsoft.com/office/drawing/2014/main" id="{364F4ED1-C0C8-0D37-D823-2F12046A35B0}"/>
              </a:ext>
            </a:extLst>
          </p:cNvPr>
          <p:cNvSpPr txBox="1"/>
          <p:nvPr/>
        </p:nvSpPr>
        <p:spPr>
          <a:xfrm>
            <a:off x="426719" y="1839467"/>
            <a:ext cx="2141220" cy="4805680"/>
          </a:xfrm>
          <a:prstGeom prst="rect">
            <a:avLst/>
          </a:prstGeom>
        </p:spPr>
        <p:txBody>
          <a:bodyPr vert="horz" wrap="square" lIns="0" tIns="99695" rIns="0" bIns="0" rtlCol="0">
            <a:spAutoFit/>
          </a:bodyPr>
          <a:lstStyle/>
          <a:p>
            <a:pPr marL="123825" marR="742950" lvl="0" indent="0" defTabSz="914400" eaLnBrk="1" fontAlgn="auto" latinLnBrk="0" hangingPunct="1">
              <a:lnSpc>
                <a:spcPct val="100000"/>
              </a:lnSpc>
              <a:spcBef>
                <a:spcPts val="78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20/80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578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40" normalizeH="0" baseline="0" noProof="0">
                <a:ln>
                  <a:noFill/>
                </a:ln>
                <a:solidFill>
                  <a:srgbClr val="131223"/>
                </a:solidFill>
                <a:effectLst/>
                <a:uLnTx/>
                <a:uFillTx/>
                <a:latin typeface="SemplicitaPro"/>
                <a:cs typeface="SemplicitaPro"/>
              </a:rPr>
              <a:t>40/60</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60/40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197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75/25</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7690" marR="56515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90/10</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69595" marR="56197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30" normalizeH="0" baseline="0" noProof="0">
                <a:ln>
                  <a:noFill/>
                </a:ln>
                <a:solidFill>
                  <a:srgbClr val="131223"/>
                </a:solidFill>
                <a:effectLst/>
                <a:uLnTx/>
                <a:uFillTx/>
                <a:latin typeface="SemplicitaPro"/>
                <a:cs typeface="SemplicitaPro"/>
              </a:rPr>
              <a:t>Global</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Core</a:t>
            </a:r>
            <a:r>
              <a:rPr kumimoji="0" sz="1100" b="0" i="0" u="none" strike="noStrike" kern="0" cap="none" spc="-1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30" normalizeH="0" baseline="0" noProof="0">
                <a:ln>
                  <a:noFill/>
                </a:ln>
                <a:solidFill>
                  <a:srgbClr val="131223"/>
                </a:solidFill>
                <a:effectLst/>
                <a:uLnTx/>
                <a:uFillTx/>
                <a:latin typeface="SemplicitaPro"/>
                <a:cs typeface="SemplicitaPro"/>
              </a:rPr>
              <a:t>100/0</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grpSp>
        <p:nvGrpSpPr>
          <p:cNvPr id="16" name="object 16">
            <a:extLst>
              <a:ext uri="{FF2B5EF4-FFF2-40B4-BE49-F238E27FC236}">
                <a16:creationId xmlns:a16="http://schemas.microsoft.com/office/drawing/2014/main" id="{34093F01-1DA0-DE96-436F-DA542D42614C}"/>
              </a:ext>
            </a:extLst>
          </p:cNvPr>
          <p:cNvGrpSpPr/>
          <p:nvPr/>
        </p:nvGrpSpPr>
        <p:grpSpPr>
          <a:xfrm>
            <a:off x="564184" y="2539151"/>
            <a:ext cx="361315" cy="3813175"/>
            <a:chOff x="564184" y="2539151"/>
            <a:chExt cx="361315" cy="3813175"/>
          </a:xfrm>
        </p:grpSpPr>
        <p:sp>
          <p:nvSpPr>
            <p:cNvPr id="17" name="object 17">
              <a:extLst>
                <a:ext uri="{FF2B5EF4-FFF2-40B4-BE49-F238E27FC236}">
                  <a16:creationId xmlns:a16="http://schemas.microsoft.com/office/drawing/2014/main" id="{CA7EE04D-F896-E012-A195-01B5F7791472}"/>
                </a:ext>
              </a:extLst>
            </p:cNvPr>
            <p:cNvSpPr/>
            <p:nvPr/>
          </p:nvSpPr>
          <p:spPr>
            <a:xfrm>
              <a:off x="564184" y="2539151"/>
              <a:ext cx="361315" cy="359410"/>
            </a:xfrm>
            <a:custGeom>
              <a:avLst/>
              <a:gdLst/>
              <a:ahLst/>
              <a:cxnLst/>
              <a:rect l="l" t="t" r="r" b="b"/>
              <a:pathLst>
                <a:path w="361315" h="359410">
                  <a:moveTo>
                    <a:pt x="180416" y="0"/>
                  </a:moveTo>
                  <a:lnTo>
                    <a:pt x="132356" y="6411"/>
                  </a:lnTo>
                  <a:lnTo>
                    <a:pt x="89231" y="24500"/>
                  </a:lnTo>
                  <a:lnTo>
                    <a:pt x="52736" y="52546"/>
                  </a:lnTo>
                  <a:lnTo>
                    <a:pt x="24569" y="88830"/>
                  </a:lnTo>
                  <a:lnTo>
                    <a:pt x="6425" y="131633"/>
                  </a:lnTo>
                  <a:lnTo>
                    <a:pt x="0" y="179235"/>
                  </a:lnTo>
                  <a:lnTo>
                    <a:pt x="6425" y="227222"/>
                  </a:lnTo>
                  <a:lnTo>
                    <a:pt x="24569" y="270283"/>
                  </a:lnTo>
                  <a:lnTo>
                    <a:pt x="52736" y="306724"/>
                  </a:lnTo>
                  <a:lnTo>
                    <a:pt x="89231" y="334850"/>
                  </a:lnTo>
                  <a:lnTo>
                    <a:pt x="132356" y="352968"/>
                  </a:lnTo>
                  <a:lnTo>
                    <a:pt x="180416" y="359384"/>
                  </a:lnTo>
                  <a:lnTo>
                    <a:pt x="228154" y="352968"/>
                  </a:lnTo>
                  <a:lnTo>
                    <a:pt x="271189" y="334850"/>
                  </a:lnTo>
                  <a:lnTo>
                    <a:pt x="307747" y="306724"/>
                  </a:lnTo>
                  <a:lnTo>
                    <a:pt x="336057" y="270283"/>
                  </a:lnTo>
                  <a:lnTo>
                    <a:pt x="354342" y="227222"/>
                  </a:lnTo>
                  <a:lnTo>
                    <a:pt x="360832" y="179235"/>
                  </a:lnTo>
                  <a:lnTo>
                    <a:pt x="360298" y="164709"/>
                  </a:lnTo>
                  <a:lnTo>
                    <a:pt x="358638" y="150358"/>
                  </a:lnTo>
                  <a:lnTo>
                    <a:pt x="355763" y="136354"/>
                  </a:lnTo>
                  <a:lnTo>
                    <a:pt x="351586" y="122872"/>
                  </a:lnTo>
                  <a:lnTo>
                    <a:pt x="180416" y="179235"/>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a:extLst>
                <a:ext uri="{FF2B5EF4-FFF2-40B4-BE49-F238E27FC236}">
                  <a16:creationId xmlns:a16="http://schemas.microsoft.com/office/drawing/2014/main" id="{CAE5B284-32FA-A9C0-C3DB-8BCCDEC98B7F}"/>
                </a:ext>
              </a:extLst>
            </p:cNvPr>
            <p:cNvPicPr/>
            <p:nvPr/>
          </p:nvPicPr>
          <p:blipFill>
            <a:blip r:embed="rId3" cstate="print"/>
            <a:stretch>
              <a:fillRect/>
            </a:stretch>
          </p:blipFill>
          <p:spPr>
            <a:xfrm>
              <a:off x="744595" y="2539152"/>
              <a:ext cx="171170" cy="180149"/>
            </a:xfrm>
            <a:prstGeom prst="rect">
              <a:avLst/>
            </a:prstGeom>
          </p:spPr>
        </p:pic>
        <p:sp>
          <p:nvSpPr>
            <p:cNvPr id="19" name="object 19">
              <a:extLst>
                <a:ext uri="{FF2B5EF4-FFF2-40B4-BE49-F238E27FC236}">
                  <a16:creationId xmlns:a16="http://schemas.microsoft.com/office/drawing/2014/main" id="{A6CB8286-D8AD-D21B-FCB9-596AF9240567}"/>
                </a:ext>
              </a:extLst>
            </p:cNvPr>
            <p:cNvSpPr/>
            <p:nvPr/>
          </p:nvSpPr>
          <p:spPr>
            <a:xfrm>
              <a:off x="564184" y="3229044"/>
              <a:ext cx="290195" cy="361315"/>
            </a:xfrm>
            <a:custGeom>
              <a:avLst/>
              <a:gdLst/>
              <a:ahLst/>
              <a:cxnLst/>
              <a:rect l="l" t="t" r="r" b="b"/>
              <a:pathLst>
                <a:path w="29019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4" y="350878"/>
                  </a:lnTo>
                  <a:lnTo>
                    <a:pt x="265507" y="339213"/>
                  </a:lnTo>
                  <a:lnTo>
                    <a:pt x="289598" y="323634"/>
                  </a:lnTo>
                  <a:lnTo>
                    <a:pt x="180416" y="179895"/>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a:extLst>
                <a:ext uri="{FF2B5EF4-FFF2-40B4-BE49-F238E27FC236}">
                  <a16:creationId xmlns:a16="http://schemas.microsoft.com/office/drawing/2014/main" id="{5DEBBD51-1621-D675-F684-C45D3E0B90FD}"/>
                </a:ext>
              </a:extLst>
            </p:cNvPr>
            <p:cNvSpPr/>
            <p:nvPr/>
          </p:nvSpPr>
          <p:spPr>
            <a:xfrm>
              <a:off x="744594"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a:extLst>
                <a:ext uri="{FF2B5EF4-FFF2-40B4-BE49-F238E27FC236}">
                  <a16:creationId xmlns:a16="http://schemas.microsoft.com/office/drawing/2014/main" id="{BB12182D-0918-38BD-4AB9-A405494505F9}"/>
                </a:ext>
              </a:extLst>
            </p:cNvPr>
            <p:cNvSpPr/>
            <p:nvPr/>
          </p:nvSpPr>
          <p:spPr>
            <a:xfrm>
              <a:off x="564184" y="3919580"/>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9" y="271014"/>
                  </a:lnTo>
                  <a:lnTo>
                    <a:pt x="53085" y="307441"/>
                  </a:lnTo>
                  <a:lnTo>
                    <a:pt x="89750" y="335699"/>
                  </a:lnTo>
                  <a:lnTo>
                    <a:pt x="180416" y="179908"/>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a:extLst>
                <a:ext uri="{FF2B5EF4-FFF2-40B4-BE49-F238E27FC236}">
                  <a16:creationId xmlns:a16="http://schemas.microsoft.com/office/drawing/2014/main" id="{99B78AFA-69DB-4267-89F7-DB2CE2728AA3}"/>
                </a:ext>
              </a:extLst>
            </p:cNvPr>
            <p:cNvSpPr/>
            <p:nvPr/>
          </p:nvSpPr>
          <p:spPr>
            <a:xfrm>
              <a:off x="564184" y="3918648"/>
              <a:ext cx="361315" cy="1743075"/>
            </a:xfrm>
            <a:custGeom>
              <a:avLst/>
              <a:gdLst/>
              <a:ahLst/>
              <a:cxnLst/>
              <a:rect l="l" t="t" r="r" b="b"/>
              <a:pathLst>
                <a:path w="361315" h="1743075">
                  <a:moveTo>
                    <a:pt x="360832" y="1561922"/>
                  </a:moveTo>
                  <a:lnTo>
                    <a:pt x="354342" y="1514144"/>
                  </a:lnTo>
                  <a:lnTo>
                    <a:pt x="336054" y="1471180"/>
                  </a:lnTo>
                  <a:lnTo>
                    <a:pt x="307746" y="1434757"/>
                  </a:lnTo>
                  <a:lnTo>
                    <a:pt x="271183" y="1406613"/>
                  </a:lnTo>
                  <a:lnTo>
                    <a:pt x="228142" y="1388452"/>
                  </a:lnTo>
                  <a:lnTo>
                    <a:pt x="180416" y="1382014"/>
                  </a:lnTo>
                  <a:lnTo>
                    <a:pt x="180416" y="1562849"/>
                  </a:lnTo>
                  <a:lnTo>
                    <a:pt x="67538" y="1420964"/>
                  </a:lnTo>
                  <a:lnTo>
                    <a:pt x="39801" y="1449120"/>
                  </a:lnTo>
                  <a:lnTo>
                    <a:pt x="18503" y="1482750"/>
                  </a:lnTo>
                  <a:lnTo>
                    <a:pt x="4826" y="1520723"/>
                  </a:lnTo>
                  <a:lnTo>
                    <a:pt x="0" y="1561922"/>
                  </a:lnTo>
                  <a:lnTo>
                    <a:pt x="6413" y="1610093"/>
                  </a:lnTo>
                  <a:lnTo>
                    <a:pt x="24561" y="1653311"/>
                  </a:lnTo>
                  <a:lnTo>
                    <a:pt x="52730" y="1689887"/>
                  </a:lnTo>
                  <a:lnTo>
                    <a:pt x="89230" y="1718119"/>
                  </a:lnTo>
                  <a:lnTo>
                    <a:pt x="132346" y="1736305"/>
                  </a:lnTo>
                  <a:lnTo>
                    <a:pt x="180416" y="1742744"/>
                  </a:lnTo>
                  <a:lnTo>
                    <a:pt x="228142" y="1736305"/>
                  </a:lnTo>
                  <a:lnTo>
                    <a:pt x="271183" y="1718119"/>
                  </a:lnTo>
                  <a:lnTo>
                    <a:pt x="307746" y="1689887"/>
                  </a:lnTo>
                  <a:lnTo>
                    <a:pt x="336054" y="1653311"/>
                  </a:lnTo>
                  <a:lnTo>
                    <a:pt x="354342" y="1610093"/>
                  </a:lnTo>
                  <a:lnTo>
                    <a:pt x="360832" y="1561922"/>
                  </a:lnTo>
                  <a:close/>
                </a:path>
                <a:path w="361315" h="1743075">
                  <a:moveTo>
                    <a:pt x="360832" y="180835"/>
                  </a:moveTo>
                  <a:lnTo>
                    <a:pt x="354406" y="132664"/>
                  </a:lnTo>
                  <a:lnTo>
                    <a:pt x="336257" y="89446"/>
                  </a:lnTo>
                  <a:lnTo>
                    <a:pt x="308089" y="52870"/>
                  </a:lnTo>
                  <a:lnTo>
                    <a:pt x="271602" y="24638"/>
                  </a:lnTo>
                  <a:lnTo>
                    <a:pt x="228473" y="6451"/>
                  </a:lnTo>
                  <a:lnTo>
                    <a:pt x="180416" y="0"/>
                  </a:lnTo>
                  <a:lnTo>
                    <a:pt x="180416" y="180835"/>
                  </a:lnTo>
                  <a:lnTo>
                    <a:pt x="89738" y="336626"/>
                  </a:lnTo>
                  <a:lnTo>
                    <a:pt x="110540" y="347192"/>
                  </a:lnTo>
                  <a:lnTo>
                    <a:pt x="132638" y="355066"/>
                  </a:lnTo>
                  <a:lnTo>
                    <a:pt x="155968" y="359981"/>
                  </a:lnTo>
                  <a:lnTo>
                    <a:pt x="180416" y="361670"/>
                  </a:lnTo>
                  <a:lnTo>
                    <a:pt x="228142" y="355231"/>
                  </a:lnTo>
                  <a:lnTo>
                    <a:pt x="271183" y="337045"/>
                  </a:lnTo>
                  <a:lnTo>
                    <a:pt x="307746" y="308813"/>
                  </a:lnTo>
                  <a:lnTo>
                    <a:pt x="336054" y="272237"/>
                  </a:lnTo>
                  <a:lnTo>
                    <a:pt x="354342" y="229006"/>
                  </a:lnTo>
                  <a:lnTo>
                    <a:pt x="360832" y="180835"/>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a:extLst>
                <a:ext uri="{FF2B5EF4-FFF2-40B4-BE49-F238E27FC236}">
                  <a16:creationId xmlns:a16="http://schemas.microsoft.com/office/drawing/2014/main" id="{A5327D1F-D859-9DD5-1D9C-47C45A32112F}"/>
                </a:ext>
              </a:extLst>
            </p:cNvPr>
            <p:cNvPicPr/>
            <p:nvPr/>
          </p:nvPicPr>
          <p:blipFill>
            <a:blip r:embed="rId4" cstate="print"/>
            <a:stretch>
              <a:fillRect/>
            </a:stretch>
          </p:blipFill>
          <p:spPr>
            <a:xfrm>
              <a:off x="632650" y="5300658"/>
              <a:ext cx="111950" cy="180835"/>
            </a:xfrm>
            <a:prstGeom prst="rect">
              <a:avLst/>
            </a:prstGeom>
          </p:spPr>
        </p:pic>
        <p:sp>
          <p:nvSpPr>
            <p:cNvPr id="24" name="object 24">
              <a:extLst>
                <a:ext uri="{FF2B5EF4-FFF2-40B4-BE49-F238E27FC236}">
                  <a16:creationId xmlns:a16="http://schemas.microsoft.com/office/drawing/2014/main" id="{2A64FF58-E752-36D2-D7F4-D405FA02DFC4}"/>
                </a:ext>
              </a:extLst>
            </p:cNvPr>
            <p:cNvSpPr/>
            <p:nvPr/>
          </p:nvSpPr>
          <p:spPr>
            <a:xfrm>
              <a:off x="564184" y="4610125"/>
              <a:ext cx="361315" cy="1742439"/>
            </a:xfrm>
            <a:custGeom>
              <a:avLst/>
              <a:gdLst/>
              <a:ahLst/>
              <a:cxnLst/>
              <a:rect l="l" t="t" r="r" b="b"/>
              <a:pathLst>
                <a:path w="361315" h="1742439">
                  <a:moveTo>
                    <a:pt x="360832" y="1560982"/>
                  </a:moveTo>
                  <a:lnTo>
                    <a:pt x="354380" y="1512912"/>
                  </a:lnTo>
                  <a:lnTo>
                    <a:pt x="336194" y="1469707"/>
                  </a:lnTo>
                  <a:lnTo>
                    <a:pt x="307987" y="1433106"/>
                  </a:lnTo>
                  <a:lnTo>
                    <a:pt x="271475" y="1404835"/>
                  </a:lnTo>
                  <a:lnTo>
                    <a:pt x="228371" y="1386611"/>
                  </a:lnTo>
                  <a:lnTo>
                    <a:pt x="180416" y="1380147"/>
                  </a:lnTo>
                  <a:lnTo>
                    <a:pt x="132448" y="1386611"/>
                  </a:lnTo>
                  <a:lnTo>
                    <a:pt x="89344" y="1404835"/>
                  </a:lnTo>
                  <a:lnTo>
                    <a:pt x="52832" y="1433106"/>
                  </a:lnTo>
                  <a:lnTo>
                    <a:pt x="24625" y="1469707"/>
                  </a:lnTo>
                  <a:lnTo>
                    <a:pt x="6438" y="1512912"/>
                  </a:lnTo>
                  <a:lnTo>
                    <a:pt x="0" y="1560982"/>
                  </a:lnTo>
                  <a:lnTo>
                    <a:pt x="6438" y="1609051"/>
                  </a:lnTo>
                  <a:lnTo>
                    <a:pt x="24625" y="1652257"/>
                  </a:lnTo>
                  <a:lnTo>
                    <a:pt x="52832" y="1688846"/>
                  </a:lnTo>
                  <a:lnTo>
                    <a:pt x="89344" y="1717128"/>
                  </a:lnTo>
                  <a:lnTo>
                    <a:pt x="132448" y="1735353"/>
                  </a:lnTo>
                  <a:lnTo>
                    <a:pt x="180416" y="1741817"/>
                  </a:lnTo>
                  <a:lnTo>
                    <a:pt x="228371" y="1735353"/>
                  </a:lnTo>
                  <a:lnTo>
                    <a:pt x="271475" y="1717128"/>
                  </a:lnTo>
                  <a:lnTo>
                    <a:pt x="307987" y="1688846"/>
                  </a:lnTo>
                  <a:lnTo>
                    <a:pt x="336194" y="1652257"/>
                  </a:lnTo>
                  <a:lnTo>
                    <a:pt x="354380" y="1609051"/>
                  </a:lnTo>
                  <a:lnTo>
                    <a:pt x="360832" y="1560982"/>
                  </a:lnTo>
                  <a:close/>
                </a:path>
                <a:path w="361315" h="1742439">
                  <a:moveTo>
                    <a:pt x="360832" y="179908"/>
                  </a:moveTo>
                  <a:lnTo>
                    <a:pt x="354342" y="132130"/>
                  </a:lnTo>
                  <a:lnTo>
                    <a:pt x="336054" y="89166"/>
                  </a:lnTo>
                  <a:lnTo>
                    <a:pt x="307746" y="52743"/>
                  </a:lnTo>
                  <a:lnTo>
                    <a:pt x="271183" y="24587"/>
                  </a:lnTo>
                  <a:lnTo>
                    <a:pt x="228142" y="6438"/>
                  </a:lnTo>
                  <a:lnTo>
                    <a:pt x="180416" y="0"/>
                  </a:lnTo>
                  <a:lnTo>
                    <a:pt x="180416" y="180835"/>
                  </a:lnTo>
                  <a:lnTo>
                    <a:pt x="0" y="180835"/>
                  </a:lnTo>
                  <a:lnTo>
                    <a:pt x="6413" y="228612"/>
                  </a:lnTo>
                  <a:lnTo>
                    <a:pt x="24561" y="271576"/>
                  </a:lnTo>
                  <a:lnTo>
                    <a:pt x="52730" y="307987"/>
                  </a:lnTo>
                  <a:lnTo>
                    <a:pt x="89230" y="336143"/>
                  </a:lnTo>
                  <a:lnTo>
                    <a:pt x="132346" y="354291"/>
                  </a:lnTo>
                  <a:lnTo>
                    <a:pt x="180416" y="360730"/>
                  </a:lnTo>
                  <a:lnTo>
                    <a:pt x="228142" y="354291"/>
                  </a:lnTo>
                  <a:lnTo>
                    <a:pt x="271183" y="336105"/>
                  </a:lnTo>
                  <a:lnTo>
                    <a:pt x="307746" y="307873"/>
                  </a:lnTo>
                  <a:lnTo>
                    <a:pt x="336054" y="271297"/>
                  </a:lnTo>
                  <a:lnTo>
                    <a:pt x="354342" y="228079"/>
                  </a:lnTo>
                  <a:lnTo>
                    <a:pt x="360832" y="179908"/>
                  </a:lnTo>
                  <a:close/>
                </a:path>
              </a:pathLst>
            </a:custGeom>
            <a:solidFill>
              <a:srgbClr val="4242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a:extLst>
                <a:ext uri="{FF2B5EF4-FFF2-40B4-BE49-F238E27FC236}">
                  <a16:creationId xmlns:a16="http://schemas.microsoft.com/office/drawing/2014/main" id="{8DCC3CED-0C97-E354-F34D-21B044032A3C}"/>
                </a:ext>
              </a:extLst>
            </p:cNvPr>
            <p:cNvPicPr/>
            <p:nvPr/>
          </p:nvPicPr>
          <p:blipFill>
            <a:blip r:embed="rId5" cstate="print"/>
            <a:stretch>
              <a:fillRect/>
            </a:stretch>
          </p:blipFill>
          <p:spPr>
            <a:xfrm>
              <a:off x="564184" y="4610118"/>
              <a:ext cx="180416" cy="179908"/>
            </a:xfrm>
            <a:prstGeom prst="rect">
              <a:avLst/>
            </a:prstGeom>
          </p:spPr>
        </p:pic>
      </p:grpSp>
      <p:grpSp>
        <p:nvGrpSpPr>
          <p:cNvPr id="26" name="object 26">
            <a:extLst>
              <a:ext uri="{FF2B5EF4-FFF2-40B4-BE49-F238E27FC236}">
                <a16:creationId xmlns:a16="http://schemas.microsoft.com/office/drawing/2014/main" id="{D1C923DB-E837-F986-FF16-674B4EAFDA62}"/>
              </a:ext>
            </a:extLst>
          </p:cNvPr>
          <p:cNvGrpSpPr/>
          <p:nvPr/>
        </p:nvGrpSpPr>
        <p:grpSpPr>
          <a:xfrm>
            <a:off x="2847257" y="2539157"/>
            <a:ext cx="361315" cy="3813175"/>
            <a:chOff x="2847257" y="2539157"/>
            <a:chExt cx="361315" cy="3813175"/>
          </a:xfrm>
        </p:grpSpPr>
        <p:sp>
          <p:nvSpPr>
            <p:cNvPr id="27" name="object 27">
              <a:extLst>
                <a:ext uri="{FF2B5EF4-FFF2-40B4-BE49-F238E27FC236}">
                  <a16:creationId xmlns:a16="http://schemas.microsoft.com/office/drawing/2014/main" id="{36B2A515-DE4B-C88E-DDC2-1125BAD2E338}"/>
                </a:ext>
              </a:extLst>
            </p:cNvPr>
            <p:cNvSpPr/>
            <p:nvPr/>
          </p:nvSpPr>
          <p:spPr>
            <a:xfrm>
              <a:off x="2847251" y="5301322"/>
              <a:ext cx="361315" cy="1050925"/>
            </a:xfrm>
            <a:custGeom>
              <a:avLst/>
              <a:gdLst/>
              <a:ahLst/>
              <a:cxnLst/>
              <a:rect l="l" t="t" r="r" b="b"/>
              <a:pathLst>
                <a:path w="361314" h="1050925">
                  <a:moveTo>
                    <a:pt x="360832" y="869784"/>
                  </a:moveTo>
                  <a:lnTo>
                    <a:pt x="354393" y="821715"/>
                  </a:lnTo>
                  <a:lnTo>
                    <a:pt x="336207" y="778510"/>
                  </a:lnTo>
                  <a:lnTo>
                    <a:pt x="307987" y="741908"/>
                  </a:lnTo>
                  <a:lnTo>
                    <a:pt x="271475" y="713638"/>
                  </a:lnTo>
                  <a:lnTo>
                    <a:pt x="228384" y="695413"/>
                  </a:lnTo>
                  <a:lnTo>
                    <a:pt x="180416" y="688949"/>
                  </a:lnTo>
                  <a:lnTo>
                    <a:pt x="132448" y="695413"/>
                  </a:lnTo>
                  <a:lnTo>
                    <a:pt x="89357" y="713638"/>
                  </a:lnTo>
                  <a:lnTo>
                    <a:pt x="52844" y="741908"/>
                  </a:lnTo>
                  <a:lnTo>
                    <a:pt x="24638" y="778510"/>
                  </a:lnTo>
                  <a:lnTo>
                    <a:pt x="6451" y="821715"/>
                  </a:lnTo>
                  <a:lnTo>
                    <a:pt x="0" y="869784"/>
                  </a:lnTo>
                  <a:lnTo>
                    <a:pt x="6451" y="917854"/>
                  </a:lnTo>
                  <a:lnTo>
                    <a:pt x="24638" y="961059"/>
                  </a:lnTo>
                  <a:lnTo>
                    <a:pt x="52844" y="997648"/>
                  </a:lnTo>
                  <a:lnTo>
                    <a:pt x="89357" y="1025931"/>
                  </a:lnTo>
                  <a:lnTo>
                    <a:pt x="132448" y="1044155"/>
                  </a:lnTo>
                  <a:lnTo>
                    <a:pt x="180416" y="1050620"/>
                  </a:lnTo>
                  <a:lnTo>
                    <a:pt x="228384" y="1044155"/>
                  </a:lnTo>
                  <a:lnTo>
                    <a:pt x="271475" y="1025931"/>
                  </a:lnTo>
                  <a:lnTo>
                    <a:pt x="307987" y="997648"/>
                  </a:lnTo>
                  <a:lnTo>
                    <a:pt x="336207" y="961059"/>
                  </a:lnTo>
                  <a:lnTo>
                    <a:pt x="354393" y="917854"/>
                  </a:lnTo>
                  <a:lnTo>
                    <a:pt x="360832" y="869784"/>
                  </a:lnTo>
                  <a:close/>
                </a:path>
                <a:path w="361314" h="1050925">
                  <a:moveTo>
                    <a:pt x="360832" y="179235"/>
                  </a:moveTo>
                  <a:lnTo>
                    <a:pt x="354342" y="131635"/>
                  </a:lnTo>
                  <a:lnTo>
                    <a:pt x="336054" y="88836"/>
                  </a:lnTo>
                  <a:lnTo>
                    <a:pt x="307746" y="52539"/>
                  </a:lnTo>
                  <a:lnTo>
                    <a:pt x="271183" y="24498"/>
                  </a:lnTo>
                  <a:lnTo>
                    <a:pt x="228155" y="6413"/>
                  </a:lnTo>
                  <a:lnTo>
                    <a:pt x="180416" y="0"/>
                  </a:lnTo>
                  <a:lnTo>
                    <a:pt x="180416" y="180149"/>
                  </a:lnTo>
                  <a:lnTo>
                    <a:pt x="67538" y="38798"/>
                  </a:lnTo>
                  <a:lnTo>
                    <a:pt x="39814" y="66852"/>
                  </a:lnTo>
                  <a:lnTo>
                    <a:pt x="18503" y="100355"/>
                  </a:lnTo>
                  <a:lnTo>
                    <a:pt x="4826" y="138188"/>
                  </a:lnTo>
                  <a:lnTo>
                    <a:pt x="0" y="179235"/>
                  </a:lnTo>
                  <a:lnTo>
                    <a:pt x="6426" y="227228"/>
                  </a:lnTo>
                  <a:lnTo>
                    <a:pt x="24574" y="270281"/>
                  </a:lnTo>
                  <a:lnTo>
                    <a:pt x="52743" y="306717"/>
                  </a:lnTo>
                  <a:lnTo>
                    <a:pt x="89230" y="334848"/>
                  </a:lnTo>
                  <a:lnTo>
                    <a:pt x="132359" y="352971"/>
                  </a:lnTo>
                  <a:lnTo>
                    <a:pt x="180416" y="359384"/>
                  </a:lnTo>
                  <a:lnTo>
                    <a:pt x="228155" y="352971"/>
                  </a:lnTo>
                  <a:lnTo>
                    <a:pt x="271183" y="334848"/>
                  </a:lnTo>
                  <a:lnTo>
                    <a:pt x="307746" y="306717"/>
                  </a:lnTo>
                  <a:lnTo>
                    <a:pt x="336054" y="270281"/>
                  </a:lnTo>
                  <a:lnTo>
                    <a:pt x="354342" y="227228"/>
                  </a:lnTo>
                  <a:lnTo>
                    <a:pt x="360832" y="179235"/>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a:extLst>
                <a:ext uri="{FF2B5EF4-FFF2-40B4-BE49-F238E27FC236}">
                  <a16:creationId xmlns:a16="http://schemas.microsoft.com/office/drawing/2014/main" id="{4E1FE542-DF83-D4B0-A827-6499A2FA2CB1}"/>
                </a:ext>
              </a:extLst>
            </p:cNvPr>
            <p:cNvPicPr/>
            <p:nvPr/>
          </p:nvPicPr>
          <p:blipFill>
            <a:blip r:embed="rId6" cstate="print"/>
            <a:stretch>
              <a:fillRect/>
            </a:stretch>
          </p:blipFill>
          <p:spPr>
            <a:xfrm>
              <a:off x="2915721" y="5301316"/>
              <a:ext cx="111950" cy="180149"/>
            </a:xfrm>
            <a:prstGeom prst="rect">
              <a:avLst/>
            </a:prstGeom>
          </p:spPr>
        </p:pic>
        <p:sp>
          <p:nvSpPr>
            <p:cNvPr id="29" name="object 29">
              <a:extLst>
                <a:ext uri="{FF2B5EF4-FFF2-40B4-BE49-F238E27FC236}">
                  <a16:creationId xmlns:a16="http://schemas.microsoft.com/office/drawing/2014/main" id="{BCA80003-464C-D35C-7DB5-6A69BBF38D32}"/>
                </a:ext>
              </a:extLst>
            </p:cNvPr>
            <p:cNvSpPr/>
            <p:nvPr/>
          </p:nvSpPr>
          <p:spPr>
            <a:xfrm>
              <a:off x="2847257" y="4610118"/>
              <a:ext cx="361315" cy="361315"/>
            </a:xfrm>
            <a:custGeom>
              <a:avLst/>
              <a:gdLst/>
              <a:ahLst/>
              <a:cxnLst/>
              <a:rect l="l" t="t" r="r" b="b"/>
              <a:pathLst>
                <a:path w="361314" h="361314">
                  <a:moveTo>
                    <a:pt x="180416" y="0"/>
                  </a:moveTo>
                  <a:lnTo>
                    <a:pt x="180416" y="180835"/>
                  </a:lnTo>
                  <a:lnTo>
                    <a:pt x="0" y="180835"/>
                  </a:lnTo>
                  <a:lnTo>
                    <a:pt x="6425" y="228614"/>
                  </a:lnTo>
                  <a:lnTo>
                    <a:pt x="24569" y="271574"/>
                  </a:lnTo>
                  <a:lnTo>
                    <a:pt x="52736" y="307992"/>
                  </a:lnTo>
                  <a:lnTo>
                    <a:pt x="89231" y="336141"/>
                  </a:lnTo>
                  <a:lnTo>
                    <a:pt x="132356" y="354295"/>
                  </a:lnTo>
                  <a:lnTo>
                    <a:pt x="180416" y="360730"/>
                  </a:lnTo>
                  <a:lnTo>
                    <a:pt x="228154" y="354291"/>
                  </a:lnTo>
                  <a:lnTo>
                    <a:pt x="271189" y="336106"/>
                  </a:lnTo>
                  <a:lnTo>
                    <a:pt x="307747" y="307876"/>
                  </a:lnTo>
                  <a:lnTo>
                    <a:pt x="336057" y="271300"/>
                  </a:lnTo>
                  <a:lnTo>
                    <a:pt x="354342" y="228077"/>
                  </a:lnTo>
                  <a:lnTo>
                    <a:pt x="360832" y="179908"/>
                  </a:lnTo>
                  <a:lnTo>
                    <a:pt x="354342" y="132128"/>
                  </a:lnTo>
                  <a:lnTo>
                    <a:pt x="336057" y="89165"/>
                  </a:lnTo>
                  <a:lnTo>
                    <a:pt x="307747" y="52744"/>
                  </a:lnTo>
                  <a:lnTo>
                    <a:pt x="271189" y="24592"/>
                  </a:lnTo>
                  <a:lnTo>
                    <a:pt x="228154" y="6435"/>
                  </a:lnTo>
                  <a:lnTo>
                    <a:pt x="180416"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0" name="object 30">
              <a:extLst>
                <a:ext uri="{FF2B5EF4-FFF2-40B4-BE49-F238E27FC236}">
                  <a16:creationId xmlns:a16="http://schemas.microsoft.com/office/drawing/2014/main" id="{71E22505-5D0A-ABB0-5343-7D72A4466ED3}"/>
                </a:ext>
              </a:extLst>
            </p:cNvPr>
            <p:cNvPicPr/>
            <p:nvPr/>
          </p:nvPicPr>
          <p:blipFill>
            <a:blip r:embed="rId7" cstate="print"/>
            <a:stretch>
              <a:fillRect/>
            </a:stretch>
          </p:blipFill>
          <p:spPr>
            <a:xfrm>
              <a:off x="2847257" y="4610118"/>
              <a:ext cx="180416" cy="179908"/>
            </a:xfrm>
            <a:prstGeom prst="rect">
              <a:avLst/>
            </a:prstGeom>
          </p:spPr>
        </p:pic>
        <p:sp>
          <p:nvSpPr>
            <p:cNvPr id="31" name="object 31">
              <a:extLst>
                <a:ext uri="{FF2B5EF4-FFF2-40B4-BE49-F238E27FC236}">
                  <a16:creationId xmlns:a16="http://schemas.microsoft.com/office/drawing/2014/main" id="{936A5662-ADF9-D107-DE31-0E0F09106DC3}"/>
                </a:ext>
              </a:extLst>
            </p:cNvPr>
            <p:cNvSpPr/>
            <p:nvPr/>
          </p:nvSpPr>
          <p:spPr>
            <a:xfrm>
              <a:off x="2847257" y="3920230"/>
              <a:ext cx="180975" cy="334645"/>
            </a:xfrm>
            <a:custGeom>
              <a:avLst/>
              <a:gdLst/>
              <a:ahLst/>
              <a:cxnLst/>
              <a:rect l="l" t="t" r="r" b="b"/>
              <a:pathLst>
                <a:path w="180975" h="334645">
                  <a:moveTo>
                    <a:pt x="180416" y="0"/>
                  </a:moveTo>
                  <a:lnTo>
                    <a:pt x="132356" y="6411"/>
                  </a:lnTo>
                  <a:lnTo>
                    <a:pt x="89231" y="24500"/>
                  </a:lnTo>
                  <a:lnTo>
                    <a:pt x="52736" y="52546"/>
                  </a:lnTo>
                  <a:lnTo>
                    <a:pt x="24569" y="88830"/>
                  </a:lnTo>
                  <a:lnTo>
                    <a:pt x="6425" y="131633"/>
                  </a:lnTo>
                  <a:lnTo>
                    <a:pt x="0" y="179235"/>
                  </a:lnTo>
                  <a:lnTo>
                    <a:pt x="6476" y="227126"/>
                  </a:lnTo>
                  <a:lnTo>
                    <a:pt x="24749" y="269997"/>
                  </a:lnTo>
                  <a:lnTo>
                    <a:pt x="53085" y="306288"/>
                  </a:lnTo>
                  <a:lnTo>
                    <a:pt x="89750" y="334441"/>
                  </a:lnTo>
                  <a:lnTo>
                    <a:pt x="180416" y="17923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a:extLst>
                <a:ext uri="{FF2B5EF4-FFF2-40B4-BE49-F238E27FC236}">
                  <a16:creationId xmlns:a16="http://schemas.microsoft.com/office/drawing/2014/main" id="{01A18985-A41B-DA4F-395A-3F6935B8EA0A}"/>
                </a:ext>
              </a:extLst>
            </p:cNvPr>
            <p:cNvSpPr/>
            <p:nvPr/>
          </p:nvSpPr>
          <p:spPr>
            <a:xfrm>
              <a:off x="2936996" y="3919312"/>
              <a:ext cx="271145" cy="360680"/>
            </a:xfrm>
            <a:custGeom>
              <a:avLst/>
              <a:gdLst/>
              <a:ahLst/>
              <a:cxnLst/>
              <a:rect l="l" t="t" r="r" b="b"/>
              <a:pathLst>
                <a:path w="271144" h="360679">
                  <a:moveTo>
                    <a:pt x="90678" y="0"/>
                  </a:moveTo>
                  <a:lnTo>
                    <a:pt x="90678" y="180149"/>
                  </a:lnTo>
                  <a:lnTo>
                    <a:pt x="0" y="335356"/>
                  </a:lnTo>
                  <a:lnTo>
                    <a:pt x="20804" y="345881"/>
                  </a:lnTo>
                  <a:lnTo>
                    <a:pt x="42910" y="353718"/>
                  </a:lnTo>
                  <a:lnTo>
                    <a:pt x="66229" y="358610"/>
                  </a:lnTo>
                  <a:lnTo>
                    <a:pt x="90678" y="360299"/>
                  </a:lnTo>
                  <a:lnTo>
                    <a:pt x="138415" y="353883"/>
                  </a:lnTo>
                  <a:lnTo>
                    <a:pt x="181451" y="335764"/>
                  </a:lnTo>
                  <a:lnTo>
                    <a:pt x="218009" y="307638"/>
                  </a:lnTo>
                  <a:lnTo>
                    <a:pt x="246318" y="271197"/>
                  </a:lnTo>
                  <a:lnTo>
                    <a:pt x="264604" y="228136"/>
                  </a:lnTo>
                  <a:lnTo>
                    <a:pt x="271094" y="180149"/>
                  </a:lnTo>
                  <a:lnTo>
                    <a:pt x="264669" y="132162"/>
                  </a:lnTo>
                  <a:lnTo>
                    <a:pt x="246524" y="89101"/>
                  </a:lnTo>
                  <a:lnTo>
                    <a:pt x="218357" y="52660"/>
                  </a:lnTo>
                  <a:lnTo>
                    <a:pt x="181863" y="24534"/>
                  </a:lnTo>
                  <a:lnTo>
                    <a:pt x="138737" y="6415"/>
                  </a:lnTo>
                  <a:lnTo>
                    <a:pt x="90678"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a:extLst>
                <a:ext uri="{FF2B5EF4-FFF2-40B4-BE49-F238E27FC236}">
                  <a16:creationId xmlns:a16="http://schemas.microsoft.com/office/drawing/2014/main" id="{399D0664-1D92-621E-76DD-007F7091F205}"/>
                </a:ext>
              </a:extLst>
            </p:cNvPr>
            <p:cNvSpPr/>
            <p:nvPr/>
          </p:nvSpPr>
          <p:spPr>
            <a:xfrm>
              <a:off x="2847257" y="3229044"/>
              <a:ext cx="290195" cy="361315"/>
            </a:xfrm>
            <a:custGeom>
              <a:avLst/>
              <a:gdLst/>
              <a:ahLst/>
              <a:cxnLst/>
              <a:rect l="l" t="t" r="r" b="b"/>
              <a:pathLst>
                <a:path w="29019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4" y="350878"/>
                  </a:lnTo>
                  <a:lnTo>
                    <a:pt x="265507" y="339213"/>
                  </a:lnTo>
                  <a:lnTo>
                    <a:pt x="289598" y="323634"/>
                  </a:lnTo>
                  <a:lnTo>
                    <a:pt x="180416" y="17989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a:extLst>
                <a:ext uri="{FF2B5EF4-FFF2-40B4-BE49-F238E27FC236}">
                  <a16:creationId xmlns:a16="http://schemas.microsoft.com/office/drawing/2014/main" id="{B417C1BB-56AE-C7D8-0493-25D2A8ECEC58}"/>
                </a:ext>
              </a:extLst>
            </p:cNvPr>
            <p:cNvSpPr/>
            <p:nvPr/>
          </p:nvSpPr>
          <p:spPr>
            <a:xfrm>
              <a:off x="3027667"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447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a:extLst>
                <a:ext uri="{FF2B5EF4-FFF2-40B4-BE49-F238E27FC236}">
                  <a16:creationId xmlns:a16="http://schemas.microsoft.com/office/drawing/2014/main" id="{7200E50E-7ECA-E044-E4F1-37FF40BF2605}"/>
                </a:ext>
              </a:extLst>
            </p:cNvPr>
            <p:cNvSpPr/>
            <p:nvPr/>
          </p:nvSpPr>
          <p:spPr>
            <a:xfrm>
              <a:off x="2847257" y="2539157"/>
              <a:ext cx="361315" cy="359410"/>
            </a:xfrm>
            <a:custGeom>
              <a:avLst/>
              <a:gdLst/>
              <a:ahLst/>
              <a:cxnLst/>
              <a:rect l="l" t="t" r="r" b="b"/>
              <a:pathLst>
                <a:path w="361314" h="359410">
                  <a:moveTo>
                    <a:pt x="180416" y="0"/>
                  </a:moveTo>
                  <a:lnTo>
                    <a:pt x="132356" y="6411"/>
                  </a:lnTo>
                  <a:lnTo>
                    <a:pt x="89231" y="24500"/>
                  </a:lnTo>
                  <a:lnTo>
                    <a:pt x="52736" y="52546"/>
                  </a:lnTo>
                  <a:lnTo>
                    <a:pt x="24569" y="88830"/>
                  </a:lnTo>
                  <a:lnTo>
                    <a:pt x="6425" y="131633"/>
                  </a:lnTo>
                  <a:lnTo>
                    <a:pt x="0" y="179235"/>
                  </a:lnTo>
                  <a:lnTo>
                    <a:pt x="6425" y="227222"/>
                  </a:lnTo>
                  <a:lnTo>
                    <a:pt x="24569" y="270283"/>
                  </a:lnTo>
                  <a:lnTo>
                    <a:pt x="52736" y="306724"/>
                  </a:lnTo>
                  <a:lnTo>
                    <a:pt x="89231" y="334850"/>
                  </a:lnTo>
                  <a:lnTo>
                    <a:pt x="132356" y="352968"/>
                  </a:lnTo>
                  <a:lnTo>
                    <a:pt x="180416" y="359384"/>
                  </a:lnTo>
                  <a:lnTo>
                    <a:pt x="228154" y="352968"/>
                  </a:lnTo>
                  <a:lnTo>
                    <a:pt x="271189" y="334850"/>
                  </a:lnTo>
                  <a:lnTo>
                    <a:pt x="307747" y="306724"/>
                  </a:lnTo>
                  <a:lnTo>
                    <a:pt x="336057" y="270283"/>
                  </a:lnTo>
                  <a:lnTo>
                    <a:pt x="354342" y="227222"/>
                  </a:lnTo>
                  <a:lnTo>
                    <a:pt x="360832" y="179235"/>
                  </a:lnTo>
                  <a:lnTo>
                    <a:pt x="360298" y="164709"/>
                  </a:lnTo>
                  <a:lnTo>
                    <a:pt x="358638" y="150358"/>
                  </a:lnTo>
                  <a:lnTo>
                    <a:pt x="355763" y="136354"/>
                  </a:lnTo>
                  <a:lnTo>
                    <a:pt x="351586" y="122872"/>
                  </a:lnTo>
                  <a:lnTo>
                    <a:pt x="180416" y="179235"/>
                  </a:lnTo>
                  <a:lnTo>
                    <a:pt x="180416" y="0"/>
                  </a:lnTo>
                  <a:close/>
                </a:path>
              </a:pathLst>
            </a:custGeom>
            <a:solidFill>
              <a:srgbClr val="44C7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 name="object 36">
              <a:extLst>
                <a:ext uri="{FF2B5EF4-FFF2-40B4-BE49-F238E27FC236}">
                  <a16:creationId xmlns:a16="http://schemas.microsoft.com/office/drawing/2014/main" id="{3772639A-DBCE-4278-F905-929FFFAD2E45}"/>
                </a:ext>
              </a:extLst>
            </p:cNvPr>
            <p:cNvPicPr/>
            <p:nvPr/>
          </p:nvPicPr>
          <p:blipFill>
            <a:blip r:embed="rId8" cstate="print"/>
            <a:stretch>
              <a:fillRect/>
            </a:stretch>
          </p:blipFill>
          <p:spPr>
            <a:xfrm>
              <a:off x="3027667" y="2539159"/>
              <a:ext cx="171170" cy="180149"/>
            </a:xfrm>
            <a:prstGeom prst="rect">
              <a:avLst/>
            </a:prstGeom>
          </p:spPr>
        </p:pic>
      </p:grpSp>
      <p:sp>
        <p:nvSpPr>
          <p:cNvPr id="37" name="object 37">
            <a:extLst>
              <a:ext uri="{FF2B5EF4-FFF2-40B4-BE49-F238E27FC236}">
                <a16:creationId xmlns:a16="http://schemas.microsoft.com/office/drawing/2014/main" id="{508DEDAC-AB80-90CE-843A-B88C3DD821F5}"/>
              </a:ext>
            </a:extLst>
          </p:cNvPr>
          <p:cNvSpPr/>
          <p:nvPr/>
        </p:nvSpPr>
        <p:spPr>
          <a:xfrm>
            <a:off x="9383039" y="1842516"/>
            <a:ext cx="2610485" cy="2551430"/>
          </a:xfrm>
          <a:custGeom>
            <a:avLst/>
            <a:gdLst/>
            <a:ahLst/>
            <a:cxnLst/>
            <a:rect l="l" t="t" r="r" b="b"/>
            <a:pathLst>
              <a:path w="2610484" h="2551429">
                <a:moveTo>
                  <a:pt x="2610091" y="0"/>
                </a:moveTo>
                <a:lnTo>
                  <a:pt x="0" y="0"/>
                </a:lnTo>
                <a:lnTo>
                  <a:pt x="0" y="2551176"/>
                </a:lnTo>
                <a:lnTo>
                  <a:pt x="2610091" y="2551176"/>
                </a:lnTo>
                <a:lnTo>
                  <a:pt x="2610091"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a:extLst>
              <a:ext uri="{FF2B5EF4-FFF2-40B4-BE49-F238E27FC236}">
                <a16:creationId xmlns:a16="http://schemas.microsoft.com/office/drawing/2014/main" id="{457DF8E2-5466-83D8-80D9-D76A49F885D1}"/>
              </a:ext>
            </a:extLst>
          </p:cNvPr>
          <p:cNvSpPr/>
          <p:nvPr/>
        </p:nvSpPr>
        <p:spPr>
          <a:xfrm>
            <a:off x="9366275" y="803935"/>
            <a:ext cx="2572385" cy="83820"/>
          </a:xfrm>
          <a:custGeom>
            <a:avLst/>
            <a:gdLst/>
            <a:ahLst/>
            <a:cxnLst/>
            <a:rect l="l" t="t" r="r" b="b"/>
            <a:pathLst>
              <a:path w="2572384" h="83819">
                <a:moveTo>
                  <a:pt x="2571991" y="0"/>
                </a:moveTo>
                <a:lnTo>
                  <a:pt x="0" y="0"/>
                </a:lnTo>
                <a:lnTo>
                  <a:pt x="0" y="83820"/>
                </a:lnTo>
                <a:lnTo>
                  <a:pt x="2571991" y="83820"/>
                </a:lnTo>
                <a:lnTo>
                  <a:pt x="2571991" y="0"/>
                </a:lnTo>
                <a:close/>
              </a:path>
            </a:pathLst>
          </a:custGeom>
          <a:solidFill>
            <a:srgbClr val="7775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a:extLst>
              <a:ext uri="{FF2B5EF4-FFF2-40B4-BE49-F238E27FC236}">
                <a16:creationId xmlns:a16="http://schemas.microsoft.com/office/drawing/2014/main" id="{F6E8609E-6637-D197-D276-D29B7547AD47}"/>
              </a:ext>
            </a:extLst>
          </p:cNvPr>
          <p:cNvSpPr txBox="1"/>
          <p:nvPr/>
        </p:nvSpPr>
        <p:spPr>
          <a:xfrm>
            <a:off x="9487885" y="963395"/>
            <a:ext cx="1772285" cy="4826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Multi-Asset</a:t>
            </a:r>
            <a:r>
              <a:rPr kumimoji="0" sz="1500" b="1" i="0" u="none" strike="noStrike" kern="0" cap="none" spc="5"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Income </a:t>
            </a:r>
            <a:r>
              <a:rPr kumimoji="0" sz="1500" b="1" i="0" u="none" strike="noStrike" kern="0" cap="none" spc="0" normalizeH="0" baseline="0" noProof="0">
                <a:ln>
                  <a:noFill/>
                </a:ln>
                <a:solidFill>
                  <a:srgbClr val="131223"/>
                </a:solidFill>
                <a:effectLst/>
                <a:uLnTx/>
                <a:uFillTx/>
                <a:latin typeface="SemplicitaPro"/>
                <a:cs typeface="SemplicitaPro"/>
              </a:rPr>
              <a:t>ETF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40" name="object 40">
            <a:extLst>
              <a:ext uri="{FF2B5EF4-FFF2-40B4-BE49-F238E27FC236}">
                <a16:creationId xmlns:a16="http://schemas.microsoft.com/office/drawing/2014/main" id="{DFDA3160-79B6-7A48-ADC7-2EBF0189A0FA}"/>
              </a:ext>
            </a:extLst>
          </p:cNvPr>
          <p:cNvSpPr txBox="1"/>
          <p:nvPr/>
        </p:nvSpPr>
        <p:spPr>
          <a:xfrm>
            <a:off x="9383039" y="1842516"/>
            <a:ext cx="2610485" cy="2551430"/>
          </a:xfrm>
          <a:prstGeom prst="rect">
            <a:avLst/>
          </a:prstGeom>
        </p:spPr>
        <p:txBody>
          <a:bodyPr vert="horz" wrap="square" lIns="0" tIns="97155" rIns="0" bIns="0" rtlCol="0">
            <a:spAutoFit/>
          </a:bodyPr>
          <a:lstStyle/>
          <a:p>
            <a:pPr marL="123825" marR="681355" lvl="0" indent="0" defTabSz="914400" eaLnBrk="1" fontAlgn="auto" latinLnBrk="0" hangingPunct="1">
              <a:lnSpc>
                <a:spcPct val="100000"/>
              </a:lnSpc>
              <a:spcBef>
                <a:spcPts val="7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5" normalizeH="0" baseline="0" noProof="0">
                <a:ln>
                  <a:noFill/>
                </a:ln>
                <a:solidFill>
                  <a:srgbClr val="131223"/>
                </a:solidFill>
                <a:effectLst/>
                <a:uLnTx/>
                <a:uFillTx/>
                <a:latin typeface="SemplicitaPro"/>
                <a:cs typeface="SemplicitaPro"/>
              </a:rPr>
              <a:t> </a:t>
            </a:r>
            <a:r>
              <a:rPr kumimoji="0" sz="1200" b="1" i="0" u="none" strike="noStrike" kern="0" cap="none" spc="0" normalizeH="0" baseline="0" noProof="0">
                <a:ln>
                  <a:noFill/>
                </a:ln>
                <a:solidFill>
                  <a:srgbClr val="131223"/>
                </a:solidFill>
                <a:effectLst/>
                <a:uLnTx/>
                <a:uFillTx/>
                <a:latin typeface="SemplicitaPro"/>
                <a:cs typeface="SemplicitaPro"/>
              </a:rPr>
              <a:t>Enhanced</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income </a:t>
            </a:r>
            <a:r>
              <a:rPr kumimoji="0" sz="1200" b="1" i="0" u="none" strike="noStrike" kern="0" cap="none" spc="0" normalizeH="0" baseline="0" noProof="0">
                <a:ln>
                  <a:noFill/>
                </a:ln>
                <a:solidFill>
                  <a:srgbClr val="131223"/>
                </a:solidFill>
                <a:effectLst/>
                <a:uLnTx/>
                <a:uFillTx/>
                <a:latin typeface="SemplicitaPro"/>
                <a:cs typeface="SemplicitaPro"/>
              </a:rPr>
              <a:t>relative to capital </a:t>
            </a:r>
            <a:r>
              <a:rPr kumimoji="0" sz="1200" b="1" i="0" u="none" strike="noStrike" kern="0" cap="none" spc="-10" normalizeH="0" baseline="0" noProof="0">
                <a:ln>
                  <a:noFill/>
                </a:ln>
                <a:solidFill>
                  <a:srgbClr val="131223"/>
                </a:solidFill>
                <a:effectLst/>
                <a:uLnTx/>
                <a:uFillTx/>
                <a:latin typeface="SemplicitaPro"/>
                <a:cs typeface="SemplicitaPro"/>
              </a:rPr>
              <a:t>growth</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1155"/>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40/60</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3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60/40</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00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593090" marR="50673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10" normalizeH="0" baseline="0" noProof="0">
                <a:ln>
                  <a:noFill/>
                </a:ln>
                <a:solidFill>
                  <a:srgbClr val="131223"/>
                </a:solidFill>
                <a:effectLst/>
                <a:uLnTx/>
                <a:uFillTx/>
                <a:latin typeface="SemplicitaPro"/>
                <a:cs typeface="SemplicitaPro"/>
              </a:rPr>
              <a:t>Multi-</a:t>
            </a:r>
            <a:r>
              <a:rPr kumimoji="0" sz="1100" b="0" i="0" u="none" strike="noStrike" kern="0" cap="none" spc="0" normalizeH="0" baseline="0" noProof="0">
                <a:ln>
                  <a:noFill/>
                </a:ln>
                <a:solidFill>
                  <a:srgbClr val="131223"/>
                </a:solidFill>
                <a:effectLst/>
                <a:uLnTx/>
                <a:uFillTx/>
                <a:latin typeface="SemplicitaPro"/>
                <a:cs typeface="SemplicitaPro"/>
              </a:rPr>
              <a:t>Asset</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Income</a:t>
            </a:r>
            <a:r>
              <a:rPr kumimoji="0" sz="1100" b="0" i="0" u="none" strike="noStrike" kern="0" cap="none" spc="1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ETF </a:t>
            </a:r>
            <a:r>
              <a:rPr kumimoji="0" sz="1100" b="0" i="0" u="none" strike="noStrike" kern="0" cap="none" spc="0" normalizeH="0" baseline="0" noProof="0">
                <a:ln>
                  <a:noFill/>
                </a:ln>
                <a:solidFill>
                  <a:srgbClr val="131223"/>
                </a:solidFill>
                <a:effectLst/>
                <a:uLnTx/>
                <a:uFillTx/>
                <a:latin typeface="SemplicitaPro"/>
                <a:cs typeface="SemplicitaPro"/>
              </a:rPr>
              <a:t>75/25</a:t>
            </a:r>
            <a:r>
              <a:rPr kumimoji="0" sz="1100" b="0" i="0" u="none" strike="noStrike" kern="0" cap="none" spc="-3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grpSp>
        <p:nvGrpSpPr>
          <p:cNvPr id="41" name="object 41">
            <a:extLst>
              <a:ext uri="{FF2B5EF4-FFF2-40B4-BE49-F238E27FC236}">
                <a16:creationId xmlns:a16="http://schemas.microsoft.com/office/drawing/2014/main" id="{4CA143E6-055E-9935-5C11-ABC02CF4957C}"/>
              </a:ext>
            </a:extLst>
          </p:cNvPr>
          <p:cNvGrpSpPr/>
          <p:nvPr/>
        </p:nvGrpSpPr>
        <p:grpSpPr>
          <a:xfrm>
            <a:off x="9512877" y="2537580"/>
            <a:ext cx="372110" cy="1629410"/>
            <a:chOff x="9512877" y="2537580"/>
            <a:chExt cx="372110" cy="1629410"/>
          </a:xfrm>
        </p:grpSpPr>
        <p:sp>
          <p:nvSpPr>
            <p:cNvPr id="42" name="object 42">
              <a:extLst>
                <a:ext uri="{FF2B5EF4-FFF2-40B4-BE49-F238E27FC236}">
                  <a16:creationId xmlns:a16="http://schemas.microsoft.com/office/drawing/2014/main" id="{A88A38D3-A026-BF6D-AB9A-B379BBE065E7}"/>
                </a:ext>
              </a:extLst>
            </p:cNvPr>
            <p:cNvSpPr/>
            <p:nvPr/>
          </p:nvSpPr>
          <p:spPr>
            <a:xfrm>
              <a:off x="9523544" y="3807214"/>
              <a:ext cx="361315" cy="359410"/>
            </a:xfrm>
            <a:custGeom>
              <a:avLst/>
              <a:gdLst/>
              <a:ahLst/>
              <a:cxnLst/>
              <a:rect l="l" t="t" r="r" b="b"/>
              <a:pathLst>
                <a:path w="361315" h="359410">
                  <a:moveTo>
                    <a:pt x="180416" y="0"/>
                  </a:moveTo>
                  <a:lnTo>
                    <a:pt x="180416" y="180149"/>
                  </a:lnTo>
                  <a:lnTo>
                    <a:pt x="0" y="180149"/>
                  </a:lnTo>
                  <a:lnTo>
                    <a:pt x="6425" y="227751"/>
                  </a:lnTo>
                  <a:lnTo>
                    <a:pt x="24569" y="270554"/>
                  </a:lnTo>
                  <a:lnTo>
                    <a:pt x="52736" y="306838"/>
                  </a:lnTo>
                  <a:lnTo>
                    <a:pt x="89231" y="334884"/>
                  </a:lnTo>
                  <a:lnTo>
                    <a:pt x="132356" y="352972"/>
                  </a:lnTo>
                  <a:lnTo>
                    <a:pt x="180416" y="359384"/>
                  </a:lnTo>
                  <a:lnTo>
                    <a:pt x="228154" y="352968"/>
                  </a:lnTo>
                  <a:lnTo>
                    <a:pt x="271189" y="334850"/>
                  </a:lnTo>
                  <a:lnTo>
                    <a:pt x="307747" y="306724"/>
                  </a:lnTo>
                  <a:lnTo>
                    <a:pt x="336057" y="270283"/>
                  </a:lnTo>
                  <a:lnTo>
                    <a:pt x="354342" y="227222"/>
                  </a:lnTo>
                  <a:lnTo>
                    <a:pt x="360832" y="179235"/>
                  </a:lnTo>
                  <a:lnTo>
                    <a:pt x="354342" y="131633"/>
                  </a:lnTo>
                  <a:lnTo>
                    <a:pt x="336057" y="88830"/>
                  </a:lnTo>
                  <a:lnTo>
                    <a:pt x="307747" y="52546"/>
                  </a:lnTo>
                  <a:lnTo>
                    <a:pt x="271189" y="24500"/>
                  </a:lnTo>
                  <a:lnTo>
                    <a:pt x="228154" y="6411"/>
                  </a:lnTo>
                  <a:lnTo>
                    <a:pt x="180416"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 name="object 43">
              <a:extLst>
                <a:ext uri="{FF2B5EF4-FFF2-40B4-BE49-F238E27FC236}">
                  <a16:creationId xmlns:a16="http://schemas.microsoft.com/office/drawing/2014/main" id="{29F45A65-0CEA-90C5-3046-453F3EEF9181}"/>
                </a:ext>
              </a:extLst>
            </p:cNvPr>
            <p:cNvPicPr/>
            <p:nvPr/>
          </p:nvPicPr>
          <p:blipFill>
            <a:blip r:embed="rId9" cstate="print"/>
            <a:stretch>
              <a:fillRect/>
            </a:stretch>
          </p:blipFill>
          <p:spPr>
            <a:xfrm>
              <a:off x="9523542" y="3807214"/>
              <a:ext cx="180416" cy="179235"/>
            </a:xfrm>
            <a:prstGeom prst="rect">
              <a:avLst/>
            </a:prstGeom>
          </p:spPr>
        </p:pic>
        <p:sp>
          <p:nvSpPr>
            <p:cNvPr id="44" name="object 44">
              <a:extLst>
                <a:ext uri="{FF2B5EF4-FFF2-40B4-BE49-F238E27FC236}">
                  <a16:creationId xmlns:a16="http://schemas.microsoft.com/office/drawing/2014/main" id="{B66D0623-051A-D2FA-1C81-30359B1B671D}"/>
                </a:ext>
              </a:extLst>
            </p:cNvPr>
            <p:cNvSpPr/>
            <p:nvPr/>
          </p:nvSpPr>
          <p:spPr>
            <a:xfrm>
              <a:off x="9518973" y="3153522"/>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7" y="271014"/>
                  </a:lnTo>
                  <a:lnTo>
                    <a:pt x="53079" y="307441"/>
                  </a:lnTo>
                  <a:lnTo>
                    <a:pt x="89738" y="335699"/>
                  </a:lnTo>
                  <a:lnTo>
                    <a:pt x="180416" y="179908"/>
                  </a:lnTo>
                  <a:lnTo>
                    <a:pt x="180416" y="0"/>
                  </a:lnTo>
                  <a:close/>
                </a:path>
              </a:pathLst>
            </a:custGeom>
            <a:solidFill>
              <a:srgbClr val="96B1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a:extLst>
                <a:ext uri="{FF2B5EF4-FFF2-40B4-BE49-F238E27FC236}">
                  <a16:creationId xmlns:a16="http://schemas.microsoft.com/office/drawing/2014/main" id="{24104A18-84E1-E367-A5ED-A3ADC561CB85}"/>
                </a:ext>
              </a:extLst>
            </p:cNvPr>
            <p:cNvSpPr/>
            <p:nvPr/>
          </p:nvSpPr>
          <p:spPr>
            <a:xfrm>
              <a:off x="9608712" y="3152590"/>
              <a:ext cx="271145" cy="361950"/>
            </a:xfrm>
            <a:custGeom>
              <a:avLst/>
              <a:gdLst/>
              <a:ahLst/>
              <a:cxnLst/>
              <a:rect l="l" t="t" r="r" b="b"/>
              <a:pathLst>
                <a:path w="271145" h="361950">
                  <a:moveTo>
                    <a:pt x="90678" y="0"/>
                  </a:moveTo>
                  <a:lnTo>
                    <a:pt x="90678" y="180835"/>
                  </a:lnTo>
                  <a:lnTo>
                    <a:pt x="0" y="336626"/>
                  </a:lnTo>
                  <a:lnTo>
                    <a:pt x="20804" y="347188"/>
                  </a:lnTo>
                  <a:lnTo>
                    <a:pt x="42910" y="355058"/>
                  </a:lnTo>
                  <a:lnTo>
                    <a:pt x="66229" y="359973"/>
                  </a:lnTo>
                  <a:lnTo>
                    <a:pt x="90678" y="361670"/>
                  </a:lnTo>
                  <a:lnTo>
                    <a:pt x="138415" y="355230"/>
                  </a:lnTo>
                  <a:lnTo>
                    <a:pt x="181451" y="337043"/>
                  </a:lnTo>
                  <a:lnTo>
                    <a:pt x="218009" y="308810"/>
                  </a:lnTo>
                  <a:lnTo>
                    <a:pt x="246318" y="272230"/>
                  </a:lnTo>
                  <a:lnTo>
                    <a:pt x="264604" y="229005"/>
                  </a:lnTo>
                  <a:lnTo>
                    <a:pt x="271094" y="180835"/>
                  </a:lnTo>
                  <a:lnTo>
                    <a:pt x="264669" y="132665"/>
                  </a:lnTo>
                  <a:lnTo>
                    <a:pt x="246524" y="89439"/>
                  </a:lnTo>
                  <a:lnTo>
                    <a:pt x="218357" y="52860"/>
                  </a:lnTo>
                  <a:lnTo>
                    <a:pt x="181863" y="24627"/>
                  </a:lnTo>
                  <a:lnTo>
                    <a:pt x="138737" y="6440"/>
                  </a:lnTo>
                  <a:lnTo>
                    <a:pt x="90678"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a:extLst>
                <a:ext uri="{FF2B5EF4-FFF2-40B4-BE49-F238E27FC236}">
                  <a16:creationId xmlns:a16="http://schemas.microsoft.com/office/drawing/2014/main" id="{AADEED13-D108-A2B7-F296-2F5EB8CB29D2}"/>
                </a:ext>
              </a:extLst>
            </p:cNvPr>
            <p:cNvSpPr/>
            <p:nvPr/>
          </p:nvSpPr>
          <p:spPr>
            <a:xfrm>
              <a:off x="9512877" y="2538505"/>
              <a:ext cx="290195" cy="361315"/>
            </a:xfrm>
            <a:custGeom>
              <a:avLst/>
              <a:gdLst/>
              <a:ahLst/>
              <a:cxnLst/>
              <a:rect l="l" t="t" r="r" b="b"/>
              <a:pathLst>
                <a:path w="290195"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3" y="350878"/>
                  </a:lnTo>
                  <a:lnTo>
                    <a:pt x="265501" y="339213"/>
                  </a:lnTo>
                  <a:lnTo>
                    <a:pt x="289585" y="323634"/>
                  </a:lnTo>
                  <a:lnTo>
                    <a:pt x="180416" y="179895"/>
                  </a:lnTo>
                  <a:lnTo>
                    <a:pt x="180416" y="0"/>
                  </a:lnTo>
                  <a:close/>
                </a:path>
              </a:pathLst>
            </a:custGeom>
            <a:solidFill>
              <a:srgbClr val="96B1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a:extLst>
                <a:ext uri="{FF2B5EF4-FFF2-40B4-BE49-F238E27FC236}">
                  <a16:creationId xmlns:a16="http://schemas.microsoft.com/office/drawing/2014/main" id="{AAFB4E13-CE45-02E3-45EC-B575AE7D4BD6}"/>
                </a:ext>
              </a:extLst>
            </p:cNvPr>
            <p:cNvSpPr/>
            <p:nvPr/>
          </p:nvSpPr>
          <p:spPr>
            <a:xfrm>
              <a:off x="9693287" y="2537580"/>
              <a:ext cx="180975" cy="325120"/>
            </a:xfrm>
            <a:custGeom>
              <a:avLst/>
              <a:gdLst/>
              <a:ahLst/>
              <a:cxnLst/>
              <a:rect l="l" t="t" r="r" b="b"/>
              <a:pathLst>
                <a:path w="180975" h="325119">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5F81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object 48">
            <a:extLst>
              <a:ext uri="{FF2B5EF4-FFF2-40B4-BE49-F238E27FC236}">
                <a16:creationId xmlns:a16="http://schemas.microsoft.com/office/drawing/2014/main" id="{A2828369-690E-CAFA-8A0B-A0B2587239DC}"/>
              </a:ext>
            </a:extLst>
          </p:cNvPr>
          <p:cNvGrpSpPr/>
          <p:nvPr/>
        </p:nvGrpSpPr>
        <p:grpSpPr>
          <a:xfrm>
            <a:off x="5072815" y="2538505"/>
            <a:ext cx="377825" cy="3813810"/>
            <a:chOff x="5072815" y="2538505"/>
            <a:chExt cx="377825" cy="3813810"/>
          </a:xfrm>
        </p:grpSpPr>
        <p:sp>
          <p:nvSpPr>
            <p:cNvPr id="49" name="object 49">
              <a:extLst>
                <a:ext uri="{FF2B5EF4-FFF2-40B4-BE49-F238E27FC236}">
                  <a16:creationId xmlns:a16="http://schemas.microsoft.com/office/drawing/2014/main" id="{7B243577-3A34-73A0-4214-AAF52623C5E2}"/>
                </a:ext>
              </a:extLst>
            </p:cNvPr>
            <p:cNvSpPr/>
            <p:nvPr/>
          </p:nvSpPr>
          <p:spPr>
            <a:xfrm>
              <a:off x="5072811" y="5301310"/>
              <a:ext cx="377825" cy="1050925"/>
            </a:xfrm>
            <a:custGeom>
              <a:avLst/>
              <a:gdLst/>
              <a:ahLst/>
              <a:cxnLst/>
              <a:rect l="l" t="t" r="r" b="b"/>
              <a:pathLst>
                <a:path w="377825" h="1050925">
                  <a:moveTo>
                    <a:pt x="360832" y="179235"/>
                  </a:moveTo>
                  <a:lnTo>
                    <a:pt x="354342" y="131635"/>
                  </a:lnTo>
                  <a:lnTo>
                    <a:pt x="336054" y="88836"/>
                  </a:lnTo>
                  <a:lnTo>
                    <a:pt x="307746" y="52552"/>
                  </a:lnTo>
                  <a:lnTo>
                    <a:pt x="271183" y="24511"/>
                  </a:lnTo>
                  <a:lnTo>
                    <a:pt x="228155" y="6413"/>
                  </a:lnTo>
                  <a:lnTo>
                    <a:pt x="180416" y="0"/>
                  </a:lnTo>
                  <a:lnTo>
                    <a:pt x="180416" y="180149"/>
                  </a:lnTo>
                  <a:lnTo>
                    <a:pt x="67538" y="38798"/>
                  </a:lnTo>
                  <a:lnTo>
                    <a:pt x="39814" y="66852"/>
                  </a:lnTo>
                  <a:lnTo>
                    <a:pt x="18503" y="100355"/>
                  </a:lnTo>
                  <a:lnTo>
                    <a:pt x="4826" y="138201"/>
                  </a:lnTo>
                  <a:lnTo>
                    <a:pt x="0" y="179235"/>
                  </a:lnTo>
                  <a:lnTo>
                    <a:pt x="6426" y="227228"/>
                  </a:lnTo>
                  <a:lnTo>
                    <a:pt x="24561" y="270294"/>
                  </a:lnTo>
                  <a:lnTo>
                    <a:pt x="52730" y="306730"/>
                  </a:lnTo>
                  <a:lnTo>
                    <a:pt x="89230" y="334860"/>
                  </a:lnTo>
                  <a:lnTo>
                    <a:pt x="132359" y="352971"/>
                  </a:lnTo>
                  <a:lnTo>
                    <a:pt x="180416" y="359384"/>
                  </a:lnTo>
                  <a:lnTo>
                    <a:pt x="228155" y="352971"/>
                  </a:lnTo>
                  <a:lnTo>
                    <a:pt x="271183" y="334860"/>
                  </a:lnTo>
                  <a:lnTo>
                    <a:pt x="307746" y="306730"/>
                  </a:lnTo>
                  <a:lnTo>
                    <a:pt x="336054" y="270294"/>
                  </a:lnTo>
                  <a:lnTo>
                    <a:pt x="354342" y="227228"/>
                  </a:lnTo>
                  <a:lnTo>
                    <a:pt x="360832" y="179235"/>
                  </a:lnTo>
                  <a:close/>
                </a:path>
                <a:path w="377825" h="1050925">
                  <a:moveTo>
                    <a:pt x="377431" y="869797"/>
                  </a:moveTo>
                  <a:lnTo>
                    <a:pt x="370979" y="821728"/>
                  </a:lnTo>
                  <a:lnTo>
                    <a:pt x="352793" y="778522"/>
                  </a:lnTo>
                  <a:lnTo>
                    <a:pt x="324586" y="741921"/>
                  </a:lnTo>
                  <a:lnTo>
                    <a:pt x="288074" y="713651"/>
                  </a:lnTo>
                  <a:lnTo>
                    <a:pt x="244970" y="695426"/>
                  </a:lnTo>
                  <a:lnTo>
                    <a:pt x="197015" y="688962"/>
                  </a:lnTo>
                  <a:lnTo>
                    <a:pt x="149047" y="695426"/>
                  </a:lnTo>
                  <a:lnTo>
                    <a:pt x="105956" y="713651"/>
                  </a:lnTo>
                  <a:lnTo>
                    <a:pt x="69430" y="741921"/>
                  </a:lnTo>
                  <a:lnTo>
                    <a:pt x="41224" y="778522"/>
                  </a:lnTo>
                  <a:lnTo>
                    <a:pt x="23037" y="821728"/>
                  </a:lnTo>
                  <a:lnTo>
                    <a:pt x="16598" y="869797"/>
                  </a:lnTo>
                  <a:lnTo>
                    <a:pt x="23037" y="917867"/>
                  </a:lnTo>
                  <a:lnTo>
                    <a:pt x="41224" y="961072"/>
                  </a:lnTo>
                  <a:lnTo>
                    <a:pt x="69430" y="997661"/>
                  </a:lnTo>
                  <a:lnTo>
                    <a:pt x="105956" y="1025944"/>
                  </a:lnTo>
                  <a:lnTo>
                    <a:pt x="149047" y="1044168"/>
                  </a:lnTo>
                  <a:lnTo>
                    <a:pt x="197015" y="1050632"/>
                  </a:lnTo>
                  <a:lnTo>
                    <a:pt x="244970" y="1044168"/>
                  </a:lnTo>
                  <a:lnTo>
                    <a:pt x="288074" y="1025944"/>
                  </a:lnTo>
                  <a:lnTo>
                    <a:pt x="324586" y="997661"/>
                  </a:lnTo>
                  <a:lnTo>
                    <a:pt x="352793" y="961072"/>
                  </a:lnTo>
                  <a:lnTo>
                    <a:pt x="370979" y="917867"/>
                  </a:lnTo>
                  <a:lnTo>
                    <a:pt x="377431" y="869797"/>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0" name="object 50">
              <a:extLst>
                <a:ext uri="{FF2B5EF4-FFF2-40B4-BE49-F238E27FC236}">
                  <a16:creationId xmlns:a16="http://schemas.microsoft.com/office/drawing/2014/main" id="{EAE0FDBF-0844-773D-4172-70A4D4AD7D97}"/>
                </a:ext>
              </a:extLst>
            </p:cNvPr>
            <p:cNvPicPr/>
            <p:nvPr/>
          </p:nvPicPr>
          <p:blipFill>
            <a:blip r:embed="rId10" cstate="print"/>
            <a:stretch>
              <a:fillRect/>
            </a:stretch>
          </p:blipFill>
          <p:spPr>
            <a:xfrm>
              <a:off x="5141279" y="5301310"/>
              <a:ext cx="111950" cy="180149"/>
            </a:xfrm>
            <a:prstGeom prst="rect">
              <a:avLst/>
            </a:prstGeom>
          </p:spPr>
        </p:pic>
        <p:sp>
          <p:nvSpPr>
            <p:cNvPr id="51" name="object 51">
              <a:extLst>
                <a:ext uri="{FF2B5EF4-FFF2-40B4-BE49-F238E27FC236}">
                  <a16:creationId xmlns:a16="http://schemas.microsoft.com/office/drawing/2014/main" id="{F05C796F-98EB-0C1E-930A-0CE54FAAD786}"/>
                </a:ext>
              </a:extLst>
            </p:cNvPr>
            <p:cNvSpPr/>
            <p:nvPr/>
          </p:nvSpPr>
          <p:spPr>
            <a:xfrm>
              <a:off x="5072815" y="4610118"/>
              <a:ext cx="361315" cy="361315"/>
            </a:xfrm>
            <a:custGeom>
              <a:avLst/>
              <a:gdLst/>
              <a:ahLst/>
              <a:cxnLst/>
              <a:rect l="l" t="t" r="r" b="b"/>
              <a:pathLst>
                <a:path w="361314" h="361314">
                  <a:moveTo>
                    <a:pt x="180416" y="0"/>
                  </a:moveTo>
                  <a:lnTo>
                    <a:pt x="180416" y="180835"/>
                  </a:lnTo>
                  <a:lnTo>
                    <a:pt x="0" y="180835"/>
                  </a:lnTo>
                  <a:lnTo>
                    <a:pt x="6425" y="228614"/>
                  </a:lnTo>
                  <a:lnTo>
                    <a:pt x="24569" y="271574"/>
                  </a:lnTo>
                  <a:lnTo>
                    <a:pt x="52736" y="307992"/>
                  </a:lnTo>
                  <a:lnTo>
                    <a:pt x="89231" y="336141"/>
                  </a:lnTo>
                  <a:lnTo>
                    <a:pt x="132356" y="354295"/>
                  </a:lnTo>
                  <a:lnTo>
                    <a:pt x="180416" y="360730"/>
                  </a:lnTo>
                  <a:lnTo>
                    <a:pt x="228154" y="354291"/>
                  </a:lnTo>
                  <a:lnTo>
                    <a:pt x="271189" y="336106"/>
                  </a:lnTo>
                  <a:lnTo>
                    <a:pt x="307747" y="307876"/>
                  </a:lnTo>
                  <a:lnTo>
                    <a:pt x="336057" y="271300"/>
                  </a:lnTo>
                  <a:lnTo>
                    <a:pt x="354342" y="228077"/>
                  </a:lnTo>
                  <a:lnTo>
                    <a:pt x="360832" y="179908"/>
                  </a:lnTo>
                  <a:lnTo>
                    <a:pt x="354342" y="132128"/>
                  </a:lnTo>
                  <a:lnTo>
                    <a:pt x="336057" y="89165"/>
                  </a:lnTo>
                  <a:lnTo>
                    <a:pt x="307747" y="52744"/>
                  </a:lnTo>
                  <a:lnTo>
                    <a:pt x="271189" y="24592"/>
                  </a:lnTo>
                  <a:lnTo>
                    <a:pt x="228154" y="6435"/>
                  </a:lnTo>
                  <a:lnTo>
                    <a:pt x="180416"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2" name="object 52">
              <a:extLst>
                <a:ext uri="{FF2B5EF4-FFF2-40B4-BE49-F238E27FC236}">
                  <a16:creationId xmlns:a16="http://schemas.microsoft.com/office/drawing/2014/main" id="{1318B40F-7AA9-C72C-07D7-B56F06002A44}"/>
                </a:ext>
              </a:extLst>
            </p:cNvPr>
            <p:cNvPicPr/>
            <p:nvPr/>
          </p:nvPicPr>
          <p:blipFill>
            <a:blip r:embed="rId11" cstate="print"/>
            <a:stretch>
              <a:fillRect/>
            </a:stretch>
          </p:blipFill>
          <p:spPr>
            <a:xfrm>
              <a:off x="5072815" y="4610118"/>
              <a:ext cx="180416" cy="179908"/>
            </a:xfrm>
            <a:prstGeom prst="rect">
              <a:avLst/>
            </a:prstGeom>
          </p:spPr>
        </p:pic>
        <p:sp>
          <p:nvSpPr>
            <p:cNvPr id="53" name="object 53">
              <a:extLst>
                <a:ext uri="{FF2B5EF4-FFF2-40B4-BE49-F238E27FC236}">
                  <a16:creationId xmlns:a16="http://schemas.microsoft.com/office/drawing/2014/main" id="{3AC5D8FC-7287-DD31-0AB2-C3CCE43605A7}"/>
                </a:ext>
              </a:extLst>
            </p:cNvPr>
            <p:cNvSpPr/>
            <p:nvPr/>
          </p:nvSpPr>
          <p:spPr>
            <a:xfrm>
              <a:off x="5072815" y="3919580"/>
              <a:ext cx="180975" cy="335915"/>
            </a:xfrm>
            <a:custGeom>
              <a:avLst/>
              <a:gdLst/>
              <a:ahLst/>
              <a:cxnLst/>
              <a:rect l="l" t="t" r="r" b="b"/>
              <a:pathLst>
                <a:path w="180975" h="335914">
                  <a:moveTo>
                    <a:pt x="180416" y="0"/>
                  </a:moveTo>
                  <a:lnTo>
                    <a:pt x="132356" y="6435"/>
                  </a:lnTo>
                  <a:lnTo>
                    <a:pt x="89231" y="24592"/>
                  </a:lnTo>
                  <a:lnTo>
                    <a:pt x="52736" y="52744"/>
                  </a:lnTo>
                  <a:lnTo>
                    <a:pt x="24569" y="89165"/>
                  </a:lnTo>
                  <a:lnTo>
                    <a:pt x="6425" y="132128"/>
                  </a:lnTo>
                  <a:lnTo>
                    <a:pt x="0" y="179908"/>
                  </a:lnTo>
                  <a:lnTo>
                    <a:pt x="6476" y="227982"/>
                  </a:lnTo>
                  <a:lnTo>
                    <a:pt x="24749" y="271014"/>
                  </a:lnTo>
                  <a:lnTo>
                    <a:pt x="53085" y="307441"/>
                  </a:lnTo>
                  <a:lnTo>
                    <a:pt x="89750" y="335699"/>
                  </a:lnTo>
                  <a:lnTo>
                    <a:pt x="180416" y="179908"/>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a:extLst>
                <a:ext uri="{FF2B5EF4-FFF2-40B4-BE49-F238E27FC236}">
                  <a16:creationId xmlns:a16="http://schemas.microsoft.com/office/drawing/2014/main" id="{1BC00F21-50E9-D9CE-02A2-E5C1D29A9D3B}"/>
                </a:ext>
              </a:extLst>
            </p:cNvPr>
            <p:cNvSpPr/>
            <p:nvPr/>
          </p:nvSpPr>
          <p:spPr>
            <a:xfrm>
              <a:off x="5162555" y="3918648"/>
              <a:ext cx="271145" cy="361950"/>
            </a:xfrm>
            <a:custGeom>
              <a:avLst/>
              <a:gdLst/>
              <a:ahLst/>
              <a:cxnLst/>
              <a:rect l="l" t="t" r="r" b="b"/>
              <a:pathLst>
                <a:path w="271145" h="361950">
                  <a:moveTo>
                    <a:pt x="90678" y="0"/>
                  </a:moveTo>
                  <a:lnTo>
                    <a:pt x="90678" y="180835"/>
                  </a:lnTo>
                  <a:lnTo>
                    <a:pt x="0" y="336626"/>
                  </a:lnTo>
                  <a:lnTo>
                    <a:pt x="20804" y="347188"/>
                  </a:lnTo>
                  <a:lnTo>
                    <a:pt x="42910" y="355058"/>
                  </a:lnTo>
                  <a:lnTo>
                    <a:pt x="66229" y="359973"/>
                  </a:lnTo>
                  <a:lnTo>
                    <a:pt x="90678" y="361670"/>
                  </a:lnTo>
                  <a:lnTo>
                    <a:pt x="138415" y="355230"/>
                  </a:lnTo>
                  <a:lnTo>
                    <a:pt x="181451" y="337043"/>
                  </a:lnTo>
                  <a:lnTo>
                    <a:pt x="218009" y="308810"/>
                  </a:lnTo>
                  <a:lnTo>
                    <a:pt x="246318" y="272230"/>
                  </a:lnTo>
                  <a:lnTo>
                    <a:pt x="264604" y="229005"/>
                  </a:lnTo>
                  <a:lnTo>
                    <a:pt x="271094" y="180835"/>
                  </a:lnTo>
                  <a:lnTo>
                    <a:pt x="264669" y="132665"/>
                  </a:lnTo>
                  <a:lnTo>
                    <a:pt x="246524" y="89439"/>
                  </a:lnTo>
                  <a:lnTo>
                    <a:pt x="218357" y="52860"/>
                  </a:lnTo>
                  <a:lnTo>
                    <a:pt x="181863" y="24627"/>
                  </a:lnTo>
                  <a:lnTo>
                    <a:pt x="138737" y="6440"/>
                  </a:lnTo>
                  <a:lnTo>
                    <a:pt x="90678"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a:extLst>
                <a:ext uri="{FF2B5EF4-FFF2-40B4-BE49-F238E27FC236}">
                  <a16:creationId xmlns:a16="http://schemas.microsoft.com/office/drawing/2014/main" id="{B21B4458-128A-7884-11BD-75B7067E095E}"/>
                </a:ext>
              </a:extLst>
            </p:cNvPr>
            <p:cNvSpPr/>
            <p:nvPr/>
          </p:nvSpPr>
          <p:spPr>
            <a:xfrm>
              <a:off x="5072815" y="3229044"/>
              <a:ext cx="290195" cy="361315"/>
            </a:xfrm>
            <a:custGeom>
              <a:avLst/>
              <a:gdLst/>
              <a:ahLst/>
              <a:cxnLst/>
              <a:rect l="l" t="t" r="r" b="b"/>
              <a:pathLst>
                <a:path w="290195"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10743" y="358195"/>
                  </a:lnTo>
                  <a:lnTo>
                    <a:pt x="239163" y="350878"/>
                  </a:lnTo>
                  <a:lnTo>
                    <a:pt x="265501" y="339213"/>
                  </a:lnTo>
                  <a:lnTo>
                    <a:pt x="289585" y="323634"/>
                  </a:lnTo>
                  <a:lnTo>
                    <a:pt x="180416" y="179895"/>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a:extLst>
                <a:ext uri="{FF2B5EF4-FFF2-40B4-BE49-F238E27FC236}">
                  <a16:creationId xmlns:a16="http://schemas.microsoft.com/office/drawing/2014/main" id="{5F98E7B5-2730-2C75-C2B2-8FB36C1C0E58}"/>
                </a:ext>
              </a:extLst>
            </p:cNvPr>
            <p:cNvSpPr/>
            <p:nvPr/>
          </p:nvSpPr>
          <p:spPr>
            <a:xfrm>
              <a:off x="5253225" y="3228120"/>
              <a:ext cx="180975" cy="325120"/>
            </a:xfrm>
            <a:custGeom>
              <a:avLst/>
              <a:gdLst/>
              <a:ahLst/>
              <a:cxnLst/>
              <a:rect l="l" t="t" r="r" b="b"/>
              <a:pathLst>
                <a:path w="180975" h="325120">
                  <a:moveTo>
                    <a:pt x="0" y="0"/>
                  </a:moveTo>
                  <a:lnTo>
                    <a:pt x="0" y="180822"/>
                  </a:lnTo>
                  <a:lnTo>
                    <a:pt x="109181" y="324561"/>
                  </a:lnTo>
                  <a:lnTo>
                    <a:pt x="138659" y="296231"/>
                  </a:lnTo>
                  <a:lnTo>
                    <a:pt x="161112" y="262078"/>
                  </a:lnTo>
                  <a:lnTo>
                    <a:pt x="175411" y="223232"/>
                  </a:lnTo>
                  <a:lnTo>
                    <a:pt x="180428" y="180822"/>
                  </a:lnTo>
                  <a:lnTo>
                    <a:pt x="174002" y="132653"/>
                  </a:lnTo>
                  <a:lnTo>
                    <a:pt x="155856" y="89430"/>
                  </a:lnTo>
                  <a:lnTo>
                    <a:pt x="127685" y="52854"/>
                  </a:lnTo>
                  <a:lnTo>
                    <a:pt x="91188" y="24623"/>
                  </a:lnTo>
                  <a:lnTo>
                    <a:pt x="48060" y="6439"/>
                  </a:lnTo>
                  <a:lnTo>
                    <a:pt x="0" y="0"/>
                  </a:lnTo>
                  <a:close/>
                </a:path>
              </a:pathLst>
            </a:custGeom>
            <a:solidFill>
              <a:srgbClr val="7317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a:extLst>
                <a:ext uri="{FF2B5EF4-FFF2-40B4-BE49-F238E27FC236}">
                  <a16:creationId xmlns:a16="http://schemas.microsoft.com/office/drawing/2014/main" id="{93220D4E-9EA0-6D87-E0E7-88ABEC7DD278}"/>
                </a:ext>
              </a:extLst>
            </p:cNvPr>
            <p:cNvSpPr/>
            <p:nvPr/>
          </p:nvSpPr>
          <p:spPr>
            <a:xfrm>
              <a:off x="5072815" y="2538505"/>
              <a:ext cx="361315" cy="361315"/>
            </a:xfrm>
            <a:custGeom>
              <a:avLst/>
              <a:gdLst/>
              <a:ahLst/>
              <a:cxnLst/>
              <a:rect l="l" t="t" r="r" b="b"/>
              <a:pathLst>
                <a:path w="361314" h="361314">
                  <a:moveTo>
                    <a:pt x="180416" y="0"/>
                  </a:moveTo>
                  <a:lnTo>
                    <a:pt x="132356" y="6434"/>
                  </a:lnTo>
                  <a:lnTo>
                    <a:pt x="89231" y="24589"/>
                  </a:lnTo>
                  <a:lnTo>
                    <a:pt x="52736" y="52738"/>
                  </a:lnTo>
                  <a:lnTo>
                    <a:pt x="24569" y="89155"/>
                  </a:lnTo>
                  <a:lnTo>
                    <a:pt x="6425" y="132116"/>
                  </a:lnTo>
                  <a:lnTo>
                    <a:pt x="0" y="179895"/>
                  </a:lnTo>
                  <a:lnTo>
                    <a:pt x="6425" y="228065"/>
                  </a:lnTo>
                  <a:lnTo>
                    <a:pt x="24569" y="271290"/>
                  </a:lnTo>
                  <a:lnTo>
                    <a:pt x="52736" y="307870"/>
                  </a:lnTo>
                  <a:lnTo>
                    <a:pt x="89231" y="336103"/>
                  </a:lnTo>
                  <a:lnTo>
                    <a:pt x="132356" y="354290"/>
                  </a:lnTo>
                  <a:lnTo>
                    <a:pt x="180416" y="360730"/>
                  </a:lnTo>
                  <a:lnTo>
                    <a:pt x="228154" y="354290"/>
                  </a:lnTo>
                  <a:lnTo>
                    <a:pt x="271189" y="336103"/>
                  </a:lnTo>
                  <a:lnTo>
                    <a:pt x="307747" y="307870"/>
                  </a:lnTo>
                  <a:lnTo>
                    <a:pt x="336057" y="271290"/>
                  </a:lnTo>
                  <a:lnTo>
                    <a:pt x="354342" y="228065"/>
                  </a:lnTo>
                  <a:lnTo>
                    <a:pt x="360832" y="179895"/>
                  </a:lnTo>
                  <a:lnTo>
                    <a:pt x="360298" y="165322"/>
                  </a:lnTo>
                  <a:lnTo>
                    <a:pt x="358638" y="150922"/>
                  </a:lnTo>
                  <a:lnTo>
                    <a:pt x="355763" y="136866"/>
                  </a:lnTo>
                  <a:lnTo>
                    <a:pt x="351586" y="123329"/>
                  </a:lnTo>
                  <a:lnTo>
                    <a:pt x="180416" y="179895"/>
                  </a:lnTo>
                  <a:lnTo>
                    <a:pt x="180416" y="0"/>
                  </a:lnTo>
                  <a:close/>
                </a:path>
              </a:pathLst>
            </a:custGeom>
            <a:solidFill>
              <a:srgbClr val="C76A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8" name="object 58">
              <a:extLst>
                <a:ext uri="{FF2B5EF4-FFF2-40B4-BE49-F238E27FC236}">
                  <a16:creationId xmlns:a16="http://schemas.microsoft.com/office/drawing/2014/main" id="{FA400A92-4E68-4CB0-9972-5CCA04A0BC81}"/>
                </a:ext>
              </a:extLst>
            </p:cNvPr>
            <p:cNvPicPr/>
            <p:nvPr/>
          </p:nvPicPr>
          <p:blipFill>
            <a:blip r:embed="rId12" cstate="print"/>
            <a:stretch>
              <a:fillRect/>
            </a:stretch>
          </p:blipFill>
          <p:spPr>
            <a:xfrm>
              <a:off x="5253226" y="2538508"/>
              <a:ext cx="171170" cy="180822"/>
            </a:xfrm>
            <a:prstGeom prst="rect">
              <a:avLst/>
            </a:prstGeom>
          </p:spPr>
        </p:pic>
      </p:grpSp>
      <p:sp>
        <p:nvSpPr>
          <p:cNvPr id="59" name="object 59">
            <a:extLst>
              <a:ext uri="{FF2B5EF4-FFF2-40B4-BE49-F238E27FC236}">
                <a16:creationId xmlns:a16="http://schemas.microsoft.com/office/drawing/2014/main" id="{D0BFD4BE-0EEA-3142-980E-5AA6DF2BF743}"/>
              </a:ext>
            </a:extLst>
          </p:cNvPr>
          <p:cNvSpPr/>
          <p:nvPr/>
        </p:nvSpPr>
        <p:spPr>
          <a:xfrm>
            <a:off x="7165085" y="1829282"/>
            <a:ext cx="2076450" cy="4805680"/>
          </a:xfrm>
          <a:custGeom>
            <a:avLst/>
            <a:gdLst/>
            <a:ahLst/>
            <a:cxnLst/>
            <a:rect l="l" t="t" r="r" b="b"/>
            <a:pathLst>
              <a:path w="2076450" h="4805680">
                <a:moveTo>
                  <a:pt x="2076373" y="0"/>
                </a:moveTo>
                <a:lnTo>
                  <a:pt x="0" y="0"/>
                </a:lnTo>
                <a:lnTo>
                  <a:pt x="0" y="4805172"/>
                </a:lnTo>
                <a:lnTo>
                  <a:pt x="2076373" y="4805172"/>
                </a:lnTo>
                <a:lnTo>
                  <a:pt x="2076373"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a:extLst>
              <a:ext uri="{FF2B5EF4-FFF2-40B4-BE49-F238E27FC236}">
                <a16:creationId xmlns:a16="http://schemas.microsoft.com/office/drawing/2014/main" id="{37159435-0648-4BC4-8EC0-48DD295787E7}"/>
              </a:ext>
            </a:extLst>
          </p:cNvPr>
          <p:cNvSpPr txBox="1"/>
          <p:nvPr/>
        </p:nvSpPr>
        <p:spPr>
          <a:xfrm>
            <a:off x="7283660" y="963395"/>
            <a:ext cx="1818005" cy="71120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New </a:t>
            </a:r>
            <a:r>
              <a:rPr kumimoji="0" sz="1500" b="1" i="0" u="none" strike="noStrike" kern="0" cap="none" spc="-10" normalizeH="0" baseline="0" noProof="0">
                <a:ln>
                  <a:noFill/>
                </a:ln>
                <a:solidFill>
                  <a:srgbClr val="131223"/>
                </a:solidFill>
                <a:effectLst/>
                <a:uLnTx/>
                <a:uFillTx/>
                <a:latin typeface="SemplicitaPro"/>
                <a:cs typeface="SemplicitaPro"/>
              </a:rPr>
              <a:t>Frontier </a:t>
            </a:r>
            <a:r>
              <a:rPr kumimoji="0" sz="1500" b="1" i="0" u="none" strike="noStrike" kern="0" cap="none" spc="0" normalizeH="0" baseline="0" noProof="0">
                <a:ln>
                  <a:noFill/>
                </a:ln>
                <a:solidFill>
                  <a:srgbClr val="131223"/>
                </a:solidFill>
                <a:effectLst/>
                <a:uLnTx/>
                <a:uFillTx/>
                <a:latin typeface="SemplicitaPro"/>
                <a:cs typeface="SemplicitaPro"/>
              </a:rPr>
              <a:t>Kraneshares™ </a:t>
            </a:r>
            <a:r>
              <a:rPr kumimoji="0" sz="1500" b="1" i="0" u="none" strike="noStrike" kern="0" cap="none" spc="-20" normalizeH="0" baseline="0" noProof="0">
                <a:ln>
                  <a:noFill/>
                </a:ln>
                <a:solidFill>
                  <a:srgbClr val="131223"/>
                </a:solidFill>
                <a:effectLst/>
                <a:uLnTx/>
                <a:uFillTx/>
                <a:latin typeface="SemplicitaPro"/>
                <a:cs typeface="SemplicitaPro"/>
              </a:rPr>
              <a:t>Core</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131223"/>
                </a:solidFill>
                <a:effectLst/>
                <a:uLnTx/>
                <a:uFillTx/>
                <a:latin typeface="SemplicitaPro"/>
                <a:cs typeface="SemplicitaPro"/>
              </a:rPr>
              <a:t>+</a:t>
            </a:r>
            <a:r>
              <a:rPr kumimoji="0" sz="1500" b="1" i="0" u="none" strike="noStrike" kern="0" cap="none" spc="-20" normalizeH="0" baseline="0" noProof="0">
                <a:ln>
                  <a:noFill/>
                </a:ln>
                <a:solidFill>
                  <a:srgbClr val="131223"/>
                </a:solidFill>
                <a:effectLst/>
                <a:uLnTx/>
                <a:uFillTx/>
                <a:latin typeface="SemplicitaPro"/>
                <a:cs typeface="SemplicitaPro"/>
              </a:rPr>
              <a:t> </a:t>
            </a:r>
            <a:r>
              <a:rPr kumimoji="0" sz="1500" b="1" i="0" u="none" strike="noStrike" kern="0" cap="none" spc="0" normalizeH="0" baseline="0" noProof="0">
                <a:ln>
                  <a:noFill/>
                </a:ln>
                <a:solidFill>
                  <a:srgbClr val="131223"/>
                </a:solidFill>
                <a:effectLst/>
                <a:uLnTx/>
                <a:uFillTx/>
                <a:latin typeface="SemplicitaPro"/>
                <a:cs typeface="SemplicitaPro"/>
              </a:rPr>
              <a:t>Alts</a:t>
            </a:r>
            <a:r>
              <a:rPr kumimoji="0" sz="1500" b="1" i="0" u="none" strike="noStrike" kern="0" cap="none" spc="-20" normalizeH="0" baseline="0" noProof="0">
                <a:ln>
                  <a:noFill/>
                </a:ln>
                <a:solidFill>
                  <a:srgbClr val="131223"/>
                </a:solidFill>
                <a:effectLst/>
                <a:uLnTx/>
                <a:uFillTx/>
                <a:latin typeface="SemplicitaPro"/>
                <a:cs typeface="SemplicitaPro"/>
              </a:rPr>
              <a:t> </a:t>
            </a:r>
            <a:r>
              <a:rPr kumimoji="0" sz="1500" b="1" i="0" u="none" strike="noStrike" kern="0" cap="none" spc="-10" normalizeH="0" baseline="0" noProof="0">
                <a:ln>
                  <a:noFill/>
                </a:ln>
                <a:solidFill>
                  <a:srgbClr val="131223"/>
                </a:solidFill>
                <a:effectLst/>
                <a:uLnTx/>
                <a:uFillTx/>
                <a:latin typeface="SemplicitaPro"/>
                <a:cs typeface="SemplicitaPro"/>
              </a:rPr>
              <a:t>Portfolios</a:t>
            </a:r>
            <a:endParaRPr kumimoji="0" sz="15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61" name="object 61">
            <a:extLst>
              <a:ext uri="{FF2B5EF4-FFF2-40B4-BE49-F238E27FC236}">
                <a16:creationId xmlns:a16="http://schemas.microsoft.com/office/drawing/2014/main" id="{0CAD4475-4E1D-E131-1814-56537F990A27}"/>
              </a:ext>
            </a:extLst>
          </p:cNvPr>
          <p:cNvSpPr/>
          <p:nvPr/>
        </p:nvSpPr>
        <p:spPr>
          <a:xfrm>
            <a:off x="7159294" y="803935"/>
            <a:ext cx="2037714" cy="83820"/>
          </a:xfrm>
          <a:custGeom>
            <a:avLst/>
            <a:gdLst/>
            <a:ahLst/>
            <a:cxnLst/>
            <a:rect l="l" t="t" r="r" b="b"/>
            <a:pathLst>
              <a:path w="2037715" h="83819">
                <a:moveTo>
                  <a:pt x="2037346" y="0"/>
                </a:moveTo>
                <a:lnTo>
                  <a:pt x="0" y="0"/>
                </a:lnTo>
                <a:lnTo>
                  <a:pt x="0" y="83820"/>
                </a:lnTo>
                <a:lnTo>
                  <a:pt x="2037346" y="83820"/>
                </a:lnTo>
                <a:lnTo>
                  <a:pt x="2037346" y="0"/>
                </a:lnTo>
                <a:close/>
              </a:path>
            </a:pathLst>
          </a:custGeom>
          <a:solidFill>
            <a:srgbClr val="00AB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a:extLst>
              <a:ext uri="{FF2B5EF4-FFF2-40B4-BE49-F238E27FC236}">
                <a16:creationId xmlns:a16="http://schemas.microsoft.com/office/drawing/2014/main" id="{DF6ED046-5AA5-26C7-BC4E-CFAC493AF470}"/>
              </a:ext>
            </a:extLst>
          </p:cNvPr>
          <p:cNvSpPr txBox="1"/>
          <p:nvPr/>
        </p:nvSpPr>
        <p:spPr>
          <a:xfrm>
            <a:off x="7165085" y="1829282"/>
            <a:ext cx="2076450" cy="4805680"/>
          </a:xfrm>
          <a:prstGeom prst="rect">
            <a:avLst/>
          </a:prstGeom>
        </p:spPr>
        <p:txBody>
          <a:bodyPr vert="horz" wrap="square" lIns="0" tIns="109855" rIns="0" bIns="0" rtlCol="0">
            <a:spAutoFit/>
          </a:bodyPr>
          <a:lstStyle/>
          <a:p>
            <a:pPr marL="137795" marR="664210" lvl="0" indent="0" defTabSz="914400" eaLnBrk="1" fontAlgn="auto" latinLnBrk="0" hangingPunct="1">
              <a:lnSpc>
                <a:spcPct val="100000"/>
              </a:lnSpc>
              <a:spcBef>
                <a:spcPts val="865"/>
              </a:spcBef>
              <a:spcAft>
                <a:spcPts val="0"/>
              </a:spcAft>
              <a:buClrTx/>
              <a:buSzTx/>
              <a:buFontTx/>
              <a:buNone/>
              <a:tabLst/>
              <a:defRPr/>
            </a:pPr>
            <a:r>
              <a:rPr kumimoji="0" sz="1200" b="1" i="0" u="none" strike="noStrike" kern="0" cap="none" spc="0" normalizeH="0" baseline="0" noProof="0">
                <a:ln>
                  <a:noFill/>
                </a:ln>
                <a:solidFill>
                  <a:srgbClr val="131223"/>
                </a:solidFill>
                <a:effectLst/>
                <a:uLnTx/>
                <a:uFillTx/>
                <a:latin typeface="SemplicitaPro"/>
                <a:cs typeface="SemplicitaPro"/>
              </a:rPr>
              <a:t>Focus:</a:t>
            </a:r>
            <a:r>
              <a:rPr kumimoji="0" sz="1200" b="1" i="0" u="none" strike="noStrike" kern="0" cap="none" spc="-1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Long-</a:t>
            </a:r>
            <a:r>
              <a:rPr kumimoji="0" sz="1200" b="1" i="0" u="none" strike="noStrike" kern="0" cap="none" spc="-20" normalizeH="0" baseline="0" noProof="0">
                <a:ln>
                  <a:noFill/>
                </a:ln>
                <a:solidFill>
                  <a:srgbClr val="131223"/>
                </a:solidFill>
                <a:effectLst/>
                <a:uLnTx/>
                <a:uFillTx/>
                <a:latin typeface="SemplicitaPro"/>
                <a:cs typeface="SemplicitaPro"/>
              </a:rPr>
              <a:t>term </a:t>
            </a:r>
            <a:r>
              <a:rPr kumimoji="0" sz="1200" b="1" i="0" u="none" strike="noStrike" kern="0" cap="none" spc="0" normalizeH="0" baseline="0" noProof="0">
                <a:ln>
                  <a:noFill/>
                </a:ln>
                <a:solidFill>
                  <a:srgbClr val="131223"/>
                </a:solidFill>
                <a:effectLst/>
                <a:uLnTx/>
                <a:uFillTx/>
                <a:latin typeface="SemplicitaPro"/>
                <a:cs typeface="SemplicitaPro"/>
              </a:rPr>
              <a:t>total</a:t>
            </a:r>
            <a:r>
              <a:rPr kumimoji="0" sz="1200" b="1" i="0" u="none" strike="noStrike" kern="0" cap="none" spc="-35" normalizeH="0" baseline="0" noProof="0">
                <a:ln>
                  <a:noFill/>
                </a:ln>
                <a:solidFill>
                  <a:srgbClr val="131223"/>
                </a:solidFill>
                <a:effectLst/>
                <a:uLnTx/>
                <a:uFillTx/>
                <a:latin typeface="SemplicitaPro"/>
                <a:cs typeface="SemplicitaPro"/>
              </a:rPr>
              <a:t> </a:t>
            </a:r>
            <a:r>
              <a:rPr kumimoji="0" sz="1200" b="1" i="0" u="none" strike="noStrike" kern="0" cap="none" spc="-10" normalizeH="0" baseline="0" noProof="0">
                <a:ln>
                  <a:noFill/>
                </a:ln>
                <a:solidFill>
                  <a:srgbClr val="131223"/>
                </a:solidFill>
                <a:effectLst/>
                <a:uLnTx/>
                <a:uFillTx/>
                <a:latin typeface="SemplicitaPro"/>
                <a:cs typeface="SemplicitaPro"/>
              </a:rPr>
              <a:t>return</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27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SemplicitaPro"/>
              <a:cs typeface="SemplicitaPro"/>
            </a:endParaRPr>
          </a:p>
          <a:p>
            <a:pPr marL="607060" marR="104139"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Conservative</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1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11557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a:t>
            </a:r>
            <a:r>
              <a:rPr kumimoji="0" sz="1100" b="0" i="0" u="none" strike="noStrike" kern="0" cap="none" spc="-35"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Moderate </a:t>
            </a:r>
            <a:r>
              <a:rPr kumimoji="0" sz="1100" b="0" i="0" u="none" strike="noStrike" kern="0" cap="none" spc="-25" normalizeH="0" baseline="0" noProof="0">
                <a:ln>
                  <a:noFill/>
                </a:ln>
                <a:solidFill>
                  <a:srgbClr val="131223"/>
                </a:solidFill>
                <a:effectLst/>
                <a:uLnTx/>
                <a:uFillTx/>
                <a:latin typeface="SemplicitaPro"/>
                <a:cs typeface="SemplicitaPro"/>
              </a:rPr>
              <a:t>Conservative</a:t>
            </a:r>
            <a:r>
              <a:rPr kumimoji="0" sz="1100" b="0" i="0" u="none" strike="noStrike" kern="0" cap="none" spc="25"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4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292735" lvl="0" indent="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Moderate</a:t>
            </a:r>
            <a:r>
              <a:rPr kumimoji="0" sz="1100" b="0" i="0" u="none" strike="noStrike" kern="0" cap="none" spc="-5"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44386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Growth</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25"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31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150495"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a:t>
            </a:r>
            <a:r>
              <a:rPr kumimoji="0" sz="1100" b="0" i="0" u="none" strike="noStrike" kern="0" cap="none" spc="-35" normalizeH="0" baseline="0" noProof="0">
                <a:ln>
                  <a:noFill/>
                </a:ln>
                <a:solidFill>
                  <a:srgbClr val="131223"/>
                </a:solidFill>
                <a:effectLst/>
                <a:uLnTx/>
                <a:uFillTx/>
                <a:latin typeface="SemplicitaPro"/>
                <a:cs typeface="SemplicitaPro"/>
              </a:rPr>
              <a:t> Moderate </a:t>
            </a:r>
            <a:r>
              <a:rPr kumimoji="0" sz="1100" b="0" i="0" u="none" strike="noStrike" kern="0" cap="none" spc="-25" normalizeH="0" baseline="0" noProof="0">
                <a:ln>
                  <a:noFill/>
                </a:ln>
                <a:solidFill>
                  <a:srgbClr val="131223"/>
                </a:solidFill>
                <a:effectLst/>
                <a:uLnTx/>
                <a:uFillTx/>
                <a:latin typeface="SemplicitaPro"/>
                <a:cs typeface="SemplicitaPro"/>
              </a:rPr>
              <a:t>Aggressive</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1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0" marR="0" lvl="0" indent="0" defTabSz="914400" eaLnBrk="1" fontAlgn="auto" latinLnBrk="0" hangingPunct="1">
              <a:lnSpc>
                <a:spcPct val="100000"/>
              </a:lnSpc>
              <a:spcBef>
                <a:spcPts val="1285"/>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SemplicitaPro"/>
              <a:cs typeface="SemplicitaPro"/>
            </a:endParaRPr>
          </a:p>
          <a:p>
            <a:pPr marL="607060" marR="240029"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25" normalizeH="0" baseline="0" noProof="0">
                <a:ln>
                  <a:noFill/>
                </a:ln>
                <a:solidFill>
                  <a:srgbClr val="131223"/>
                </a:solidFill>
                <a:effectLst/>
                <a:uLnTx/>
                <a:uFillTx/>
                <a:latin typeface="SemplicitaPro"/>
                <a:cs typeface="SemplicitaPro"/>
              </a:rPr>
              <a:t>Core</a:t>
            </a:r>
            <a:r>
              <a:rPr kumimoji="0" sz="1100" b="0" i="0" u="none" strike="noStrike" kern="0" cap="none" spc="-45" normalizeH="0" baseline="0" noProof="0">
                <a:ln>
                  <a:noFill/>
                </a:ln>
                <a:solidFill>
                  <a:srgbClr val="131223"/>
                </a:solidFill>
                <a:effectLst/>
                <a:uLnTx/>
                <a:uFillTx/>
                <a:latin typeface="SemplicitaPro"/>
                <a:cs typeface="SemplicitaPro"/>
              </a:rPr>
              <a:t> </a:t>
            </a:r>
            <a:r>
              <a:rPr kumimoji="0" sz="1100" b="0" i="0" u="none" strike="noStrike" kern="0" cap="none" spc="0" normalizeH="0" baseline="0" noProof="0">
                <a:ln>
                  <a:noFill/>
                </a:ln>
                <a:solidFill>
                  <a:srgbClr val="131223"/>
                </a:solidFill>
                <a:effectLst/>
                <a:uLnTx/>
                <a:uFillTx/>
                <a:latin typeface="SemplicitaPro"/>
                <a:cs typeface="SemplicitaPro"/>
              </a:rPr>
              <a:t>+</a:t>
            </a:r>
            <a:r>
              <a:rPr kumimoji="0" sz="1100" b="0" i="0" u="none" strike="noStrike" kern="0" cap="none" spc="-4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Alts </a:t>
            </a:r>
            <a:r>
              <a:rPr kumimoji="0" sz="1100" b="0" i="0" u="none" strike="noStrike" kern="0" cap="none" spc="-25" normalizeH="0" baseline="0" noProof="0">
                <a:ln>
                  <a:noFill/>
                </a:ln>
                <a:solidFill>
                  <a:srgbClr val="131223"/>
                </a:solidFill>
                <a:effectLst/>
                <a:uLnTx/>
                <a:uFillTx/>
                <a:latin typeface="SemplicitaPro"/>
                <a:cs typeface="SemplicitaPro"/>
              </a:rPr>
              <a:t>Aggressive</a:t>
            </a:r>
            <a:r>
              <a:rPr kumimoji="0" sz="1100" b="0" i="0" u="none" strike="noStrike" kern="0" cap="none" spc="20" normalizeH="0" baseline="0" noProof="0">
                <a:ln>
                  <a:noFill/>
                </a:ln>
                <a:solidFill>
                  <a:srgbClr val="131223"/>
                </a:solidFill>
                <a:effectLst/>
                <a:uLnTx/>
                <a:uFillTx/>
                <a:latin typeface="SemplicitaPro"/>
                <a:cs typeface="SemplicitaPro"/>
              </a:rPr>
              <a:t> </a:t>
            </a:r>
            <a:r>
              <a:rPr kumimoji="0" sz="1100" b="0" i="0" u="none" strike="noStrike" kern="0" cap="none" spc="-20" normalizeH="0" baseline="0" noProof="0">
                <a:ln>
                  <a:noFill/>
                </a:ln>
                <a:solidFill>
                  <a:srgbClr val="131223"/>
                </a:solidFill>
                <a:effectLst/>
                <a:uLnTx/>
                <a:uFillTx/>
                <a:latin typeface="SemplicitaPro"/>
                <a:cs typeface="SemplicitaPro"/>
              </a:rPr>
              <a:t>Portfolio</a:t>
            </a:r>
            <a:endParaRPr kumimoji="0" sz="1100" b="0" i="0" u="none" strike="noStrike" kern="0" cap="none" spc="0" normalizeH="0" baseline="0" noProof="0">
              <a:ln>
                <a:noFill/>
              </a:ln>
              <a:solidFill>
                <a:sysClr val="windowText" lastClr="000000"/>
              </a:solidFill>
              <a:effectLst/>
              <a:uLnTx/>
              <a:uFillTx/>
              <a:latin typeface="SemplicitaPro"/>
              <a:cs typeface="SemplicitaPro"/>
            </a:endParaRPr>
          </a:p>
        </p:txBody>
      </p:sp>
      <p:sp>
        <p:nvSpPr>
          <p:cNvPr id="63" name="object 63">
            <a:extLst>
              <a:ext uri="{FF2B5EF4-FFF2-40B4-BE49-F238E27FC236}">
                <a16:creationId xmlns:a16="http://schemas.microsoft.com/office/drawing/2014/main" id="{3FB1669A-9C00-59A6-7CBE-2EA6D25E3337}"/>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New</a:t>
            </a:r>
            <a:r>
              <a:rPr spc="-45"/>
              <a:t> </a:t>
            </a:r>
            <a:r>
              <a:t>Frontier</a:t>
            </a:r>
            <a:r>
              <a:rPr spc="-30"/>
              <a:t> </a:t>
            </a:r>
            <a:r>
              <a:t>Model</a:t>
            </a:r>
            <a:r>
              <a:rPr spc="-30"/>
              <a:t> </a:t>
            </a:r>
            <a:r>
              <a:rPr spc="-10"/>
              <a:t>Portfolios</a:t>
            </a:r>
          </a:p>
        </p:txBody>
      </p:sp>
      <p:sp>
        <p:nvSpPr>
          <p:cNvPr id="64" name="object 64">
            <a:extLst>
              <a:ext uri="{FF2B5EF4-FFF2-40B4-BE49-F238E27FC236}">
                <a16:creationId xmlns:a16="http://schemas.microsoft.com/office/drawing/2014/main" id="{13A1E289-A6D4-0B39-95C6-A715DFD7DFEC}"/>
              </a:ext>
            </a:extLst>
          </p:cNvPr>
          <p:cNvSpPr txBox="1"/>
          <p:nvPr/>
        </p:nvSpPr>
        <p:spPr>
          <a:xfrm>
            <a:off x="9377997" y="5519928"/>
            <a:ext cx="2610485" cy="1127760"/>
          </a:xfrm>
          <a:prstGeom prst="rect">
            <a:avLst/>
          </a:prstGeom>
        </p:spPr>
        <p:txBody>
          <a:bodyPr vert="horz" wrap="square" lIns="0" tIns="146050" rIns="0" bIns="0" rtlCol="0">
            <a:spAutoFit/>
          </a:bodyPr>
          <a:lstStyle/>
          <a:p>
            <a:pPr marL="506730" marR="36195" lvl="0" indent="0" defTabSz="914400" eaLnBrk="1" fontAlgn="auto" latinLnBrk="0" hangingPunct="1">
              <a:lnSpc>
                <a:spcPct val="104200"/>
              </a:lnSpc>
              <a:spcBef>
                <a:spcPts val="1150"/>
              </a:spcBef>
              <a:spcAft>
                <a:spcPts val="0"/>
              </a:spcAft>
              <a:buClrTx/>
              <a:buSzTx/>
              <a:buFontTx/>
              <a:buNone/>
              <a:tabLst/>
              <a:defRPr/>
            </a:pPr>
            <a:r>
              <a:rPr kumimoji="0" sz="1200" b="0" i="0" u="none" strike="noStrike" kern="0" cap="none" spc="-10" normalizeH="0" baseline="0" noProof="0">
                <a:ln>
                  <a:noFill/>
                </a:ln>
                <a:solidFill>
                  <a:srgbClr val="131223"/>
                </a:solidFill>
                <a:effectLst/>
                <a:uLnTx/>
                <a:uFillTx/>
                <a:latin typeface="SemplicitaPro"/>
                <a:cs typeface="SemplicitaPro"/>
              </a:rPr>
              <a:t>Personalized,</a:t>
            </a:r>
            <a:r>
              <a:rPr kumimoji="0" sz="1200" b="0" i="0" u="none" strike="noStrike" kern="0" cap="none" spc="20"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intelligently</a:t>
            </a:r>
            <a:r>
              <a:rPr kumimoji="0" sz="1200" b="0" i="0" u="none" strike="noStrike" kern="0" cap="none" spc="10" normalizeH="0" baseline="0" noProof="0">
                <a:ln>
                  <a:noFill/>
                </a:ln>
                <a:solidFill>
                  <a:srgbClr val="131223"/>
                </a:solidFill>
                <a:effectLst/>
                <a:uLnTx/>
                <a:uFillTx/>
                <a:latin typeface="SemplicitaPro"/>
                <a:cs typeface="SemplicitaPro"/>
              </a:rPr>
              <a:t> </a:t>
            </a:r>
            <a:r>
              <a:rPr kumimoji="0" sz="1200" b="0" i="0" u="none" strike="noStrike" kern="0" cap="none" spc="-20" normalizeH="0" baseline="0" noProof="0">
                <a:ln>
                  <a:noFill/>
                </a:ln>
                <a:solidFill>
                  <a:srgbClr val="131223"/>
                </a:solidFill>
                <a:effectLst/>
                <a:uLnTx/>
                <a:uFillTx/>
                <a:latin typeface="SemplicitaPro"/>
                <a:cs typeface="SemplicitaPro"/>
              </a:rPr>
              <a:t>risk- </a:t>
            </a:r>
            <a:r>
              <a:rPr kumimoji="0" sz="1200" b="0" i="0" u="none" strike="noStrike" kern="0" cap="none" spc="0" normalizeH="0" baseline="0" noProof="0">
                <a:ln>
                  <a:noFill/>
                </a:ln>
                <a:solidFill>
                  <a:srgbClr val="131223"/>
                </a:solidFill>
                <a:effectLst/>
                <a:uLnTx/>
                <a:uFillTx/>
                <a:latin typeface="SemplicitaPro"/>
                <a:cs typeface="SemplicitaPro"/>
              </a:rPr>
              <a:t>managed</a:t>
            </a:r>
            <a:r>
              <a:rPr kumimoji="0" sz="1200" b="0" i="0" u="none" strike="noStrike" kern="0" cap="none" spc="-30"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portfolio</a:t>
            </a:r>
            <a:r>
              <a:rPr kumimoji="0" sz="1200" b="0" i="0" u="none" strike="noStrike" kern="0" cap="none" spc="-25"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solutions </a:t>
            </a:r>
            <a:r>
              <a:rPr kumimoji="0" sz="1200" b="0" i="0" u="none" strike="noStrike" kern="0" cap="none" spc="0" normalizeH="0" baseline="0" noProof="0">
                <a:ln>
                  <a:noFill/>
                </a:ln>
                <a:solidFill>
                  <a:srgbClr val="131223"/>
                </a:solidFill>
                <a:effectLst/>
                <a:uLnTx/>
                <a:uFillTx/>
                <a:latin typeface="SemplicitaPro"/>
                <a:cs typeface="SemplicitaPro"/>
              </a:rPr>
              <a:t>available</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across</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all</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risk</a:t>
            </a:r>
            <a:r>
              <a:rPr kumimoji="0" sz="1200" b="0" i="0" u="none" strike="noStrike" kern="0" cap="none" spc="-15"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levels </a:t>
            </a:r>
            <a:r>
              <a:rPr kumimoji="0" sz="1200" b="0" i="0" u="none" strike="noStrike" kern="0" cap="none" spc="0" normalizeH="0" baseline="0" noProof="0">
                <a:ln>
                  <a:noFill/>
                </a:ln>
                <a:solidFill>
                  <a:srgbClr val="131223"/>
                </a:solidFill>
                <a:effectLst/>
                <a:uLnTx/>
                <a:uFillTx/>
                <a:latin typeface="SemplicitaPro"/>
                <a:cs typeface="SemplicitaPro"/>
              </a:rPr>
              <a:t>and</a:t>
            </a:r>
            <a:r>
              <a:rPr kumimoji="0" sz="1200" b="0" i="0" u="none" strike="noStrike" kern="0" cap="none" spc="-40" normalizeH="0" baseline="0" noProof="0">
                <a:ln>
                  <a:noFill/>
                </a:ln>
                <a:solidFill>
                  <a:srgbClr val="131223"/>
                </a:solidFill>
                <a:effectLst/>
                <a:uLnTx/>
                <a:uFillTx/>
                <a:latin typeface="SemplicitaPro"/>
                <a:cs typeface="SemplicitaPro"/>
              </a:rPr>
              <a:t> </a:t>
            </a:r>
            <a:r>
              <a:rPr kumimoji="0" sz="1200" b="0" i="0" u="none" strike="noStrike" kern="0" cap="none" spc="0" normalizeH="0" baseline="0" noProof="0">
                <a:ln>
                  <a:noFill/>
                </a:ln>
                <a:solidFill>
                  <a:srgbClr val="131223"/>
                </a:solidFill>
                <a:effectLst/>
                <a:uLnTx/>
                <a:uFillTx/>
                <a:latin typeface="SemplicitaPro"/>
                <a:cs typeface="SemplicitaPro"/>
              </a:rPr>
              <a:t>investment</a:t>
            </a:r>
            <a:r>
              <a:rPr kumimoji="0" sz="1200" b="0" i="0" u="none" strike="noStrike" kern="0" cap="none" spc="-40" normalizeH="0" baseline="0" noProof="0">
                <a:ln>
                  <a:noFill/>
                </a:ln>
                <a:solidFill>
                  <a:srgbClr val="131223"/>
                </a:solidFill>
                <a:effectLst/>
                <a:uLnTx/>
                <a:uFillTx/>
                <a:latin typeface="SemplicitaPro"/>
                <a:cs typeface="SemplicitaPro"/>
              </a:rPr>
              <a:t> </a:t>
            </a:r>
            <a:r>
              <a:rPr kumimoji="0" sz="1200" b="0" i="0" u="none" strike="noStrike" kern="0" cap="none" spc="-10" normalizeH="0" baseline="0" noProof="0">
                <a:ln>
                  <a:noFill/>
                </a:ln>
                <a:solidFill>
                  <a:srgbClr val="131223"/>
                </a:solidFill>
                <a:effectLst/>
                <a:uLnTx/>
                <a:uFillTx/>
                <a:latin typeface="SemplicitaPro"/>
                <a:cs typeface="SemplicitaPro"/>
              </a:rPr>
              <a:t>objectives</a:t>
            </a:r>
            <a:endParaRPr kumimoji="0" sz="1200" b="0" i="0" u="none" strike="noStrike" kern="0" cap="none" spc="0" normalizeH="0" baseline="0" noProof="0">
              <a:ln>
                <a:noFill/>
              </a:ln>
              <a:solidFill>
                <a:sysClr val="windowText" lastClr="000000"/>
              </a:solidFill>
              <a:effectLst/>
              <a:uLnTx/>
              <a:uFillTx/>
              <a:latin typeface="SemplicitaPro"/>
              <a:cs typeface="SemplicitaPro"/>
            </a:endParaRPr>
          </a:p>
        </p:txBody>
      </p:sp>
      <p:pic>
        <p:nvPicPr>
          <p:cNvPr id="65" name="object 65">
            <a:extLst>
              <a:ext uri="{FF2B5EF4-FFF2-40B4-BE49-F238E27FC236}">
                <a16:creationId xmlns:a16="http://schemas.microsoft.com/office/drawing/2014/main" id="{D3CE664B-8195-59BA-61DC-35103AA75758}"/>
              </a:ext>
            </a:extLst>
          </p:cNvPr>
          <p:cNvPicPr/>
          <p:nvPr/>
        </p:nvPicPr>
        <p:blipFill>
          <a:blip r:embed="rId13" cstate="print"/>
          <a:stretch>
            <a:fillRect/>
          </a:stretch>
        </p:blipFill>
        <p:spPr>
          <a:xfrm>
            <a:off x="9430509" y="5698399"/>
            <a:ext cx="382270" cy="382257"/>
          </a:xfrm>
          <a:prstGeom prst="rect">
            <a:avLst/>
          </a:prstGeom>
        </p:spPr>
      </p:pic>
      <p:grpSp>
        <p:nvGrpSpPr>
          <p:cNvPr id="66" name="object 66">
            <a:extLst>
              <a:ext uri="{FF2B5EF4-FFF2-40B4-BE49-F238E27FC236}">
                <a16:creationId xmlns:a16="http://schemas.microsoft.com/office/drawing/2014/main" id="{2B985D0E-C938-BBBB-7BAC-9656E8C9FBE8}"/>
              </a:ext>
            </a:extLst>
          </p:cNvPr>
          <p:cNvGrpSpPr/>
          <p:nvPr/>
        </p:nvGrpSpPr>
        <p:grpSpPr>
          <a:xfrm>
            <a:off x="7317758" y="2534806"/>
            <a:ext cx="358775" cy="3811904"/>
            <a:chOff x="7317758" y="2534806"/>
            <a:chExt cx="358775" cy="3811904"/>
          </a:xfrm>
        </p:grpSpPr>
        <p:pic>
          <p:nvPicPr>
            <p:cNvPr id="67" name="object 67">
              <a:extLst>
                <a:ext uri="{FF2B5EF4-FFF2-40B4-BE49-F238E27FC236}">
                  <a16:creationId xmlns:a16="http://schemas.microsoft.com/office/drawing/2014/main" id="{BC69571C-FA85-8F5E-0647-2FBC606A3544}"/>
                </a:ext>
              </a:extLst>
            </p:cNvPr>
            <p:cNvPicPr/>
            <p:nvPr/>
          </p:nvPicPr>
          <p:blipFill>
            <a:blip r:embed="rId14" cstate="print"/>
            <a:stretch>
              <a:fillRect/>
            </a:stretch>
          </p:blipFill>
          <p:spPr>
            <a:xfrm>
              <a:off x="7321468" y="2534806"/>
              <a:ext cx="311466" cy="179349"/>
            </a:xfrm>
            <a:prstGeom prst="rect">
              <a:avLst/>
            </a:prstGeom>
          </p:spPr>
        </p:pic>
        <p:sp>
          <p:nvSpPr>
            <p:cNvPr id="68" name="object 68">
              <a:extLst>
                <a:ext uri="{FF2B5EF4-FFF2-40B4-BE49-F238E27FC236}">
                  <a16:creationId xmlns:a16="http://schemas.microsoft.com/office/drawing/2014/main" id="{AF495EC6-E8A9-09FE-99B5-34B6D25BEDBA}"/>
                </a:ext>
              </a:extLst>
            </p:cNvPr>
            <p:cNvSpPr/>
            <p:nvPr/>
          </p:nvSpPr>
          <p:spPr>
            <a:xfrm>
              <a:off x="7317761" y="2597250"/>
              <a:ext cx="358775" cy="296545"/>
            </a:xfrm>
            <a:custGeom>
              <a:avLst/>
              <a:gdLst/>
              <a:ahLst/>
              <a:cxnLst/>
              <a:rect l="l" t="t" r="r" b="b"/>
              <a:pathLst>
                <a:path w="358775" h="296544">
                  <a:moveTo>
                    <a:pt x="3708" y="80505"/>
                  </a:moveTo>
                  <a:lnTo>
                    <a:pt x="0" y="116903"/>
                  </a:lnTo>
                  <a:lnTo>
                    <a:pt x="6406" y="164584"/>
                  </a:lnTo>
                  <a:lnTo>
                    <a:pt x="24487" y="207428"/>
                  </a:lnTo>
                  <a:lnTo>
                    <a:pt x="52531" y="243725"/>
                  </a:lnTo>
                  <a:lnTo>
                    <a:pt x="88830" y="271768"/>
                  </a:lnTo>
                  <a:lnTo>
                    <a:pt x="131672" y="289846"/>
                  </a:lnTo>
                  <a:lnTo>
                    <a:pt x="179349" y="296252"/>
                  </a:lnTo>
                  <a:lnTo>
                    <a:pt x="227025" y="289846"/>
                  </a:lnTo>
                  <a:lnTo>
                    <a:pt x="269868" y="271768"/>
                  </a:lnTo>
                  <a:lnTo>
                    <a:pt x="306166" y="243725"/>
                  </a:lnTo>
                  <a:lnTo>
                    <a:pt x="334211" y="207428"/>
                  </a:lnTo>
                  <a:lnTo>
                    <a:pt x="352291" y="164584"/>
                  </a:lnTo>
                  <a:lnTo>
                    <a:pt x="358698" y="116903"/>
                  </a:lnTo>
                  <a:lnTo>
                    <a:pt x="177444" y="116903"/>
                  </a:lnTo>
                  <a:lnTo>
                    <a:pt x="177444" y="116509"/>
                  </a:lnTo>
                  <a:lnTo>
                    <a:pt x="3708" y="80505"/>
                  </a:lnTo>
                  <a:close/>
                </a:path>
                <a:path w="358775" h="296544">
                  <a:moveTo>
                    <a:pt x="177444" y="116509"/>
                  </a:moveTo>
                  <a:lnTo>
                    <a:pt x="177444" y="116903"/>
                  </a:lnTo>
                  <a:lnTo>
                    <a:pt x="179349" y="116903"/>
                  </a:lnTo>
                  <a:lnTo>
                    <a:pt x="177444" y="116509"/>
                  </a:lnTo>
                  <a:close/>
                </a:path>
                <a:path w="358775" h="296544">
                  <a:moveTo>
                    <a:pt x="315175" y="0"/>
                  </a:moveTo>
                  <a:lnTo>
                    <a:pt x="179349" y="116903"/>
                  </a:lnTo>
                  <a:lnTo>
                    <a:pt x="358698" y="116903"/>
                  </a:lnTo>
                  <a:lnTo>
                    <a:pt x="355702" y="84194"/>
                  </a:lnTo>
                  <a:lnTo>
                    <a:pt x="347081" y="53465"/>
                  </a:lnTo>
                  <a:lnTo>
                    <a:pt x="333388" y="25229"/>
                  </a:lnTo>
                  <a:lnTo>
                    <a:pt x="315175" y="0"/>
                  </a:lnTo>
                  <a:close/>
                </a:path>
              </a:pathLst>
            </a:custGeom>
            <a:solidFill>
              <a:srgbClr val="0052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a:extLst>
                <a:ext uri="{FF2B5EF4-FFF2-40B4-BE49-F238E27FC236}">
                  <a16:creationId xmlns:a16="http://schemas.microsoft.com/office/drawing/2014/main" id="{9A3D4291-2079-62FF-4436-1113D8C65CB4}"/>
                </a:ext>
              </a:extLst>
            </p:cNvPr>
            <p:cNvSpPr/>
            <p:nvPr/>
          </p:nvSpPr>
          <p:spPr>
            <a:xfrm>
              <a:off x="7317758" y="3225347"/>
              <a:ext cx="179705" cy="269240"/>
            </a:xfrm>
            <a:custGeom>
              <a:avLst/>
              <a:gdLst/>
              <a:ahLst/>
              <a:cxnLst/>
              <a:rect l="l" t="t" r="r" b="b"/>
              <a:pathLst>
                <a:path w="179704" h="269239">
                  <a:moveTo>
                    <a:pt x="179349" y="0"/>
                  </a:moveTo>
                  <a:lnTo>
                    <a:pt x="131672" y="6406"/>
                  </a:lnTo>
                  <a:lnTo>
                    <a:pt x="88830" y="24487"/>
                  </a:lnTo>
                  <a:lnTo>
                    <a:pt x="52531" y="52531"/>
                  </a:lnTo>
                  <a:lnTo>
                    <a:pt x="24487" y="88830"/>
                  </a:lnTo>
                  <a:lnTo>
                    <a:pt x="6406" y="131672"/>
                  </a:lnTo>
                  <a:lnTo>
                    <a:pt x="0" y="179349"/>
                  </a:lnTo>
                  <a:lnTo>
                    <a:pt x="1623" y="203406"/>
                  </a:lnTo>
                  <a:lnTo>
                    <a:pt x="6338" y="226475"/>
                  </a:lnTo>
                  <a:lnTo>
                    <a:pt x="13914" y="248368"/>
                  </a:lnTo>
                  <a:lnTo>
                    <a:pt x="24117" y="268897"/>
                  </a:lnTo>
                  <a:lnTo>
                    <a:pt x="122045" y="211759"/>
                  </a:lnTo>
                  <a:lnTo>
                    <a:pt x="161254" y="189215"/>
                  </a:lnTo>
                  <a:lnTo>
                    <a:pt x="179349" y="179349"/>
                  </a:lnTo>
                  <a:lnTo>
                    <a:pt x="179349" y="0"/>
                  </a:lnTo>
                  <a:close/>
                </a:path>
              </a:pathLst>
            </a:custGeom>
            <a:solidFill>
              <a:srgbClr val="00AB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a:extLst>
                <a:ext uri="{FF2B5EF4-FFF2-40B4-BE49-F238E27FC236}">
                  <a16:creationId xmlns:a16="http://schemas.microsoft.com/office/drawing/2014/main" id="{6F1B2715-FFEC-DE05-DA7F-5136F8BAB0ED}"/>
                </a:ext>
              </a:extLst>
            </p:cNvPr>
            <p:cNvSpPr/>
            <p:nvPr/>
          </p:nvSpPr>
          <p:spPr>
            <a:xfrm>
              <a:off x="7497108" y="3225347"/>
              <a:ext cx="179705" cy="274955"/>
            </a:xfrm>
            <a:custGeom>
              <a:avLst/>
              <a:gdLst/>
              <a:ahLst/>
              <a:cxnLst/>
              <a:rect l="l" t="t" r="r" b="b"/>
              <a:pathLst>
                <a:path w="179704" h="274954">
                  <a:moveTo>
                    <a:pt x="0" y="0"/>
                  </a:moveTo>
                  <a:lnTo>
                    <a:pt x="0" y="179349"/>
                  </a:lnTo>
                  <a:lnTo>
                    <a:pt x="151676" y="274751"/>
                  </a:lnTo>
                  <a:lnTo>
                    <a:pt x="163356" y="253117"/>
                  </a:lnTo>
                  <a:lnTo>
                    <a:pt x="172051" y="229846"/>
                  </a:lnTo>
                  <a:lnTo>
                    <a:pt x="177477" y="205177"/>
                  </a:lnTo>
                  <a:lnTo>
                    <a:pt x="179349" y="179349"/>
                  </a:lnTo>
                  <a:lnTo>
                    <a:pt x="172942" y="131672"/>
                  </a:lnTo>
                  <a:lnTo>
                    <a:pt x="154861" y="88830"/>
                  </a:lnTo>
                  <a:lnTo>
                    <a:pt x="126817" y="52531"/>
                  </a:lnTo>
                  <a:lnTo>
                    <a:pt x="90519" y="24487"/>
                  </a:lnTo>
                  <a:lnTo>
                    <a:pt x="47676" y="6406"/>
                  </a:lnTo>
                  <a:lnTo>
                    <a:pt x="0"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a:extLst>
                <a:ext uri="{FF2B5EF4-FFF2-40B4-BE49-F238E27FC236}">
                  <a16:creationId xmlns:a16="http://schemas.microsoft.com/office/drawing/2014/main" id="{CCCB5621-AC12-1943-EA11-5BF1F8E4D12A}"/>
                </a:ext>
              </a:extLst>
            </p:cNvPr>
            <p:cNvSpPr/>
            <p:nvPr/>
          </p:nvSpPr>
          <p:spPr>
            <a:xfrm>
              <a:off x="7341872" y="3404692"/>
              <a:ext cx="307340" cy="179705"/>
            </a:xfrm>
            <a:custGeom>
              <a:avLst/>
              <a:gdLst/>
              <a:ahLst/>
              <a:cxnLst/>
              <a:rect l="l" t="t" r="r" b="b"/>
              <a:pathLst>
                <a:path w="307340" h="179704">
                  <a:moveTo>
                    <a:pt x="155232" y="0"/>
                  </a:moveTo>
                  <a:lnTo>
                    <a:pt x="137138" y="9871"/>
                  </a:lnTo>
                  <a:lnTo>
                    <a:pt x="97932" y="32415"/>
                  </a:lnTo>
                  <a:lnTo>
                    <a:pt x="0" y="89547"/>
                  </a:lnTo>
                  <a:lnTo>
                    <a:pt x="27996" y="126205"/>
                  </a:lnTo>
                  <a:lnTo>
                    <a:pt x="64342" y="154560"/>
                  </a:lnTo>
                  <a:lnTo>
                    <a:pt x="107325" y="172859"/>
                  </a:lnTo>
                  <a:lnTo>
                    <a:pt x="155232" y="179349"/>
                  </a:lnTo>
                  <a:lnTo>
                    <a:pt x="201448" y="173317"/>
                  </a:lnTo>
                  <a:lnTo>
                    <a:pt x="243147" y="156270"/>
                  </a:lnTo>
                  <a:lnTo>
                    <a:pt x="278808" y="129778"/>
                  </a:lnTo>
                  <a:lnTo>
                    <a:pt x="306908" y="95415"/>
                  </a:lnTo>
                  <a:lnTo>
                    <a:pt x="155232" y="0"/>
                  </a:lnTo>
                  <a:close/>
                </a:path>
              </a:pathLst>
            </a:custGeom>
            <a:solidFill>
              <a:srgbClr val="0052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2" name="object 72">
              <a:extLst>
                <a:ext uri="{FF2B5EF4-FFF2-40B4-BE49-F238E27FC236}">
                  <a16:creationId xmlns:a16="http://schemas.microsoft.com/office/drawing/2014/main" id="{E783AB84-1CEA-9B23-59F2-42E1381175C7}"/>
                </a:ext>
              </a:extLst>
            </p:cNvPr>
            <p:cNvPicPr/>
            <p:nvPr/>
          </p:nvPicPr>
          <p:blipFill>
            <a:blip r:embed="rId15" cstate="print"/>
            <a:stretch>
              <a:fillRect/>
            </a:stretch>
          </p:blipFill>
          <p:spPr>
            <a:xfrm>
              <a:off x="7317758" y="3915887"/>
              <a:ext cx="247335" cy="358691"/>
            </a:xfrm>
            <a:prstGeom prst="rect">
              <a:avLst/>
            </a:prstGeom>
          </p:spPr>
        </p:pic>
        <p:sp>
          <p:nvSpPr>
            <p:cNvPr id="73" name="object 73">
              <a:extLst>
                <a:ext uri="{FF2B5EF4-FFF2-40B4-BE49-F238E27FC236}">
                  <a16:creationId xmlns:a16="http://schemas.microsoft.com/office/drawing/2014/main" id="{AAC1AACE-05BF-E3A4-7E7D-AADBA120647F}"/>
                </a:ext>
              </a:extLst>
            </p:cNvPr>
            <p:cNvSpPr/>
            <p:nvPr/>
          </p:nvSpPr>
          <p:spPr>
            <a:xfrm>
              <a:off x="7497108" y="3915886"/>
              <a:ext cx="179705" cy="345440"/>
            </a:xfrm>
            <a:custGeom>
              <a:avLst/>
              <a:gdLst/>
              <a:ahLst/>
              <a:cxnLst/>
              <a:rect l="l" t="t" r="r" b="b"/>
              <a:pathLst>
                <a:path w="179704" h="345439">
                  <a:moveTo>
                    <a:pt x="0" y="0"/>
                  </a:moveTo>
                  <a:lnTo>
                    <a:pt x="0" y="179349"/>
                  </a:lnTo>
                  <a:lnTo>
                    <a:pt x="67983" y="345274"/>
                  </a:lnTo>
                  <a:lnTo>
                    <a:pt x="112944" y="318586"/>
                  </a:lnTo>
                  <a:lnTo>
                    <a:pt x="148164" y="280376"/>
                  </a:lnTo>
                  <a:lnTo>
                    <a:pt x="171135" y="233134"/>
                  </a:lnTo>
                  <a:lnTo>
                    <a:pt x="179349" y="179349"/>
                  </a:lnTo>
                  <a:lnTo>
                    <a:pt x="172942" y="131672"/>
                  </a:lnTo>
                  <a:lnTo>
                    <a:pt x="154861" y="88830"/>
                  </a:lnTo>
                  <a:lnTo>
                    <a:pt x="126817" y="52531"/>
                  </a:lnTo>
                  <a:lnTo>
                    <a:pt x="90519" y="24487"/>
                  </a:lnTo>
                  <a:lnTo>
                    <a:pt x="47676" y="6406"/>
                  </a:lnTo>
                  <a:lnTo>
                    <a:pt x="0"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4" name="object 74">
              <a:extLst>
                <a:ext uri="{FF2B5EF4-FFF2-40B4-BE49-F238E27FC236}">
                  <a16:creationId xmlns:a16="http://schemas.microsoft.com/office/drawing/2014/main" id="{E0586488-30D5-D415-4AA4-066CC379C457}"/>
                </a:ext>
              </a:extLst>
            </p:cNvPr>
            <p:cNvPicPr/>
            <p:nvPr/>
          </p:nvPicPr>
          <p:blipFill>
            <a:blip r:embed="rId16" cstate="print"/>
            <a:stretch>
              <a:fillRect/>
            </a:stretch>
          </p:blipFill>
          <p:spPr>
            <a:xfrm>
              <a:off x="7317758" y="4606427"/>
              <a:ext cx="179349" cy="352704"/>
            </a:xfrm>
            <a:prstGeom prst="rect">
              <a:avLst/>
            </a:prstGeom>
          </p:spPr>
        </p:pic>
        <p:sp>
          <p:nvSpPr>
            <p:cNvPr id="75" name="object 75">
              <a:extLst>
                <a:ext uri="{FF2B5EF4-FFF2-40B4-BE49-F238E27FC236}">
                  <a16:creationId xmlns:a16="http://schemas.microsoft.com/office/drawing/2014/main" id="{D84F3B4C-C488-3CE7-750A-26A7E2E026DC}"/>
                </a:ext>
              </a:extLst>
            </p:cNvPr>
            <p:cNvSpPr/>
            <p:nvPr/>
          </p:nvSpPr>
          <p:spPr>
            <a:xfrm>
              <a:off x="7451845" y="4606427"/>
              <a:ext cx="224790" cy="358775"/>
            </a:xfrm>
            <a:custGeom>
              <a:avLst/>
              <a:gdLst/>
              <a:ahLst/>
              <a:cxnLst/>
              <a:rect l="l" t="t" r="r" b="b"/>
              <a:pathLst>
                <a:path w="224790" h="358775">
                  <a:moveTo>
                    <a:pt x="45262" y="0"/>
                  </a:moveTo>
                  <a:lnTo>
                    <a:pt x="45262" y="179349"/>
                  </a:lnTo>
                  <a:lnTo>
                    <a:pt x="37134" y="204165"/>
                  </a:lnTo>
                  <a:lnTo>
                    <a:pt x="0" y="352704"/>
                  </a:lnTo>
                  <a:lnTo>
                    <a:pt x="10978" y="355232"/>
                  </a:lnTo>
                  <a:lnTo>
                    <a:pt x="22188" y="357116"/>
                  </a:lnTo>
                  <a:lnTo>
                    <a:pt x="33620" y="358292"/>
                  </a:lnTo>
                  <a:lnTo>
                    <a:pt x="45262" y="358698"/>
                  </a:lnTo>
                  <a:lnTo>
                    <a:pt x="92939" y="352291"/>
                  </a:lnTo>
                  <a:lnTo>
                    <a:pt x="135781" y="334211"/>
                  </a:lnTo>
                  <a:lnTo>
                    <a:pt x="172080" y="306166"/>
                  </a:lnTo>
                  <a:lnTo>
                    <a:pt x="200124" y="269868"/>
                  </a:lnTo>
                  <a:lnTo>
                    <a:pt x="218205" y="227025"/>
                  </a:lnTo>
                  <a:lnTo>
                    <a:pt x="224612" y="179349"/>
                  </a:lnTo>
                  <a:lnTo>
                    <a:pt x="218205" y="131672"/>
                  </a:lnTo>
                  <a:lnTo>
                    <a:pt x="200124" y="88830"/>
                  </a:lnTo>
                  <a:lnTo>
                    <a:pt x="172080" y="52531"/>
                  </a:lnTo>
                  <a:lnTo>
                    <a:pt x="135781" y="24487"/>
                  </a:lnTo>
                  <a:lnTo>
                    <a:pt x="92939" y="6406"/>
                  </a:lnTo>
                  <a:lnTo>
                    <a:pt x="45262"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6" name="object 76">
              <a:extLst>
                <a:ext uri="{FF2B5EF4-FFF2-40B4-BE49-F238E27FC236}">
                  <a16:creationId xmlns:a16="http://schemas.microsoft.com/office/drawing/2014/main" id="{D3BAF08E-93B6-BF07-51A1-0BBF7A880A53}"/>
                </a:ext>
              </a:extLst>
            </p:cNvPr>
            <p:cNvPicPr/>
            <p:nvPr/>
          </p:nvPicPr>
          <p:blipFill>
            <a:blip r:embed="rId17" cstate="print"/>
            <a:stretch>
              <a:fillRect/>
            </a:stretch>
          </p:blipFill>
          <p:spPr>
            <a:xfrm>
              <a:off x="7317758" y="5296992"/>
              <a:ext cx="179349" cy="268145"/>
            </a:xfrm>
            <a:prstGeom prst="rect">
              <a:avLst/>
            </a:prstGeom>
          </p:spPr>
        </p:pic>
        <p:sp>
          <p:nvSpPr>
            <p:cNvPr id="77" name="object 77">
              <a:extLst>
                <a:ext uri="{FF2B5EF4-FFF2-40B4-BE49-F238E27FC236}">
                  <a16:creationId xmlns:a16="http://schemas.microsoft.com/office/drawing/2014/main" id="{FE86C8CD-5BD2-4F92-2971-7C29E364C9D3}"/>
                </a:ext>
              </a:extLst>
            </p:cNvPr>
            <p:cNvSpPr/>
            <p:nvPr/>
          </p:nvSpPr>
          <p:spPr>
            <a:xfrm>
              <a:off x="7341431" y="5296966"/>
              <a:ext cx="335280" cy="358775"/>
            </a:xfrm>
            <a:custGeom>
              <a:avLst/>
              <a:gdLst/>
              <a:ahLst/>
              <a:cxnLst/>
              <a:rect l="l" t="t" r="r" b="b"/>
              <a:pathLst>
                <a:path w="335279" h="358775">
                  <a:moveTo>
                    <a:pt x="155676" y="0"/>
                  </a:moveTo>
                  <a:lnTo>
                    <a:pt x="155676" y="179349"/>
                  </a:lnTo>
                  <a:lnTo>
                    <a:pt x="0" y="268173"/>
                  </a:lnTo>
                  <a:lnTo>
                    <a:pt x="27980" y="305109"/>
                  </a:lnTo>
                  <a:lnTo>
                    <a:pt x="64412" y="333695"/>
                  </a:lnTo>
                  <a:lnTo>
                    <a:pt x="107558" y="352151"/>
                  </a:lnTo>
                  <a:lnTo>
                    <a:pt x="155676" y="358698"/>
                  </a:lnTo>
                  <a:lnTo>
                    <a:pt x="203353" y="352291"/>
                  </a:lnTo>
                  <a:lnTo>
                    <a:pt x="246195" y="334211"/>
                  </a:lnTo>
                  <a:lnTo>
                    <a:pt x="282494" y="306166"/>
                  </a:lnTo>
                  <a:lnTo>
                    <a:pt x="310538" y="269868"/>
                  </a:lnTo>
                  <a:lnTo>
                    <a:pt x="328619" y="227025"/>
                  </a:lnTo>
                  <a:lnTo>
                    <a:pt x="335026" y="179349"/>
                  </a:lnTo>
                  <a:lnTo>
                    <a:pt x="328619" y="131672"/>
                  </a:lnTo>
                  <a:lnTo>
                    <a:pt x="310538" y="88830"/>
                  </a:lnTo>
                  <a:lnTo>
                    <a:pt x="282494" y="52531"/>
                  </a:lnTo>
                  <a:lnTo>
                    <a:pt x="246195" y="24487"/>
                  </a:lnTo>
                  <a:lnTo>
                    <a:pt x="203353" y="6406"/>
                  </a:lnTo>
                  <a:lnTo>
                    <a:pt x="155676"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8" name="object 78">
              <a:extLst>
                <a:ext uri="{FF2B5EF4-FFF2-40B4-BE49-F238E27FC236}">
                  <a16:creationId xmlns:a16="http://schemas.microsoft.com/office/drawing/2014/main" id="{0778BD17-C0A1-D501-3D9D-99B2028615E2}"/>
                </a:ext>
              </a:extLst>
            </p:cNvPr>
            <p:cNvPicPr/>
            <p:nvPr/>
          </p:nvPicPr>
          <p:blipFill>
            <a:blip r:embed="rId18" cstate="print"/>
            <a:stretch>
              <a:fillRect/>
            </a:stretch>
          </p:blipFill>
          <p:spPr>
            <a:xfrm>
              <a:off x="7345241" y="5987506"/>
              <a:ext cx="151866" cy="179349"/>
            </a:xfrm>
            <a:prstGeom prst="rect">
              <a:avLst/>
            </a:prstGeom>
          </p:spPr>
        </p:pic>
        <p:sp>
          <p:nvSpPr>
            <p:cNvPr id="79" name="object 79">
              <a:extLst>
                <a:ext uri="{FF2B5EF4-FFF2-40B4-BE49-F238E27FC236}">
                  <a16:creationId xmlns:a16="http://schemas.microsoft.com/office/drawing/2014/main" id="{D20B3C4E-58C2-6783-6CC3-70FC873F92AD}"/>
                </a:ext>
              </a:extLst>
            </p:cNvPr>
            <p:cNvSpPr/>
            <p:nvPr/>
          </p:nvSpPr>
          <p:spPr>
            <a:xfrm>
              <a:off x="7317758" y="5987506"/>
              <a:ext cx="358775" cy="358775"/>
            </a:xfrm>
            <a:custGeom>
              <a:avLst/>
              <a:gdLst/>
              <a:ahLst/>
              <a:cxnLst/>
              <a:rect l="l" t="t" r="r" b="b"/>
              <a:pathLst>
                <a:path w="358775" h="358775">
                  <a:moveTo>
                    <a:pt x="179349" y="0"/>
                  </a:moveTo>
                  <a:lnTo>
                    <a:pt x="179349" y="179349"/>
                  </a:lnTo>
                  <a:lnTo>
                    <a:pt x="161444" y="168530"/>
                  </a:lnTo>
                  <a:lnTo>
                    <a:pt x="27482" y="84264"/>
                  </a:lnTo>
                  <a:lnTo>
                    <a:pt x="15885" y="105840"/>
                  </a:lnTo>
                  <a:lnTo>
                    <a:pt x="7250" y="129035"/>
                  </a:lnTo>
                  <a:lnTo>
                    <a:pt x="1859" y="153616"/>
                  </a:lnTo>
                  <a:lnTo>
                    <a:pt x="0" y="179349"/>
                  </a:lnTo>
                  <a:lnTo>
                    <a:pt x="6406" y="227025"/>
                  </a:lnTo>
                  <a:lnTo>
                    <a:pt x="24487" y="269868"/>
                  </a:lnTo>
                  <a:lnTo>
                    <a:pt x="52531" y="306166"/>
                  </a:lnTo>
                  <a:lnTo>
                    <a:pt x="88830" y="334211"/>
                  </a:lnTo>
                  <a:lnTo>
                    <a:pt x="131672" y="352291"/>
                  </a:lnTo>
                  <a:lnTo>
                    <a:pt x="179349" y="358698"/>
                  </a:lnTo>
                  <a:lnTo>
                    <a:pt x="227025" y="352291"/>
                  </a:lnTo>
                  <a:lnTo>
                    <a:pt x="269868" y="334211"/>
                  </a:lnTo>
                  <a:lnTo>
                    <a:pt x="306166" y="306166"/>
                  </a:lnTo>
                  <a:lnTo>
                    <a:pt x="334211" y="269868"/>
                  </a:lnTo>
                  <a:lnTo>
                    <a:pt x="352291" y="227025"/>
                  </a:lnTo>
                  <a:lnTo>
                    <a:pt x="358698" y="179349"/>
                  </a:lnTo>
                  <a:lnTo>
                    <a:pt x="352291" y="131672"/>
                  </a:lnTo>
                  <a:lnTo>
                    <a:pt x="334211" y="88830"/>
                  </a:lnTo>
                  <a:lnTo>
                    <a:pt x="306166" y="52531"/>
                  </a:lnTo>
                  <a:lnTo>
                    <a:pt x="269868" y="24487"/>
                  </a:lnTo>
                  <a:lnTo>
                    <a:pt x="227025" y="6406"/>
                  </a:lnTo>
                  <a:lnTo>
                    <a:pt x="179349" y="0"/>
                  </a:lnTo>
                  <a:close/>
                </a:path>
              </a:pathLst>
            </a:custGeom>
            <a:solidFill>
              <a:srgbClr val="77379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70321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D892-499D-5B30-C4E8-F8537DCA3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8C598-D409-2529-963A-5AF257A81043}"/>
              </a:ext>
            </a:extLst>
          </p:cNvPr>
          <p:cNvSpPr>
            <a:spLocks noGrp="1"/>
          </p:cNvSpPr>
          <p:nvPr>
            <p:ph type="title"/>
          </p:nvPr>
        </p:nvSpPr>
        <p:spPr/>
        <p:txBody>
          <a:bodyPr/>
          <a:lstStyle/>
          <a:p>
            <a:r>
              <a:rPr lang="en-US" b="0" i="0" u="none" strike="noStrike">
                <a:effectLst/>
              </a:rPr>
              <a:t>Disclosures:</a:t>
            </a:r>
            <a:endParaRPr lang="en-US"/>
          </a:p>
        </p:txBody>
      </p:sp>
      <p:sp>
        <p:nvSpPr>
          <p:cNvPr id="3" name="Text Placeholder 4">
            <a:extLst>
              <a:ext uri="{FF2B5EF4-FFF2-40B4-BE49-F238E27FC236}">
                <a16:creationId xmlns:a16="http://schemas.microsoft.com/office/drawing/2014/main" id="{B1AE9B25-6CFE-4EFC-49A8-63D3F8495210}"/>
              </a:ext>
            </a:extLst>
          </p:cNvPr>
          <p:cNvSpPr>
            <a:spLocks noGrp="1"/>
          </p:cNvSpPr>
          <p:nvPr/>
        </p:nvSpPr>
        <p:spPr>
          <a:xfrm>
            <a:off x="568325" y="1486884"/>
            <a:ext cx="11054592" cy="4657884"/>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accent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fontAlgn="base">
              <a:spcAft>
                <a:spcPts val="800"/>
              </a:spcAft>
              <a:buNone/>
            </a:pPr>
            <a:r>
              <a:rPr lang="en-US" b="0" i="0" dirty="0">
                <a:solidFill>
                  <a:srgbClr val="000000"/>
                </a:solidFill>
                <a:effectLst/>
                <a:latin typeface="SemplicitaPro" panose="02000503000000000000" pitchFamily="50" charset="0"/>
              </a:rPr>
              <a:t>Returns shown here for the Standard and MAI portfolios are hypothetical because the returns are from accounts following our models and represent our performance on one or more Sponsor Platforms. We include no back tested performance.  The returns displayed here do not reflect the deduction of any fees or expenses beyond ETF expense ratios including strategist, platform, custodial, or advisory fees. As a result, the returns do not show the compounding effect of those fees and expenses over time. As such, this illustration is not intended to, and cannot be used to, evaluate the actual performance of a model portfolio.  The calculations used in this document assume that all exchange-traded funds (“ETFs”) in the portfolio are bought and sold at the publicly available closing prices on the day of trading. Dividend reinvestment calculation occurs on the dividend ex-date.  This report is only designed to illustrate the estimated difference in returns in the case studies and is hypothetical in nature.</a:t>
            </a:r>
          </a:p>
          <a:p>
            <a:pPr marL="0" marR="0" algn="l" fontAlgn="base">
              <a:spcAft>
                <a:spcPts val="800"/>
              </a:spcAft>
            </a:pPr>
            <a:r>
              <a:rPr lang="en-US" b="0" i="0" dirty="0">
                <a:solidFill>
                  <a:srgbClr val="000000"/>
                </a:solidFill>
                <a:effectLst/>
                <a:latin typeface="SemplicitaPro" panose="02000503000000000000" pitchFamily="50" charset="0"/>
              </a:rPr>
              <a:t>Past performance is no guarantee of future results. The portfolio’s investment objective, risks, fees, and underlying expenses should be considered carefully before investing. As market conditions fluctuate, the investment return and principal value of any investment will change. Diversification may not protect against market risk. There are risks involved with investing, including possible loss of principal. Volatility represents the expected risk of the portfolio relative to major asset classes. The underlying holdings may invest in foreign and emerging market securities which will involve greater volatility as well as political, economic, and currency risks and differences in accounting methods. Portfolio holdings, exposures, and characteristics are as of the date show and are subject to change at any time. Before investing in any investment portfolio, the investor and Financial Advisor should carefully consider the investor’s investment objectives, time horizon, risk tolerance, and fees. The Financial Advisor assumes full responsibility for determining the suitability and fitness of each portfolio for their clients.</a:t>
            </a:r>
          </a:p>
        </p:txBody>
      </p:sp>
      <p:sp>
        <p:nvSpPr>
          <p:cNvPr id="6" name="Slide Number Placeholder 3">
            <a:extLst>
              <a:ext uri="{FF2B5EF4-FFF2-40B4-BE49-F238E27FC236}">
                <a16:creationId xmlns:a16="http://schemas.microsoft.com/office/drawing/2014/main" id="{5D30DACF-63F5-156E-18C8-82FB9A9C48BA}"/>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30</a:t>
            </a:fld>
            <a:endParaRPr lang="en-US"/>
          </a:p>
        </p:txBody>
      </p:sp>
      <p:sp>
        <p:nvSpPr>
          <p:cNvPr id="7" name="Footer Placeholder 6">
            <a:extLst>
              <a:ext uri="{FF2B5EF4-FFF2-40B4-BE49-F238E27FC236}">
                <a16:creationId xmlns:a16="http://schemas.microsoft.com/office/drawing/2014/main" id="{521F3986-69DF-CF5B-4395-FCE21D3446DF}"/>
              </a:ext>
            </a:extLst>
          </p:cNvPr>
          <p:cNvSpPr txBox="1">
            <a:spLocks noGrp="1"/>
          </p:cNvSpPr>
          <p:nvPr>
            <p:ph type="ftr" sz="quarter" idx="10"/>
          </p:nvPr>
        </p:nvSpPr>
        <p:spPr>
          <a:xfrm>
            <a:off x="7172325" y="6436771"/>
            <a:ext cx="4114800" cy="216982"/>
          </a:xfrm>
          <a:prstGeom prst="rect">
            <a:avLst/>
          </a:prstGeom>
          <a:noFill/>
        </p:spPr>
        <p:txBody>
          <a:bodyPr wrap="square">
            <a:spAutoFit/>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2025 New Frontier Advisors LLC.  All rights reserved.</a:t>
            </a:r>
          </a:p>
        </p:txBody>
      </p:sp>
    </p:spTree>
    <p:extLst>
      <p:ext uri="{BB962C8B-B14F-4D97-AF65-F5344CB8AC3E}">
        <p14:creationId xmlns:p14="http://schemas.microsoft.com/office/powerpoint/2010/main" val="160372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295C5-BB20-EB37-BDBA-6ED737122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119F0-BBC0-CA8B-4CFA-FD45643DEA6D}"/>
              </a:ext>
            </a:extLst>
          </p:cNvPr>
          <p:cNvSpPr>
            <a:spLocks noGrp="1"/>
          </p:cNvSpPr>
          <p:nvPr>
            <p:ph type="title"/>
          </p:nvPr>
        </p:nvSpPr>
        <p:spPr/>
        <p:txBody>
          <a:bodyPr/>
          <a:lstStyle/>
          <a:p>
            <a:r>
              <a:rPr lang="en-US" b="0" i="0" u="none" strike="noStrike">
                <a:effectLst/>
              </a:rPr>
              <a:t>Disclosures:</a:t>
            </a:r>
            <a:endParaRPr lang="en-US"/>
          </a:p>
        </p:txBody>
      </p:sp>
      <p:sp>
        <p:nvSpPr>
          <p:cNvPr id="3" name="Text Placeholder 4">
            <a:extLst>
              <a:ext uri="{FF2B5EF4-FFF2-40B4-BE49-F238E27FC236}">
                <a16:creationId xmlns:a16="http://schemas.microsoft.com/office/drawing/2014/main" id="{DAF4DEEA-0DE9-53D5-679F-51D300BB5B88}"/>
              </a:ext>
            </a:extLst>
          </p:cNvPr>
          <p:cNvSpPr>
            <a:spLocks noGrp="1"/>
          </p:cNvSpPr>
          <p:nvPr/>
        </p:nvSpPr>
        <p:spPr>
          <a:xfrm flipV="1">
            <a:off x="568324" y="1441165"/>
            <a:ext cx="11849141" cy="4571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accent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fontAlgn="base">
              <a:spcAft>
                <a:spcPts val="800"/>
              </a:spcAft>
              <a:buNone/>
            </a:pPr>
            <a:endParaRPr lang="en-US" b="0" i="0" dirty="0">
              <a:solidFill>
                <a:srgbClr val="000000"/>
              </a:solidFill>
              <a:effectLst/>
              <a:latin typeface="SemplicitaPro" panose="02000503000000000000" pitchFamily="50" charset="0"/>
            </a:endParaRPr>
          </a:p>
        </p:txBody>
      </p:sp>
      <p:sp>
        <p:nvSpPr>
          <p:cNvPr id="6" name="Slide Number Placeholder 3">
            <a:extLst>
              <a:ext uri="{FF2B5EF4-FFF2-40B4-BE49-F238E27FC236}">
                <a16:creationId xmlns:a16="http://schemas.microsoft.com/office/drawing/2014/main" id="{6231C343-4F48-D626-F8F9-2F591744837F}"/>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31</a:t>
            </a:fld>
            <a:endParaRPr lang="en-US"/>
          </a:p>
        </p:txBody>
      </p:sp>
      <p:sp>
        <p:nvSpPr>
          <p:cNvPr id="7" name="Footer Placeholder 6">
            <a:extLst>
              <a:ext uri="{FF2B5EF4-FFF2-40B4-BE49-F238E27FC236}">
                <a16:creationId xmlns:a16="http://schemas.microsoft.com/office/drawing/2014/main" id="{6B7561A2-D6B8-4D37-0A45-EC0C9A681244}"/>
              </a:ext>
            </a:extLst>
          </p:cNvPr>
          <p:cNvSpPr txBox="1">
            <a:spLocks noGrp="1"/>
          </p:cNvSpPr>
          <p:nvPr>
            <p:ph type="ftr" sz="quarter" idx="10"/>
          </p:nvPr>
        </p:nvSpPr>
        <p:spPr>
          <a:xfrm>
            <a:off x="7172325" y="6436771"/>
            <a:ext cx="4114800" cy="216982"/>
          </a:xfrm>
          <a:prstGeom prst="rect">
            <a:avLst/>
          </a:prstGeom>
          <a:noFill/>
        </p:spPr>
        <p:txBody>
          <a:bodyPr wrap="square">
            <a:spAutoFit/>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2025 New Frontier Advisors LLC.  All rights reserved.</a:t>
            </a:r>
          </a:p>
        </p:txBody>
      </p:sp>
      <p:sp>
        <p:nvSpPr>
          <p:cNvPr id="5" name="Rectangle 2">
            <a:extLst>
              <a:ext uri="{FF2B5EF4-FFF2-40B4-BE49-F238E27FC236}">
                <a16:creationId xmlns:a16="http://schemas.microsoft.com/office/drawing/2014/main" id="{02C7C780-4AA6-424A-371D-30A253808C5E}"/>
              </a:ext>
            </a:extLst>
          </p:cNvPr>
          <p:cNvSpPr>
            <a:spLocks noChangeArrowheads="1"/>
          </p:cNvSpPr>
          <p:nvPr/>
        </p:nvSpPr>
        <p:spPr bwMode="auto">
          <a:xfrm>
            <a:off x="64008" y="1943804"/>
            <a:ext cx="11301984"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SemplicitaPro" panose="02000503000000000000" pitchFamily="50" charset="0"/>
              </a:rPr>
              <a:t>These materials are prepared for financial professionals. Please note that any further distribution of these materials must comply with your firm’s marketing guidelines as well as applicable rules and regulations. This includes policies and procedures satisfying the SEC’s Marketing Rule that specifies that hypothetical performance can only be shared with end clients if is relevant to the likely financial situations and investment objectives of the intended audience. To receive additional information such as the New Frontier’s Disclosure Brochure (the Form ADV Part 2A), please contact updates@newfrontieradvisors.com.</a:t>
            </a:r>
            <a:endParaRPr kumimoji="0" lang="en-US" altLang="en-US" sz="1700" b="0" i="0" u="none" strike="noStrike" cap="none" normalizeH="0" baseline="0" dirty="0">
              <a:ln>
                <a:noFill/>
              </a:ln>
              <a:solidFill>
                <a:schemeClr val="tx1"/>
              </a:solidFill>
              <a:effectLst/>
              <a:latin typeface="SemplicitaPro" panose="02000503000000000000" pitchFamily="50" charset="0"/>
            </a:endParaRPr>
          </a:p>
        </p:txBody>
      </p:sp>
    </p:spTree>
    <p:extLst>
      <p:ext uri="{BB962C8B-B14F-4D97-AF65-F5344CB8AC3E}">
        <p14:creationId xmlns:p14="http://schemas.microsoft.com/office/powerpoint/2010/main" val="185998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1D37C9-9A57-1D61-F472-3EE82E108E2A}"/>
              </a:ext>
            </a:extLst>
          </p:cNvPr>
          <p:cNvCxnSpPr>
            <a:cxnSpLocks/>
          </p:cNvCxnSpPr>
          <p:nvPr/>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15">
            <a:extLst>
              <a:ext uri="{FF2B5EF4-FFF2-40B4-BE49-F238E27FC236}">
                <a16:creationId xmlns:a16="http://schemas.microsoft.com/office/drawing/2014/main" id="{8B76B9C3-CBED-75D7-9941-269D9BB2BF6A}"/>
              </a:ext>
            </a:extLst>
          </p:cNvPr>
          <p:cNvSpPr txBox="1">
            <a:spLocks/>
          </p:cNvSpPr>
          <p:nvPr/>
        </p:nvSpPr>
        <p:spPr>
          <a:xfrm>
            <a:off x="11622917" y="6362613"/>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48A57E-3D93-ED44-ACB1-374FABDFB92A}" type="slidenum">
              <a:rPr lang="en-US" smtClean="0">
                <a:solidFill>
                  <a:schemeClr val="bg1"/>
                </a:solidFill>
                <a:latin typeface="Aptos" panose="020B0004020202020204" pitchFamily="34" charset="0"/>
              </a:rPr>
              <a:pPr/>
              <a:t>4</a:t>
            </a:fld>
            <a:endParaRPr lang="en-US" dirty="0">
              <a:solidFill>
                <a:schemeClr val="bg1"/>
              </a:solidFill>
              <a:latin typeface="Aptos" panose="020B0004020202020204" pitchFamily="34" charset="0"/>
            </a:endParaRPr>
          </a:p>
        </p:txBody>
      </p:sp>
      <p:sp>
        <p:nvSpPr>
          <p:cNvPr id="13" name="Text Placeholder 12">
            <a:extLst>
              <a:ext uri="{FF2B5EF4-FFF2-40B4-BE49-F238E27FC236}">
                <a16:creationId xmlns:a16="http://schemas.microsoft.com/office/drawing/2014/main" id="{4DE4B9BC-7A61-46F8-4F88-148BDF8EAFEC}"/>
              </a:ext>
            </a:extLst>
          </p:cNvPr>
          <p:cNvSpPr>
            <a:spLocks noGrp="1"/>
          </p:cNvSpPr>
          <p:nvPr>
            <p:ph type="body" sz="quarter" idx="10"/>
          </p:nvPr>
        </p:nvSpPr>
        <p:spPr/>
        <p:txBody>
          <a:bodyPr/>
          <a:lstStyle/>
          <a:p>
            <a:pPr>
              <a:spcAft>
                <a:spcPts val="600"/>
              </a:spcAft>
            </a:pPr>
            <a:r>
              <a:rPr lang="en-US" sz="1800" b="1" dirty="0">
                <a:solidFill>
                  <a:srgbClr val="001F60"/>
                </a:solidFill>
                <a:latin typeface="Aptos" panose="020B0004020202020204" pitchFamily="34" charset="0"/>
              </a:rPr>
              <a:t>Innovative, Proven Optimization</a:t>
            </a:r>
          </a:p>
          <a:p>
            <a:pPr>
              <a:spcAft>
                <a:spcPts val="600"/>
              </a:spcAft>
            </a:pPr>
            <a:r>
              <a:rPr lang="en-US" sz="1500" i="1" dirty="0">
                <a:solidFill>
                  <a:schemeClr val="accent6">
                    <a:lumMod val="25000"/>
                  </a:schemeClr>
                </a:solidFill>
                <a:latin typeface="Aptos Narrow" panose="020B0004020202020204" pitchFamily="34" charset="0"/>
              </a:rPr>
              <a:t>New Frontier is recognized for inventing a uniquely effective and multi-patented form of portfolio optimization.</a:t>
            </a:r>
          </a:p>
        </p:txBody>
      </p:sp>
      <p:sp>
        <p:nvSpPr>
          <p:cNvPr id="14" name="Text Placeholder 13">
            <a:extLst>
              <a:ext uri="{FF2B5EF4-FFF2-40B4-BE49-F238E27FC236}">
                <a16:creationId xmlns:a16="http://schemas.microsoft.com/office/drawing/2014/main" id="{215306DE-47C7-12E7-9C64-9CB96EC0E641}"/>
              </a:ext>
            </a:extLst>
          </p:cNvPr>
          <p:cNvSpPr>
            <a:spLocks noGrp="1"/>
          </p:cNvSpPr>
          <p:nvPr>
            <p:ph type="body" sz="quarter" idx="11"/>
          </p:nvPr>
        </p:nvSpPr>
        <p:spPr/>
        <p:txBody>
          <a:bodyPr>
            <a:normAutofit fontScale="92500" lnSpcReduction="10000"/>
          </a:bodyPr>
          <a:lstStyle/>
          <a:p>
            <a:r>
              <a:rPr lang="en-US" sz="1800" b="1" dirty="0">
                <a:solidFill>
                  <a:srgbClr val="001F60"/>
                </a:solidFill>
                <a:latin typeface="Aptos" panose="020B0004020202020204" pitchFamily="34" charset="0"/>
              </a:rPr>
              <a:t>Daily Portfolio Monitoring</a:t>
            </a:r>
          </a:p>
          <a:p>
            <a:pPr>
              <a:spcAft>
                <a:spcPts val="600"/>
              </a:spcAft>
            </a:pPr>
            <a:endParaRPr lang="en-US" sz="1500" i="1" dirty="0">
              <a:solidFill>
                <a:schemeClr val="accent6">
                  <a:lumMod val="25000"/>
                </a:schemeClr>
              </a:solidFill>
              <a:latin typeface="Aptos Narrow" panose="020B0004020202020204" pitchFamily="34" charset="0"/>
            </a:endParaRPr>
          </a:p>
          <a:p>
            <a:pPr>
              <a:lnSpc>
                <a:spcPct val="100000"/>
              </a:lnSpc>
              <a:spcAft>
                <a:spcPts val="600"/>
              </a:spcAft>
            </a:pPr>
            <a:r>
              <a:rPr lang="en-US" sz="1600" i="1" dirty="0">
                <a:solidFill>
                  <a:schemeClr val="accent6">
                    <a:lumMod val="25000"/>
                  </a:schemeClr>
                </a:solidFill>
                <a:latin typeface="Aptos Narrow" panose="020B0004020202020204" pitchFamily="34" charset="0"/>
              </a:rPr>
              <a:t>Portfolios are monitored daily and our technology alerts us when it may be time to rebalance.</a:t>
            </a:r>
          </a:p>
          <a:p>
            <a:endParaRPr lang="en-US" sz="1500" i="1" dirty="0">
              <a:solidFill>
                <a:schemeClr val="accent6">
                  <a:lumMod val="25000"/>
                </a:schemeClr>
              </a:solidFill>
              <a:latin typeface="Aptos Narrow" panose="020B0004020202020204" pitchFamily="34" charset="0"/>
            </a:endParaRPr>
          </a:p>
        </p:txBody>
      </p:sp>
      <p:sp>
        <p:nvSpPr>
          <p:cNvPr id="15" name="Text Placeholder 14">
            <a:extLst>
              <a:ext uri="{FF2B5EF4-FFF2-40B4-BE49-F238E27FC236}">
                <a16:creationId xmlns:a16="http://schemas.microsoft.com/office/drawing/2014/main" id="{1D4056D3-85AA-2E38-999E-6E92012F59AC}"/>
              </a:ext>
            </a:extLst>
          </p:cNvPr>
          <p:cNvSpPr>
            <a:spLocks noGrp="1"/>
          </p:cNvSpPr>
          <p:nvPr>
            <p:ph type="body" sz="quarter" idx="12"/>
          </p:nvPr>
        </p:nvSpPr>
        <p:spPr/>
        <p:txBody>
          <a:bodyPr>
            <a:normAutofit fontScale="92500" lnSpcReduction="20000"/>
          </a:bodyPr>
          <a:lstStyle/>
          <a:p>
            <a:r>
              <a:rPr lang="en-US" sz="1900" b="1" dirty="0">
                <a:solidFill>
                  <a:srgbClr val="001F60"/>
                </a:solidFill>
                <a:latin typeface="Aptos" panose="020B0004020202020204" pitchFamily="34" charset="0"/>
              </a:rPr>
              <a:t>Intelligent </a:t>
            </a:r>
            <a:r>
              <a:rPr lang="en-US" sz="1900" b="1" dirty="0" err="1">
                <a:solidFill>
                  <a:srgbClr val="001F60"/>
                </a:solidFill>
                <a:latin typeface="Aptos" panose="020B0004020202020204" pitchFamily="34" charset="0"/>
              </a:rPr>
              <a:t>Rebalancing</a:t>
            </a:r>
            <a:r>
              <a:rPr lang="en-US" sz="1900" b="1" baseline="30000" dirty="0" err="1">
                <a:solidFill>
                  <a:srgbClr val="001F60"/>
                </a:solidFill>
                <a:latin typeface="Aptos" panose="020B0004020202020204" pitchFamily="34" charset="0"/>
              </a:rPr>
              <a:t>TM</a:t>
            </a:r>
            <a:endParaRPr lang="en-US" sz="1900" b="1" baseline="30000" dirty="0">
              <a:solidFill>
                <a:srgbClr val="001F60"/>
              </a:solidFill>
              <a:latin typeface="Aptos" panose="020B0004020202020204" pitchFamily="34" charset="0"/>
            </a:endParaRPr>
          </a:p>
          <a:p>
            <a:endParaRPr lang="en-US" sz="1500" i="1" dirty="0">
              <a:solidFill>
                <a:schemeClr val="accent6">
                  <a:lumMod val="25000"/>
                </a:schemeClr>
              </a:solidFill>
              <a:latin typeface="Aptos Narrow" panose="020B0004020202020204" pitchFamily="34" charset="0"/>
            </a:endParaRPr>
          </a:p>
          <a:p>
            <a:pPr>
              <a:lnSpc>
                <a:spcPct val="100000"/>
              </a:lnSpc>
              <a:spcAft>
                <a:spcPts val="600"/>
              </a:spcAft>
            </a:pPr>
            <a:r>
              <a:rPr lang="en-US" sz="1600" i="1" dirty="0">
                <a:solidFill>
                  <a:schemeClr val="accent6">
                    <a:lumMod val="25000"/>
                  </a:schemeClr>
                </a:solidFill>
                <a:latin typeface="Aptos Narrow" panose="020B0004020202020204" pitchFamily="34" charset="0"/>
              </a:rPr>
              <a:t>Our patented rebalancing test enhances investment value by trading only when statistically likely to benefit investors.</a:t>
            </a:r>
          </a:p>
          <a:p>
            <a:endParaRPr lang="en-US" sz="1500" i="1" dirty="0">
              <a:solidFill>
                <a:schemeClr val="accent6">
                  <a:lumMod val="25000"/>
                </a:schemeClr>
              </a:solidFill>
              <a:latin typeface="Aptos Narrow" panose="020B0004020202020204" pitchFamily="34" charset="0"/>
            </a:endParaRPr>
          </a:p>
        </p:txBody>
      </p:sp>
      <p:sp>
        <p:nvSpPr>
          <p:cNvPr id="16" name="Text Placeholder 15">
            <a:extLst>
              <a:ext uri="{FF2B5EF4-FFF2-40B4-BE49-F238E27FC236}">
                <a16:creationId xmlns:a16="http://schemas.microsoft.com/office/drawing/2014/main" id="{CAEDCDE4-9120-1D92-85C2-8FF060D58221}"/>
              </a:ext>
            </a:extLst>
          </p:cNvPr>
          <p:cNvSpPr>
            <a:spLocks noGrp="1"/>
          </p:cNvSpPr>
          <p:nvPr>
            <p:ph type="body" sz="quarter" idx="13"/>
          </p:nvPr>
        </p:nvSpPr>
        <p:spPr/>
        <p:txBody>
          <a:bodyPr>
            <a:normAutofit lnSpcReduction="10000"/>
          </a:bodyPr>
          <a:lstStyle/>
          <a:p>
            <a:r>
              <a:rPr lang="en-US" sz="1800" b="1" dirty="0">
                <a:solidFill>
                  <a:srgbClr val="001F60"/>
                </a:solidFill>
                <a:latin typeface="Aptos" panose="020B0004020202020204" pitchFamily="34" charset="0"/>
              </a:rPr>
              <a:t>Tax-Smart Portfolio Optimization</a:t>
            </a:r>
          </a:p>
          <a:p>
            <a:r>
              <a:rPr lang="en-US" sz="1500" i="1" dirty="0">
                <a:solidFill>
                  <a:schemeClr val="accent6">
                    <a:lumMod val="25000"/>
                  </a:schemeClr>
                </a:solidFill>
                <a:latin typeface="Aptos Narrow" panose="020B0004020202020204" pitchFamily="34" charset="0"/>
              </a:rPr>
              <a:t>We choose tax-efficient, low-cost ETFs and optimize their unique features to maximize expected after-tax wealth.</a:t>
            </a:r>
          </a:p>
          <a:p>
            <a:endParaRPr lang="en-US" sz="1500" i="1" baseline="30000" dirty="0">
              <a:solidFill>
                <a:schemeClr val="accent6">
                  <a:lumMod val="25000"/>
                </a:schemeClr>
              </a:solidFill>
              <a:latin typeface="Aptos Narrow" panose="020B0004020202020204" pitchFamily="34" charset="0"/>
            </a:endParaRPr>
          </a:p>
        </p:txBody>
      </p:sp>
      <p:sp>
        <p:nvSpPr>
          <p:cNvPr id="17" name="Text Placeholder 16">
            <a:extLst>
              <a:ext uri="{FF2B5EF4-FFF2-40B4-BE49-F238E27FC236}">
                <a16:creationId xmlns:a16="http://schemas.microsoft.com/office/drawing/2014/main" id="{B5B18FAD-097C-505B-6D95-085285AE5F6E}"/>
              </a:ext>
            </a:extLst>
          </p:cNvPr>
          <p:cNvSpPr>
            <a:spLocks noGrp="1"/>
          </p:cNvSpPr>
          <p:nvPr>
            <p:ph type="body" sz="quarter" idx="14"/>
          </p:nvPr>
        </p:nvSpPr>
        <p:spPr/>
        <p:txBody>
          <a:bodyPr>
            <a:normAutofit/>
          </a:bodyPr>
          <a:lstStyle/>
          <a:p>
            <a:r>
              <a:rPr lang="en-US" sz="1800" b="1" dirty="0">
                <a:solidFill>
                  <a:srgbClr val="001F60"/>
                </a:solidFill>
                <a:latin typeface="Aptos" panose="020B0004020202020204" pitchFamily="34" charset="0"/>
              </a:rPr>
              <a:t>Best-in-Class ETFs / Nonproprietary ETFs</a:t>
            </a:r>
          </a:p>
          <a:p>
            <a:pPr>
              <a:spcAft>
                <a:spcPts val="600"/>
              </a:spcAft>
            </a:pPr>
            <a:r>
              <a:rPr lang="en-US" sz="1500" i="1" dirty="0">
                <a:solidFill>
                  <a:schemeClr val="accent6">
                    <a:lumMod val="25000"/>
                  </a:schemeClr>
                </a:solidFill>
                <a:latin typeface="Aptos Narrow" panose="020B0004020202020204" pitchFamily="34" charset="0"/>
              </a:rPr>
              <a:t>As an independent asset manager, we choose the most suitable ETFs, regardless of fund family.</a:t>
            </a:r>
          </a:p>
          <a:p>
            <a:endParaRPr lang="en-US" sz="1500" i="1" dirty="0">
              <a:solidFill>
                <a:schemeClr val="accent6">
                  <a:lumMod val="25000"/>
                </a:schemeClr>
              </a:solidFill>
              <a:latin typeface="Aptos Narrow" panose="020B0004020202020204" pitchFamily="34" charset="0"/>
            </a:endParaRPr>
          </a:p>
        </p:txBody>
      </p:sp>
      <p:sp>
        <p:nvSpPr>
          <p:cNvPr id="12" name="Title 11">
            <a:extLst>
              <a:ext uri="{FF2B5EF4-FFF2-40B4-BE49-F238E27FC236}">
                <a16:creationId xmlns:a16="http://schemas.microsoft.com/office/drawing/2014/main" id="{5AF594F2-1413-1592-8B59-5C51E81D51BE}"/>
              </a:ext>
            </a:extLst>
          </p:cNvPr>
          <p:cNvSpPr>
            <a:spLocks noGrp="1"/>
          </p:cNvSpPr>
          <p:nvPr>
            <p:ph type="title"/>
          </p:nvPr>
        </p:nvSpPr>
        <p:spPr/>
        <p:txBody>
          <a:bodyPr/>
          <a:lstStyle/>
          <a:p>
            <a:r>
              <a:rPr lang="en-US" dirty="0"/>
              <a:t>The New Frontier Advantage</a:t>
            </a:r>
          </a:p>
        </p:txBody>
      </p:sp>
      <p:sp>
        <p:nvSpPr>
          <p:cNvPr id="18" name="Text Placeholder 17">
            <a:extLst>
              <a:ext uri="{FF2B5EF4-FFF2-40B4-BE49-F238E27FC236}">
                <a16:creationId xmlns:a16="http://schemas.microsoft.com/office/drawing/2014/main" id="{2B14EE80-C6BB-C327-E2AF-722EC869DABA}"/>
              </a:ext>
            </a:extLst>
          </p:cNvPr>
          <p:cNvSpPr>
            <a:spLocks noGrp="1"/>
          </p:cNvSpPr>
          <p:nvPr>
            <p:ph type="body" sz="quarter" idx="15"/>
          </p:nvPr>
        </p:nvSpPr>
        <p:spPr/>
        <p:txBody>
          <a:bodyPr>
            <a:normAutofit fontScale="47500" lnSpcReduction="20000"/>
          </a:bodyPr>
          <a:lstStyle/>
          <a:p>
            <a:pPr>
              <a:lnSpc>
                <a:spcPct val="110000"/>
              </a:lnSpc>
            </a:pPr>
            <a:r>
              <a:rPr lang="en-US" sz="3300" b="1" dirty="0">
                <a:solidFill>
                  <a:srgbClr val="001F60"/>
                </a:solidFill>
              </a:rPr>
              <a:t>20-Year Track Record</a:t>
            </a:r>
          </a:p>
          <a:p>
            <a:endParaRPr lang="en-US" sz="1500" i="1" dirty="0">
              <a:solidFill>
                <a:schemeClr val="accent6">
                  <a:lumMod val="25000"/>
                </a:schemeClr>
              </a:solidFill>
              <a:effectLst/>
              <a:latin typeface="Aptos Narrow" panose="020B0004020202020204" pitchFamily="34" charset="0"/>
            </a:endParaRPr>
          </a:p>
          <a:p>
            <a:pPr>
              <a:lnSpc>
                <a:spcPct val="110000"/>
              </a:lnSpc>
              <a:spcAft>
                <a:spcPts val="600"/>
              </a:spcAft>
            </a:pPr>
            <a:r>
              <a:rPr lang="en-US" sz="3200" i="1" dirty="0">
                <a:solidFill>
                  <a:schemeClr val="accent6">
                    <a:lumMod val="25000"/>
                  </a:schemeClr>
                </a:solidFill>
                <a:latin typeface="Aptos Narrow" panose="020B0004020202020204" pitchFamily="34" charset="0"/>
              </a:rPr>
              <a:t>We have consistently managed risk, adapted to evolving markets, and delivered stronger risk-adjusted returns than traditional approaches. </a:t>
            </a:r>
          </a:p>
        </p:txBody>
      </p:sp>
      <p:sp>
        <p:nvSpPr>
          <p:cNvPr id="3" name="Slide Number Placeholder 7">
            <a:extLst>
              <a:ext uri="{FF2B5EF4-FFF2-40B4-BE49-F238E27FC236}">
                <a16:creationId xmlns:a16="http://schemas.microsoft.com/office/drawing/2014/main" id="{9E3DEC2B-8CDD-3BB9-1A0E-90F5BD167F88}"/>
              </a:ext>
            </a:extLst>
          </p:cNvPr>
          <p:cNvSpPr txBox="1">
            <a:spLocks/>
          </p:cNvSpPr>
          <p:nvPr/>
        </p:nvSpPr>
        <p:spPr>
          <a:xfrm>
            <a:off x="11521688" y="6362612"/>
            <a:ext cx="352216"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mtClean="0">
                <a:solidFill>
                  <a:schemeClr val="accent6">
                    <a:lumMod val="50000"/>
                  </a:schemeClr>
                </a:solidFill>
                <a:latin typeface="Aptos" panose="020B000402020202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D9D9D9">
                  <a:lumMod val="50000"/>
                </a:srgbClr>
              </a:solidFill>
              <a:effectLst/>
              <a:uLnTx/>
              <a:uFillTx/>
              <a:latin typeface="Aptos" panose="020B00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574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0E1A25C-E9E8-14DF-DE14-294EA24A1CE1}"/>
              </a:ext>
            </a:extLst>
          </p:cNvPr>
          <p:cNvSpPr>
            <a:spLocks noGrp="1"/>
          </p:cNvSpPr>
          <p:nvPr>
            <p:ph type="body" sz="quarter" idx="10"/>
          </p:nvPr>
        </p:nvSpPr>
        <p:spPr/>
        <p:txBody>
          <a:bodyPr/>
          <a:lstStyle/>
          <a:p>
            <a:r>
              <a:rPr lang="en-US">
                <a:latin typeface="Aptos" panose="020B0004020202020204" pitchFamily="34" charset="0"/>
              </a:rPr>
              <a:t>Our Investment Philosophy</a:t>
            </a:r>
          </a:p>
        </p:txBody>
      </p:sp>
      <p:sp>
        <p:nvSpPr>
          <p:cNvPr id="13" name="TextBox 12">
            <a:extLst>
              <a:ext uri="{FF2B5EF4-FFF2-40B4-BE49-F238E27FC236}">
                <a16:creationId xmlns:a16="http://schemas.microsoft.com/office/drawing/2014/main" id="{40A967CE-EADC-86A5-895C-E0686A6EF4FB}"/>
              </a:ext>
            </a:extLst>
          </p:cNvPr>
          <p:cNvSpPr txBox="1"/>
          <p:nvPr/>
        </p:nvSpPr>
        <p:spPr>
          <a:xfrm>
            <a:off x="3405010" y="1043836"/>
            <a:ext cx="8253454"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bg1"/>
                </a:solidFill>
                <a:effectLst/>
                <a:latin typeface="Aptos" panose="020B0004020202020204" pitchFamily="34" charset="0"/>
              </a:rPr>
              <a:t>Intelligent Diversification</a:t>
            </a:r>
            <a:r>
              <a:rPr kumimoji="0" lang="en-US" altLang="en-US" sz="2400" b="0" i="0" u="none" strike="noStrike" cap="none" normalizeH="0" baseline="0" dirty="0">
                <a:ln>
                  <a:noFill/>
                </a:ln>
                <a:solidFill>
                  <a:schemeClr val="bg1"/>
                </a:solidFill>
                <a:effectLst/>
                <a:latin typeface="Aptos" panose="020B0004020202020204" pitchFamily="34" charset="0"/>
              </a:rPr>
              <a:t> across securities, asset classes, geographies, risk factors, and time.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bg1"/>
                </a:solidFill>
                <a:effectLst/>
                <a:latin typeface="Aptos" panose="020B0004020202020204" pitchFamily="34" charset="0"/>
              </a:rPr>
              <a:t>Managed Costs</a:t>
            </a:r>
            <a:r>
              <a:rPr kumimoji="0" lang="en-US" altLang="en-US" sz="2400" b="0" i="0" u="none" strike="noStrike" cap="none" normalizeH="0" baseline="0" dirty="0">
                <a:ln>
                  <a:noFill/>
                </a:ln>
                <a:solidFill>
                  <a:schemeClr val="bg1"/>
                </a:solidFill>
                <a:effectLst/>
                <a:latin typeface="Aptos" panose="020B0004020202020204" pitchFamily="34" charset="0"/>
              </a:rPr>
              <a:t> — low-turnover, low-cost ETFs, thoughtful tax management.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bg1"/>
                </a:solidFill>
                <a:effectLst/>
                <a:latin typeface="Aptos" panose="020B0004020202020204" pitchFamily="34" charset="0"/>
              </a:rPr>
              <a:t>Strategic, Not Static</a:t>
            </a:r>
            <a:r>
              <a:rPr kumimoji="0" lang="en-US" altLang="en-US" sz="2400" b="0" i="0" u="none" strike="noStrike" cap="none" normalizeH="0" baseline="0" dirty="0">
                <a:ln>
                  <a:noFill/>
                </a:ln>
                <a:solidFill>
                  <a:schemeClr val="bg1"/>
                </a:solidFill>
                <a:effectLst/>
                <a:latin typeface="Aptos" panose="020B0004020202020204" pitchFamily="34" charset="0"/>
              </a:rPr>
              <a:t> — use real data, avoid speculation and market timing.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bg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bg1"/>
                </a:solidFill>
                <a:effectLst/>
                <a:latin typeface="Aptos" panose="020B0004020202020204" pitchFamily="34" charset="0"/>
              </a:rPr>
              <a:t>Optimization-Centric</a:t>
            </a:r>
            <a:r>
              <a:rPr kumimoji="0" lang="en-US" altLang="en-US" sz="2400" b="0" i="0" u="none" strike="noStrike" cap="none" normalizeH="0" baseline="0" dirty="0">
                <a:ln>
                  <a:noFill/>
                </a:ln>
                <a:solidFill>
                  <a:schemeClr val="bg1"/>
                </a:solidFill>
                <a:effectLst/>
                <a:latin typeface="Aptos" panose="020B0004020202020204" pitchFamily="34" charset="0"/>
              </a:rPr>
              <a:t> — maximize return relative to risk, incorporate meaningful new information, stay aligned with the investment objective</a:t>
            </a:r>
            <a:endParaRPr lang="en-US" sz="2400" dirty="0">
              <a:solidFill>
                <a:schemeClr val="bg1"/>
              </a:solidFill>
              <a:latin typeface="Aptos" panose="020B0004020202020204" pitchFamily="34" charset="0"/>
            </a:endParaRPr>
          </a:p>
        </p:txBody>
      </p:sp>
      <p:sp>
        <p:nvSpPr>
          <p:cNvPr id="3" name="TextBox 2">
            <a:extLst>
              <a:ext uri="{FF2B5EF4-FFF2-40B4-BE49-F238E27FC236}">
                <a16:creationId xmlns:a16="http://schemas.microsoft.com/office/drawing/2014/main" id="{88833DCA-A106-495E-3045-B2E7930C605F}"/>
              </a:ext>
            </a:extLst>
          </p:cNvPr>
          <p:cNvSpPr txBox="1"/>
          <p:nvPr/>
        </p:nvSpPr>
        <p:spPr>
          <a:xfrm>
            <a:off x="165463" y="2538548"/>
            <a:ext cx="2529839" cy="2585323"/>
          </a:xfrm>
          <a:prstGeom prst="rect">
            <a:avLst/>
          </a:prstGeom>
          <a:noFill/>
        </p:spPr>
        <p:txBody>
          <a:bodyPr wrap="square" rtlCol="0">
            <a:spAutoFit/>
          </a:bodyPr>
          <a:lstStyle/>
          <a:p>
            <a:r>
              <a:rPr lang="en-US" dirty="0">
                <a:solidFill>
                  <a:srgbClr val="131224"/>
                </a:solidFill>
                <a:latin typeface="Aptos" panose="020B0004020202020204" pitchFamily="34" charset="0"/>
              </a:rPr>
              <a:t>Build customized portfolios designed to address market uncertainty.  Our portfolios are closely aligned to client investment objectives than traditional approaches.              </a:t>
            </a:r>
          </a:p>
        </p:txBody>
      </p:sp>
    </p:spTree>
    <p:extLst>
      <p:ext uri="{BB962C8B-B14F-4D97-AF65-F5344CB8AC3E}">
        <p14:creationId xmlns:p14="http://schemas.microsoft.com/office/powerpoint/2010/main" val="51883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1EA7C2-AEED-5907-3F5E-92D19ABF84AF}"/>
              </a:ext>
            </a:extLst>
          </p:cNvPr>
          <p:cNvSpPr>
            <a:spLocks noGrp="1"/>
          </p:cNvSpPr>
          <p:nvPr>
            <p:ph sz="quarter" idx="10"/>
          </p:nvPr>
        </p:nvSpPr>
        <p:spPr>
          <a:xfrm>
            <a:off x="286883" y="387170"/>
            <a:ext cx="3183636" cy="2822023"/>
          </a:xfrm>
        </p:spPr>
        <p:txBody>
          <a:bodyPr/>
          <a:lstStyle/>
          <a:p>
            <a:r>
              <a:rPr lang="en-US" sz="3200"/>
              <a:t>Why Optimize?</a:t>
            </a:r>
            <a:endParaRPr lang="en-US"/>
          </a:p>
        </p:txBody>
      </p:sp>
      <p:sp>
        <p:nvSpPr>
          <p:cNvPr id="9" name="Rounded Rectangle 148">
            <a:extLst>
              <a:ext uri="{FF2B5EF4-FFF2-40B4-BE49-F238E27FC236}">
                <a16:creationId xmlns:a16="http://schemas.microsoft.com/office/drawing/2014/main" id="{B395D992-8092-29B0-A967-0EEDB50FA48D}"/>
              </a:ext>
            </a:extLst>
          </p:cNvPr>
          <p:cNvSpPr/>
          <p:nvPr/>
        </p:nvSpPr>
        <p:spPr>
          <a:xfrm rot="5400000">
            <a:off x="6449062" y="297542"/>
            <a:ext cx="4956728" cy="5955381"/>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221CC-1285-891C-6F67-F770BEE32EAC}"/>
              </a:ext>
            </a:extLst>
          </p:cNvPr>
          <p:cNvSpPr/>
          <p:nvPr/>
        </p:nvSpPr>
        <p:spPr>
          <a:xfrm rot="5400000">
            <a:off x="6688929" y="463879"/>
            <a:ext cx="4476994" cy="5490628"/>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F064FBC-5D5B-6706-64EE-AC2831584B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88820" y="1303403"/>
            <a:ext cx="4859194" cy="3766407"/>
          </a:xfrm>
          <a:prstGeom prst="rect">
            <a:avLst/>
          </a:prstGeom>
        </p:spPr>
      </p:pic>
      <p:sp>
        <p:nvSpPr>
          <p:cNvPr id="2" name="TextBox 1">
            <a:extLst>
              <a:ext uri="{FF2B5EF4-FFF2-40B4-BE49-F238E27FC236}">
                <a16:creationId xmlns:a16="http://schemas.microsoft.com/office/drawing/2014/main" id="{BDBB2E9D-2BA4-9931-3150-23EC86EE3957}"/>
              </a:ext>
            </a:extLst>
          </p:cNvPr>
          <p:cNvSpPr txBox="1"/>
          <p:nvPr/>
        </p:nvSpPr>
        <p:spPr>
          <a:xfrm>
            <a:off x="205827" y="1229282"/>
            <a:ext cx="3345747" cy="31700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Robust risk management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Better alignment with client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No missed opportunities — maximize return for each level of risk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Resilient portfolios that adapt to meaningful changes in the market environment.</a:t>
            </a:r>
          </a:p>
        </p:txBody>
      </p:sp>
      <p:sp>
        <p:nvSpPr>
          <p:cNvPr id="11" name="Rounded Rectangle 148">
            <a:extLst>
              <a:ext uri="{FF2B5EF4-FFF2-40B4-BE49-F238E27FC236}">
                <a16:creationId xmlns:a16="http://schemas.microsoft.com/office/drawing/2014/main" id="{B053899F-813A-256D-E0C6-32F32B641221}"/>
              </a:ext>
            </a:extLst>
          </p:cNvPr>
          <p:cNvSpPr/>
          <p:nvPr/>
        </p:nvSpPr>
        <p:spPr>
          <a:xfrm rot="5400000">
            <a:off x="1902176" y="2669823"/>
            <a:ext cx="2096889" cy="5726314"/>
          </a:xfrm>
          <a:prstGeom prst="roundRect">
            <a:avLst>
              <a:gd name="adj" fmla="val 5098"/>
            </a:avLst>
          </a:prstGeom>
          <a:solidFill>
            <a:schemeClr val="accent1">
              <a:lumMod val="20000"/>
              <a:lumOff val="80000"/>
              <a:alpha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FFCE546-C826-2F41-91CD-7D7FC86E2E63}"/>
              </a:ext>
            </a:extLst>
          </p:cNvPr>
          <p:cNvSpPr/>
          <p:nvPr/>
        </p:nvSpPr>
        <p:spPr>
          <a:xfrm rot="5400000">
            <a:off x="2149609" y="2876320"/>
            <a:ext cx="1709372" cy="5152410"/>
          </a:xfrm>
          <a:prstGeom prst="rect">
            <a:avLst/>
          </a:prstGeom>
          <a:solidFill>
            <a:schemeClr val="accent1"/>
          </a:solidFill>
          <a:ln w="12700" cap="flat" cmpd="sng" algn="ctr">
            <a:noFill/>
            <a:prstDash val="solid"/>
            <a:miter lim="800000"/>
          </a:ln>
          <a:effectLst/>
        </p:spPr>
        <p:txBody>
          <a:bodyPr vert="vert270" rtlCol="0" anchor="ctr"/>
          <a:lstStyle/>
          <a:p>
            <a:pPr lvl="1">
              <a:defRPr/>
            </a:pPr>
            <a:r>
              <a:rPr kumimoji="0" lang="en-US" sz="2800" b="0" i="0" u="none" strike="noStrike" kern="1200" cap="none" spc="0" normalizeH="0" baseline="0" noProof="0">
                <a:ln>
                  <a:noFill/>
                </a:ln>
                <a:solidFill>
                  <a:schemeClr val="bg1"/>
                </a:solidFill>
                <a:effectLst/>
                <a:uLnTx/>
                <a:uFillTx/>
                <a:latin typeface="Aptos" panose="020B0004020202020204" pitchFamily="34" charset="0"/>
                <a:ea typeface="+mn-ea"/>
                <a:cs typeface="+mn-cs"/>
              </a:rPr>
              <a:t>Optimization offers the potential for higher returns with lower risk.</a:t>
            </a:r>
          </a:p>
        </p:txBody>
      </p:sp>
      <p:sp>
        <p:nvSpPr>
          <p:cNvPr id="3" name="TextBox 2">
            <a:extLst>
              <a:ext uri="{FF2B5EF4-FFF2-40B4-BE49-F238E27FC236}">
                <a16:creationId xmlns:a16="http://schemas.microsoft.com/office/drawing/2014/main" id="{2D4AF122-9CDD-1FD3-8AE3-7A2546D18FF1}"/>
              </a:ext>
            </a:extLst>
          </p:cNvPr>
          <p:cNvSpPr txBox="1"/>
          <p:nvPr/>
        </p:nvSpPr>
        <p:spPr>
          <a:xfrm>
            <a:off x="5921558" y="6228604"/>
            <a:ext cx="181812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rPr>
              <a:t>For illustrative purposes only.</a:t>
            </a:r>
          </a:p>
        </p:txBody>
      </p:sp>
    </p:spTree>
    <p:extLst>
      <p:ext uri="{BB962C8B-B14F-4D97-AF65-F5344CB8AC3E}">
        <p14:creationId xmlns:p14="http://schemas.microsoft.com/office/powerpoint/2010/main" val="406543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EBF0D4-87EC-A2F3-2870-0363206141E1}"/>
              </a:ext>
            </a:extLst>
          </p:cNvPr>
          <p:cNvGrpSpPr/>
          <p:nvPr/>
        </p:nvGrpSpPr>
        <p:grpSpPr>
          <a:xfrm>
            <a:off x="663828" y="2994372"/>
            <a:ext cx="16920" cy="5040"/>
            <a:chOff x="663828" y="2994372"/>
            <a:chExt cx="16920" cy="504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D985359-6DB4-F7D9-69BB-60FDFE4B1C87}"/>
                    </a:ext>
                  </a:extLst>
                </p14:cNvPr>
                <p14:cNvContentPartPr/>
                <p14:nvPr/>
              </p14:nvContentPartPr>
              <p14:xfrm>
                <a:off x="663828" y="2999052"/>
                <a:ext cx="360" cy="360"/>
              </p14:xfrm>
            </p:contentPart>
          </mc:Choice>
          <mc:Fallback xmlns="">
            <p:pic>
              <p:nvPicPr>
                <p:cNvPr id="6" name="Ink 5">
                  <a:extLst>
                    <a:ext uri="{FF2B5EF4-FFF2-40B4-BE49-F238E27FC236}">
                      <a16:creationId xmlns:a16="http://schemas.microsoft.com/office/drawing/2014/main" id="{7D985359-6DB4-F7D9-69BB-60FDFE4B1C87}"/>
                    </a:ext>
                  </a:extLst>
                </p:cNvPr>
                <p:cNvPicPr/>
                <p:nvPr/>
              </p:nvPicPr>
              <p:blipFill>
                <a:blip r:embed="rId4"/>
                <a:stretch>
                  <a:fillRect/>
                </a:stretch>
              </p:blipFill>
              <p:spPr>
                <a:xfrm>
                  <a:off x="657708" y="299293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7980C55-7533-236E-ED4E-4C665B0172AA}"/>
                    </a:ext>
                  </a:extLst>
                </p14:cNvPr>
                <p14:cNvContentPartPr/>
                <p14:nvPr/>
              </p14:nvContentPartPr>
              <p14:xfrm>
                <a:off x="680388" y="2994372"/>
                <a:ext cx="360" cy="360"/>
              </p14:xfrm>
            </p:contentPart>
          </mc:Choice>
          <mc:Fallback xmlns="">
            <p:pic>
              <p:nvPicPr>
                <p:cNvPr id="7" name="Ink 6">
                  <a:extLst>
                    <a:ext uri="{FF2B5EF4-FFF2-40B4-BE49-F238E27FC236}">
                      <a16:creationId xmlns:a16="http://schemas.microsoft.com/office/drawing/2014/main" id="{B7980C55-7533-236E-ED4E-4C665B0172AA}"/>
                    </a:ext>
                  </a:extLst>
                </p:cNvPr>
                <p:cNvPicPr/>
                <p:nvPr/>
              </p:nvPicPr>
              <p:blipFill>
                <a:blip r:embed="rId4"/>
                <a:stretch>
                  <a:fillRect/>
                </a:stretch>
              </p:blipFill>
              <p:spPr>
                <a:xfrm>
                  <a:off x="674268" y="2988252"/>
                  <a:ext cx="12600" cy="12600"/>
                </a:xfrm>
                <a:prstGeom prst="rect">
                  <a:avLst/>
                </a:prstGeom>
              </p:spPr>
            </p:pic>
          </mc:Fallback>
        </mc:AlternateContent>
      </p:grpSp>
      <p:sp>
        <p:nvSpPr>
          <p:cNvPr id="2" name="TextBox 1">
            <a:extLst>
              <a:ext uri="{FF2B5EF4-FFF2-40B4-BE49-F238E27FC236}">
                <a16:creationId xmlns:a16="http://schemas.microsoft.com/office/drawing/2014/main" id="{84463EFA-4DE2-6937-FD38-752AA2737B40}"/>
              </a:ext>
            </a:extLst>
          </p:cNvPr>
          <p:cNvSpPr txBox="1"/>
          <p:nvPr/>
        </p:nvSpPr>
        <p:spPr>
          <a:xfrm>
            <a:off x="9921349" y="3119855"/>
            <a:ext cx="1993041"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31225"/>
                </a:solidFill>
                <a:effectLst/>
                <a:uLnTx/>
                <a:uFillTx/>
                <a:latin typeface="Aptos" panose="020B0004020202020204" pitchFamily="34" charset="0"/>
              </a:rPr>
              <a:t>Dynamically estimate risk and return using advanced statistical methods</a:t>
            </a:r>
          </a:p>
        </p:txBody>
      </p:sp>
      <p:sp>
        <p:nvSpPr>
          <p:cNvPr id="3" name="TextBox 2">
            <a:extLst>
              <a:ext uri="{FF2B5EF4-FFF2-40B4-BE49-F238E27FC236}">
                <a16:creationId xmlns:a16="http://schemas.microsoft.com/office/drawing/2014/main" id="{F3C3A3E7-7F0F-EEB5-C44D-AABFF41E15DF}"/>
              </a:ext>
            </a:extLst>
          </p:cNvPr>
          <p:cNvSpPr txBox="1"/>
          <p:nvPr/>
        </p:nvSpPr>
        <p:spPr>
          <a:xfrm>
            <a:off x="4136643" y="3082751"/>
            <a:ext cx="1925344" cy="107721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31225"/>
                </a:solidFill>
                <a:effectLst/>
                <a:uLnTx/>
                <a:uFillTx/>
                <a:latin typeface="Aptos" panose="020B0004020202020204" pitchFamily="34" charset="0"/>
              </a:rPr>
              <a:t>Monitor and rebalance portfolio when it statistically deviates from goal</a:t>
            </a:r>
          </a:p>
        </p:txBody>
      </p:sp>
      <p:sp>
        <p:nvSpPr>
          <p:cNvPr id="4" name="Triangle 3">
            <a:extLst>
              <a:ext uri="{FF2B5EF4-FFF2-40B4-BE49-F238E27FC236}">
                <a16:creationId xmlns:a16="http://schemas.microsoft.com/office/drawing/2014/main" id="{1C455EF4-9031-34F2-4BFA-8F9B9893FAEC}"/>
              </a:ext>
            </a:extLst>
          </p:cNvPr>
          <p:cNvSpPr/>
          <p:nvPr/>
        </p:nvSpPr>
        <p:spPr>
          <a:xfrm rot="5400000">
            <a:off x="-1485428" y="1460716"/>
            <a:ext cx="6857999" cy="3936569"/>
          </a:xfrm>
          <a:prstGeom prst="triangle">
            <a:avLst>
              <a:gd name="adj" fmla="val 5011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31083F-A0E5-7CFA-FD4A-8F122FB88CE7}"/>
              </a:ext>
            </a:extLst>
          </p:cNvPr>
          <p:cNvSpPr txBox="1"/>
          <p:nvPr/>
        </p:nvSpPr>
        <p:spPr>
          <a:xfrm>
            <a:off x="324998" y="3073502"/>
            <a:ext cx="28955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ptos" panose="020B0004020202020204" pitchFamily="34" charset="0"/>
              </a:rPr>
              <a:t>New Frontier Investment Process</a:t>
            </a:r>
          </a:p>
        </p:txBody>
      </p:sp>
      <p:pic>
        <p:nvPicPr>
          <p:cNvPr id="9" name="Graphic 8">
            <a:extLst>
              <a:ext uri="{FF2B5EF4-FFF2-40B4-BE49-F238E27FC236}">
                <a16:creationId xmlns:a16="http://schemas.microsoft.com/office/drawing/2014/main" id="{0163C5F1-AD58-80FD-45FC-EE3DFBDB75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025806" y="2418502"/>
            <a:ext cx="622903" cy="673751"/>
          </a:xfrm>
          <a:prstGeom prst="rect">
            <a:avLst/>
          </a:prstGeom>
        </p:spPr>
      </p:pic>
      <p:pic>
        <p:nvPicPr>
          <p:cNvPr id="10" name="Graphic 9">
            <a:extLst>
              <a:ext uri="{FF2B5EF4-FFF2-40B4-BE49-F238E27FC236}">
                <a16:creationId xmlns:a16="http://schemas.microsoft.com/office/drawing/2014/main" id="{8951196C-E04E-E718-8A60-ED7BB3D35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30016" y="1764317"/>
            <a:ext cx="3590926" cy="3441034"/>
          </a:xfrm>
          <a:prstGeom prst="rect">
            <a:avLst/>
          </a:prstGeom>
        </p:spPr>
      </p:pic>
      <p:sp>
        <p:nvSpPr>
          <p:cNvPr id="11" name="Oval 10">
            <a:extLst>
              <a:ext uri="{FF2B5EF4-FFF2-40B4-BE49-F238E27FC236}">
                <a16:creationId xmlns:a16="http://schemas.microsoft.com/office/drawing/2014/main" id="{25A46C34-58B3-C91D-BA77-AE1F681ABC59}"/>
              </a:ext>
            </a:extLst>
          </p:cNvPr>
          <p:cNvSpPr/>
          <p:nvPr/>
        </p:nvSpPr>
        <p:spPr>
          <a:xfrm>
            <a:off x="6242365" y="3119855"/>
            <a:ext cx="698636" cy="698637"/>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rPr>
              <a:t>4</a:t>
            </a:r>
          </a:p>
        </p:txBody>
      </p:sp>
      <p:sp>
        <p:nvSpPr>
          <p:cNvPr id="12" name="Oval 11">
            <a:extLst>
              <a:ext uri="{FF2B5EF4-FFF2-40B4-BE49-F238E27FC236}">
                <a16:creationId xmlns:a16="http://schemas.microsoft.com/office/drawing/2014/main" id="{FE55FAF3-AD84-8D3A-78E0-61E94033D6CA}"/>
              </a:ext>
            </a:extLst>
          </p:cNvPr>
          <p:cNvSpPr/>
          <p:nvPr/>
        </p:nvSpPr>
        <p:spPr>
          <a:xfrm>
            <a:off x="9022306" y="3135515"/>
            <a:ext cx="698636" cy="698637"/>
          </a:xfrm>
          <a:prstGeom prst="ellipse">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a:solidFill>
                  <a:srgbClr val="FFFFFF"/>
                </a:solidFill>
                <a:latin typeface="Aptos" panose="020B0004020202020204" pitchFamily="34" charset="0"/>
              </a:rPr>
              <a:t>2</a:t>
            </a:r>
          </a:p>
        </p:txBody>
      </p:sp>
      <p:sp>
        <p:nvSpPr>
          <p:cNvPr id="13" name="Oval 12">
            <a:extLst>
              <a:ext uri="{FF2B5EF4-FFF2-40B4-BE49-F238E27FC236}">
                <a16:creationId xmlns:a16="http://schemas.microsoft.com/office/drawing/2014/main" id="{B43F9632-8198-E489-99E9-0465470EDF26}"/>
              </a:ext>
            </a:extLst>
          </p:cNvPr>
          <p:cNvSpPr/>
          <p:nvPr/>
        </p:nvSpPr>
        <p:spPr>
          <a:xfrm>
            <a:off x="7628968" y="4545726"/>
            <a:ext cx="698636" cy="698637"/>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a:solidFill>
                  <a:srgbClr val="FFFFFF"/>
                </a:solidFill>
                <a:latin typeface="Aptos" panose="020B0004020202020204" pitchFamily="34" charset="0"/>
              </a:rPr>
              <a:t>3</a:t>
            </a:r>
          </a:p>
        </p:txBody>
      </p:sp>
      <p:sp>
        <p:nvSpPr>
          <p:cNvPr id="14" name="Oval 13">
            <a:extLst>
              <a:ext uri="{FF2B5EF4-FFF2-40B4-BE49-F238E27FC236}">
                <a16:creationId xmlns:a16="http://schemas.microsoft.com/office/drawing/2014/main" id="{4CC0DCBE-4F33-8934-C5D1-10EE0CC9C20C}"/>
              </a:ext>
            </a:extLst>
          </p:cNvPr>
          <p:cNvSpPr/>
          <p:nvPr/>
        </p:nvSpPr>
        <p:spPr>
          <a:xfrm>
            <a:off x="7635218" y="1675409"/>
            <a:ext cx="698636" cy="698637"/>
          </a:xfrm>
          <a:prstGeom prst="ellipse">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FFFFFF"/>
                </a:solidFill>
                <a:latin typeface="Aptos" panose="020B0004020202020204" pitchFamily="34" charset="0"/>
              </a:rPr>
              <a:t>1</a:t>
            </a:r>
          </a:p>
        </p:txBody>
      </p:sp>
      <p:sp>
        <p:nvSpPr>
          <p:cNvPr id="15" name="TextBox 14">
            <a:extLst>
              <a:ext uri="{FF2B5EF4-FFF2-40B4-BE49-F238E27FC236}">
                <a16:creationId xmlns:a16="http://schemas.microsoft.com/office/drawing/2014/main" id="{58BD7416-053C-48CD-9761-D261BB3A98FC}"/>
              </a:ext>
            </a:extLst>
          </p:cNvPr>
          <p:cNvSpPr txBox="1"/>
          <p:nvPr/>
        </p:nvSpPr>
        <p:spPr>
          <a:xfrm>
            <a:off x="6422572" y="1066237"/>
            <a:ext cx="318951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31225"/>
                </a:solidFill>
                <a:effectLst/>
                <a:uLnTx/>
                <a:uFillTx/>
                <a:latin typeface="Aptos" panose="020B0004020202020204" pitchFamily="34" charset="0"/>
              </a:rPr>
              <a:t>Independently select best in class ETFs for investment goals</a:t>
            </a:r>
          </a:p>
        </p:txBody>
      </p:sp>
      <p:pic>
        <p:nvPicPr>
          <p:cNvPr id="16" name="Graphic 15">
            <a:extLst>
              <a:ext uri="{FF2B5EF4-FFF2-40B4-BE49-F238E27FC236}">
                <a16:creationId xmlns:a16="http://schemas.microsoft.com/office/drawing/2014/main" id="{5A9DF85A-8C58-23B1-1BB3-BD7339B5CB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30757" y="431644"/>
            <a:ext cx="714590" cy="545686"/>
          </a:xfrm>
          <a:prstGeom prst="rect">
            <a:avLst/>
          </a:prstGeom>
        </p:spPr>
      </p:pic>
      <p:sp>
        <p:nvSpPr>
          <p:cNvPr id="17" name="TextBox 16">
            <a:extLst>
              <a:ext uri="{FF2B5EF4-FFF2-40B4-BE49-F238E27FC236}">
                <a16:creationId xmlns:a16="http://schemas.microsoft.com/office/drawing/2014/main" id="{FE443F9D-D8DA-9458-93F5-0501836C2D9A}"/>
              </a:ext>
            </a:extLst>
          </p:cNvPr>
          <p:cNvSpPr txBox="1"/>
          <p:nvPr/>
        </p:nvSpPr>
        <p:spPr>
          <a:xfrm>
            <a:off x="6093918" y="5965448"/>
            <a:ext cx="380448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31225"/>
                </a:solidFill>
                <a:effectLst/>
                <a:uLnTx/>
                <a:uFillTx/>
                <a:latin typeface="Aptos" panose="020B0004020202020204" pitchFamily="34" charset="0"/>
              </a:rPr>
              <a:t>Optimize for an uncertain future using thousands of market scenarios </a:t>
            </a:r>
          </a:p>
        </p:txBody>
      </p:sp>
      <p:pic>
        <p:nvPicPr>
          <p:cNvPr id="18" name="Graphic 17">
            <a:extLst>
              <a:ext uri="{FF2B5EF4-FFF2-40B4-BE49-F238E27FC236}">
                <a16:creationId xmlns:a16="http://schemas.microsoft.com/office/drawing/2014/main" id="{EDB93AEF-FDD3-B0C1-9EE3-3EB0C39A3C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34647" y="5397938"/>
            <a:ext cx="698636" cy="533503"/>
          </a:xfrm>
          <a:prstGeom prst="rect">
            <a:avLst/>
          </a:prstGeom>
        </p:spPr>
      </p:pic>
      <p:pic>
        <p:nvPicPr>
          <p:cNvPr id="19" name="Graphic 18">
            <a:extLst>
              <a:ext uri="{FF2B5EF4-FFF2-40B4-BE49-F238E27FC236}">
                <a16:creationId xmlns:a16="http://schemas.microsoft.com/office/drawing/2014/main" id="{D00761D4-66E6-80D4-4C05-1B29242177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16010" y="2340829"/>
            <a:ext cx="833628" cy="530489"/>
          </a:xfrm>
          <a:prstGeom prst="rect">
            <a:avLst/>
          </a:prstGeom>
        </p:spPr>
      </p:pic>
    </p:spTree>
    <p:extLst>
      <p:ext uri="{BB962C8B-B14F-4D97-AF65-F5344CB8AC3E}">
        <p14:creationId xmlns:p14="http://schemas.microsoft.com/office/powerpoint/2010/main" val="99489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7E605-EE43-74E1-7FA1-975016EDA229}"/>
              </a:ext>
            </a:extLst>
          </p:cNvPr>
          <p:cNvSpPr>
            <a:spLocks noGrp="1"/>
          </p:cNvSpPr>
          <p:nvPr>
            <p:ph type="body" sz="quarter" idx="10"/>
          </p:nvPr>
        </p:nvSpPr>
        <p:spPr>
          <a:xfrm>
            <a:off x="382351" y="320611"/>
            <a:ext cx="2357437" cy="1302512"/>
          </a:xfrm>
        </p:spPr>
        <p:txBody>
          <a:bodyPr anchor="t" anchorCtr="0"/>
          <a:lstStyle/>
          <a:p>
            <a:r>
              <a:rPr lang="en-US" dirty="0">
                <a:latin typeface="Aptos" panose="020B0004020202020204" pitchFamily="34" charset="0"/>
              </a:rPr>
              <a:t>Traditional Portfolios</a:t>
            </a:r>
          </a:p>
        </p:txBody>
      </p:sp>
      <p:sp>
        <p:nvSpPr>
          <p:cNvPr id="4" name="Text Placeholder 3">
            <a:extLst>
              <a:ext uri="{FF2B5EF4-FFF2-40B4-BE49-F238E27FC236}">
                <a16:creationId xmlns:a16="http://schemas.microsoft.com/office/drawing/2014/main" id="{8C6A549A-0358-A4A1-A521-D3DF8341286D}"/>
              </a:ext>
            </a:extLst>
          </p:cNvPr>
          <p:cNvSpPr>
            <a:spLocks noGrp="1"/>
          </p:cNvSpPr>
          <p:nvPr>
            <p:ph type="body" sz="quarter" idx="15"/>
          </p:nvPr>
        </p:nvSpPr>
        <p:spPr>
          <a:xfrm>
            <a:off x="382351" y="2599266"/>
            <a:ext cx="2357200" cy="3905439"/>
          </a:xfrm>
        </p:spPr>
        <p:txBody>
          <a:bodyPr>
            <a:normAutofit/>
          </a:bodyPr>
          <a:lstStyle/>
          <a:p>
            <a:r>
              <a:rPr lang="en-US" sz="1600" dirty="0">
                <a:latin typeface="Aptos" panose="020B0004020202020204" pitchFamily="34" charset="0"/>
              </a:rPr>
              <a:t>Conservative and aggressive investors hold the same types of stocks and bonds — in the same ratios — regardless of their investment objectives.</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193F11D5-14FC-982F-FC7D-1C23BB38806A}"/>
                  </a:ext>
                </a:extLst>
              </p14:cNvPr>
              <p14:cNvContentPartPr/>
              <p14:nvPr/>
            </p14:nvContentPartPr>
            <p14:xfrm>
              <a:off x="617478" y="3352310"/>
              <a:ext cx="360" cy="360"/>
            </p14:xfrm>
          </p:contentPart>
        </mc:Choice>
        <mc:Fallback xmlns="">
          <p:pic>
            <p:nvPicPr>
              <p:cNvPr id="11" name="Ink 10">
                <a:extLst>
                  <a:ext uri="{FF2B5EF4-FFF2-40B4-BE49-F238E27FC236}">
                    <a16:creationId xmlns:a16="http://schemas.microsoft.com/office/drawing/2014/main" id="{193F11D5-14FC-982F-FC7D-1C23BB38806A}"/>
                  </a:ext>
                </a:extLst>
              </p:cNvPr>
              <p:cNvPicPr/>
              <p:nvPr/>
            </p:nvPicPr>
            <p:blipFill>
              <a:blip r:embed="rId4"/>
              <a:stretch>
                <a:fillRect/>
              </a:stretch>
            </p:blipFill>
            <p:spPr>
              <a:xfrm>
                <a:off x="611358" y="3346190"/>
                <a:ext cx="12600" cy="12600"/>
              </a:xfrm>
              <a:prstGeom prst="rect">
                <a:avLst/>
              </a:prstGeom>
            </p:spPr>
          </p:pic>
        </mc:Fallback>
      </mc:AlternateContent>
      <p:sp>
        <p:nvSpPr>
          <p:cNvPr id="9" name="TextBox 8">
            <a:extLst>
              <a:ext uri="{FF2B5EF4-FFF2-40B4-BE49-F238E27FC236}">
                <a16:creationId xmlns:a16="http://schemas.microsoft.com/office/drawing/2014/main" id="{770685C6-EE3A-50FE-FC4C-D1A7368D4EA2}"/>
              </a:ext>
            </a:extLst>
          </p:cNvPr>
          <p:cNvSpPr txBox="1"/>
          <p:nvPr/>
        </p:nvSpPr>
        <p:spPr>
          <a:xfrm>
            <a:off x="4068906" y="320611"/>
            <a:ext cx="70264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Static Security Selection</a:t>
            </a:r>
          </a:p>
        </p:txBody>
      </p:sp>
      <p:sp>
        <p:nvSpPr>
          <p:cNvPr id="6" name="TextBox 5">
            <a:extLst>
              <a:ext uri="{FF2B5EF4-FFF2-40B4-BE49-F238E27FC236}">
                <a16:creationId xmlns:a16="http://schemas.microsoft.com/office/drawing/2014/main" id="{C1E52A8C-047E-8A76-97D2-4EE0BA4A6F6F}"/>
              </a:ext>
            </a:extLst>
          </p:cNvPr>
          <p:cNvSpPr txBox="1"/>
          <p:nvPr/>
        </p:nvSpPr>
        <p:spPr>
          <a:xfrm>
            <a:off x="3412066" y="6259382"/>
            <a:ext cx="181812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For illustrative purposes only.</a:t>
            </a:r>
          </a:p>
        </p:txBody>
      </p:sp>
      <p:pic>
        <p:nvPicPr>
          <p:cNvPr id="10" name="Graphic 9">
            <a:extLst>
              <a:ext uri="{FF2B5EF4-FFF2-40B4-BE49-F238E27FC236}">
                <a16:creationId xmlns:a16="http://schemas.microsoft.com/office/drawing/2014/main" id="{F46EF729-E658-ADF8-1A1F-028041F0A1F2}"/>
              </a:ext>
            </a:extLst>
          </p:cNvPr>
          <p:cNvPicPr>
            <a:picLocks noChangeAspect="1"/>
          </p:cNvPicPr>
          <p:nvPr/>
        </p:nvPicPr>
        <p:blipFill>
          <a:blip r:embed="rId5">
            <a:extLst>
              <a:ext uri="{28A0092B-C50C-407E-A947-70E740481C1C}">
                <a14:useLocalDpi xmlns:a14="http://schemas.microsoft.com/office/drawing/2010/main" val="0"/>
              </a:ext>
            </a:extLst>
          </a:blip>
          <a:srcRect l="35673" t="9901" r="36513"/>
          <a:stretch/>
        </p:blipFill>
        <p:spPr>
          <a:xfrm>
            <a:off x="6731667" y="1888958"/>
            <a:ext cx="1786691" cy="3804990"/>
          </a:xfrm>
          <a:prstGeom prst="rect">
            <a:avLst/>
          </a:prstGeom>
        </p:spPr>
      </p:pic>
      <p:sp>
        <p:nvSpPr>
          <p:cNvPr id="3" name="Isosceles Triangle 2">
            <a:extLst>
              <a:ext uri="{FF2B5EF4-FFF2-40B4-BE49-F238E27FC236}">
                <a16:creationId xmlns:a16="http://schemas.microsoft.com/office/drawing/2014/main" id="{04E318EA-BDD2-D2AB-DF27-AE53526B3939}"/>
              </a:ext>
            </a:extLst>
          </p:cNvPr>
          <p:cNvSpPr/>
          <p:nvPr/>
        </p:nvSpPr>
        <p:spPr>
          <a:xfrm rot="16200000">
            <a:off x="4938753" y="3683684"/>
            <a:ext cx="3192099" cy="215537"/>
          </a:xfrm>
          <a:prstGeom prst="triangle">
            <a:avLst/>
          </a:prstGeom>
          <a:solidFill>
            <a:schemeClr val="tx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Isosceles Triangle 4">
            <a:extLst>
              <a:ext uri="{FF2B5EF4-FFF2-40B4-BE49-F238E27FC236}">
                <a16:creationId xmlns:a16="http://schemas.microsoft.com/office/drawing/2014/main" id="{F599044A-3CD0-065E-B421-045E44948614}"/>
              </a:ext>
            </a:extLst>
          </p:cNvPr>
          <p:cNvSpPr/>
          <p:nvPr/>
        </p:nvSpPr>
        <p:spPr>
          <a:xfrm rot="5400000">
            <a:off x="7119173" y="3683683"/>
            <a:ext cx="3192099" cy="215537"/>
          </a:xfrm>
          <a:prstGeom prst="triangle">
            <a:avLst/>
          </a:prstGeom>
          <a:solidFill>
            <a:schemeClr val="tx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3D59EC04-4A14-D06F-84DB-7E4A4A1B899F}"/>
              </a:ext>
            </a:extLst>
          </p:cNvPr>
          <p:cNvPicPr>
            <a:picLocks noChangeAspect="1"/>
          </p:cNvPicPr>
          <p:nvPr/>
        </p:nvPicPr>
        <p:blipFill>
          <a:blip r:embed="rId6">
            <a:extLst>
              <a:ext uri="{96DAC541-7B7A-43D3-8B79-37D633B846F1}">
                <asvg:svgBlip xmlns:asvg="http://schemas.microsoft.com/office/drawing/2016/SVG/main" r:embed="rId7"/>
              </a:ext>
            </a:extLst>
          </a:blip>
          <a:srcRect t="-13328" b="13328"/>
          <a:stretch/>
        </p:blipFill>
        <p:spPr>
          <a:xfrm>
            <a:off x="4609954" y="2779991"/>
            <a:ext cx="1522301" cy="1918641"/>
          </a:xfrm>
          <a:prstGeom prst="rect">
            <a:avLst/>
          </a:prstGeom>
        </p:spPr>
      </p:pic>
      <p:sp>
        <p:nvSpPr>
          <p:cNvPr id="8" name="TextBox 7">
            <a:extLst>
              <a:ext uri="{FF2B5EF4-FFF2-40B4-BE49-F238E27FC236}">
                <a16:creationId xmlns:a16="http://schemas.microsoft.com/office/drawing/2014/main" id="{2ED25CE3-23E2-10FE-8CB3-BA60A02B92E3}"/>
              </a:ext>
            </a:extLst>
          </p:cNvPr>
          <p:cNvSpPr txBox="1"/>
          <p:nvPr/>
        </p:nvSpPr>
        <p:spPr>
          <a:xfrm>
            <a:off x="4966396" y="3609547"/>
            <a:ext cx="777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20/80</a:t>
            </a:r>
          </a:p>
        </p:txBody>
      </p:sp>
      <p:pic>
        <p:nvPicPr>
          <p:cNvPr id="12" name="Graphic 11">
            <a:extLst>
              <a:ext uri="{FF2B5EF4-FFF2-40B4-BE49-F238E27FC236}">
                <a16:creationId xmlns:a16="http://schemas.microsoft.com/office/drawing/2014/main" id="{365AFAEF-72D4-E273-3E6C-F524A78A6351}"/>
              </a:ext>
            </a:extLst>
          </p:cNvPr>
          <p:cNvPicPr>
            <a:picLocks noChangeAspect="1"/>
          </p:cNvPicPr>
          <p:nvPr/>
        </p:nvPicPr>
        <p:blipFill>
          <a:blip r:embed="rId8">
            <a:extLst>
              <a:ext uri="{96DAC541-7B7A-43D3-8B79-37D633B846F1}">
                <asvg:svgBlip xmlns:asvg="http://schemas.microsoft.com/office/drawing/2016/SVG/main" r:embed="rId9"/>
              </a:ext>
            </a:extLst>
          </a:blip>
          <a:srcRect t="-13520" b="13520"/>
          <a:stretch/>
        </p:blipFill>
        <p:spPr>
          <a:xfrm>
            <a:off x="9296622" y="2779991"/>
            <a:ext cx="1522302" cy="1918641"/>
          </a:xfrm>
          <a:prstGeom prst="rect">
            <a:avLst/>
          </a:prstGeom>
        </p:spPr>
      </p:pic>
      <p:sp>
        <p:nvSpPr>
          <p:cNvPr id="13" name="TextBox 12">
            <a:extLst>
              <a:ext uri="{FF2B5EF4-FFF2-40B4-BE49-F238E27FC236}">
                <a16:creationId xmlns:a16="http://schemas.microsoft.com/office/drawing/2014/main" id="{BC029F7C-4E73-ECC4-AF32-5602A94F895F}"/>
              </a:ext>
            </a:extLst>
          </p:cNvPr>
          <p:cNvSpPr txBox="1"/>
          <p:nvPr/>
        </p:nvSpPr>
        <p:spPr>
          <a:xfrm>
            <a:off x="9669153" y="3609546"/>
            <a:ext cx="777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224"/>
                </a:solidFill>
                <a:effectLst/>
                <a:uLnTx/>
                <a:uFillTx/>
                <a:latin typeface="Aptos" panose="020B0004020202020204" pitchFamily="34" charset="0"/>
                <a:ea typeface="+mn-ea"/>
                <a:cs typeface="+mn-cs"/>
              </a:rPr>
              <a:t>75/25</a:t>
            </a:r>
          </a:p>
        </p:txBody>
      </p:sp>
      <p:sp>
        <p:nvSpPr>
          <p:cNvPr id="14" name="TextBox 13">
            <a:extLst>
              <a:ext uri="{FF2B5EF4-FFF2-40B4-BE49-F238E27FC236}">
                <a16:creationId xmlns:a16="http://schemas.microsoft.com/office/drawing/2014/main" id="{EFCBBFC1-C26E-2808-5A28-704C0E8BC4CA}"/>
              </a:ext>
            </a:extLst>
          </p:cNvPr>
          <p:cNvSpPr txBox="1"/>
          <p:nvPr/>
        </p:nvSpPr>
        <p:spPr>
          <a:xfrm>
            <a:off x="9296622" y="5982383"/>
            <a:ext cx="747355" cy="276999"/>
          </a:xfrm>
          <a:prstGeom prst="rect">
            <a:avLst/>
          </a:prstGeom>
          <a:solidFill>
            <a:srgbClr val="77379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ptos" panose="020B0004020202020204" pitchFamily="34" charset="0"/>
                <a:ea typeface="+mn-ea"/>
                <a:cs typeface="+mn-cs"/>
              </a:rPr>
              <a:t>STOCKS</a:t>
            </a:r>
          </a:p>
        </p:txBody>
      </p:sp>
      <p:sp>
        <p:nvSpPr>
          <p:cNvPr id="15" name="TextBox 14">
            <a:extLst>
              <a:ext uri="{FF2B5EF4-FFF2-40B4-BE49-F238E27FC236}">
                <a16:creationId xmlns:a16="http://schemas.microsoft.com/office/drawing/2014/main" id="{6F2A8F3C-08FB-9985-1A32-E1200AB6F45E}"/>
              </a:ext>
            </a:extLst>
          </p:cNvPr>
          <p:cNvSpPr txBox="1"/>
          <p:nvPr/>
        </p:nvSpPr>
        <p:spPr>
          <a:xfrm>
            <a:off x="10177789" y="5982383"/>
            <a:ext cx="747355" cy="276999"/>
          </a:xfrm>
          <a:prstGeom prst="rect">
            <a:avLst/>
          </a:prstGeom>
          <a:solidFill>
            <a:srgbClr val="0052A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ptos" panose="020B0004020202020204" pitchFamily="34" charset="0"/>
                <a:ea typeface="+mn-ea"/>
                <a:cs typeface="+mn-cs"/>
              </a:rPr>
              <a:t> BONDS</a:t>
            </a:r>
          </a:p>
        </p:txBody>
      </p:sp>
    </p:spTree>
    <p:extLst>
      <p:ext uri="{BB962C8B-B14F-4D97-AF65-F5344CB8AC3E}">
        <p14:creationId xmlns:p14="http://schemas.microsoft.com/office/powerpoint/2010/main" val="306355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4869-C5EA-7BD9-A0B5-C98CC9EB60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36666C-A046-EBCC-EBD2-A081A803902D}"/>
              </a:ext>
            </a:extLst>
          </p:cNvPr>
          <p:cNvSpPr>
            <a:spLocks noGrp="1"/>
          </p:cNvSpPr>
          <p:nvPr>
            <p:ph type="body" sz="quarter" idx="10"/>
          </p:nvPr>
        </p:nvSpPr>
        <p:spPr>
          <a:xfrm>
            <a:off x="382351" y="320611"/>
            <a:ext cx="2357437" cy="1302512"/>
          </a:xfrm>
        </p:spPr>
        <p:txBody>
          <a:bodyPr anchor="t" anchorCtr="0"/>
          <a:lstStyle/>
          <a:p>
            <a:r>
              <a:rPr lang="en-US" dirty="0">
                <a:latin typeface="Aptos"/>
                <a:ea typeface="Tahoma"/>
                <a:cs typeface="Tahoma"/>
              </a:rPr>
              <a:t>Tailored portfolios for all risk profiles</a:t>
            </a:r>
            <a:endParaRPr lang="en-US" dirty="0">
              <a:latin typeface="Aptos" panose="020B0004020202020204" pitchFamily="34" charset="0"/>
            </a:endParaRPr>
          </a:p>
        </p:txBody>
      </p:sp>
      <p:sp>
        <p:nvSpPr>
          <p:cNvPr id="4" name="Text Placeholder 3">
            <a:extLst>
              <a:ext uri="{FF2B5EF4-FFF2-40B4-BE49-F238E27FC236}">
                <a16:creationId xmlns:a16="http://schemas.microsoft.com/office/drawing/2014/main" id="{FABAA421-5095-B67F-2247-0D3657C41934}"/>
              </a:ext>
            </a:extLst>
          </p:cNvPr>
          <p:cNvSpPr>
            <a:spLocks noGrp="1"/>
          </p:cNvSpPr>
          <p:nvPr>
            <p:ph type="body" sz="quarter" idx="15"/>
          </p:nvPr>
        </p:nvSpPr>
        <p:spPr>
          <a:xfrm>
            <a:off x="382351" y="2599266"/>
            <a:ext cx="2357200" cy="3905439"/>
          </a:xfrm>
        </p:spPr>
        <p:txBody>
          <a:bodyPr>
            <a:normAutofit/>
          </a:bodyPr>
          <a:lstStyle/>
          <a:p>
            <a:r>
              <a:rPr lang="en-US" sz="1800" kern="100">
                <a:effectLst/>
                <a:latin typeface="Aptos" panose="020B0004020202020204" pitchFamily="34" charset="0"/>
                <a:ea typeface="Calibri" panose="020F0502020204030204" pitchFamily="34" charset="0"/>
                <a:cs typeface="Times New Roman" panose="02020603050405020304" pitchFamily="18" charset="0"/>
              </a:rPr>
              <a:t>New Frontier optimizes the whole portfolio by dynamically adjusting both the asset allocation </a:t>
            </a:r>
            <a:r>
              <a:rPr lang="en-US" sz="1800" b="1" kern="100">
                <a:effectLst/>
                <a:latin typeface="Aptos" panose="020B0004020202020204" pitchFamily="34" charset="0"/>
                <a:ea typeface="Calibri" panose="020F0502020204030204" pitchFamily="34" charset="0"/>
                <a:cs typeface="Times New Roman" panose="02020603050405020304" pitchFamily="18" charset="0"/>
              </a:rPr>
              <a:t>and</a:t>
            </a:r>
            <a:r>
              <a:rPr lang="en-US" sz="1800" kern="100">
                <a:effectLst/>
                <a:latin typeface="Aptos" panose="020B0004020202020204" pitchFamily="34" charset="0"/>
                <a:ea typeface="Calibri" panose="020F0502020204030204" pitchFamily="34" charset="0"/>
                <a:cs typeface="Times New Roman" panose="02020603050405020304" pitchFamily="18" charset="0"/>
              </a:rPr>
              <a:t> underlying holdings. This results in portfolios that are more closely aligned with investor goals.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C6045E3B-7AFF-9DFA-65F4-9A43ACF2CB3B}"/>
                  </a:ext>
                </a:extLst>
              </p14:cNvPr>
              <p14:cNvContentPartPr/>
              <p14:nvPr/>
            </p14:nvContentPartPr>
            <p14:xfrm>
              <a:off x="617478" y="3352310"/>
              <a:ext cx="360" cy="360"/>
            </p14:xfrm>
          </p:contentPart>
        </mc:Choice>
        <mc:Fallback xmlns="">
          <p:pic>
            <p:nvPicPr>
              <p:cNvPr id="11" name="Ink 10">
                <a:extLst>
                  <a:ext uri="{FF2B5EF4-FFF2-40B4-BE49-F238E27FC236}">
                    <a16:creationId xmlns:a16="http://schemas.microsoft.com/office/drawing/2014/main" id="{C6045E3B-7AFF-9DFA-65F4-9A43ACF2CB3B}"/>
                  </a:ext>
                </a:extLst>
              </p:cNvPr>
              <p:cNvPicPr/>
              <p:nvPr/>
            </p:nvPicPr>
            <p:blipFill>
              <a:blip r:embed="rId4"/>
              <a:stretch>
                <a:fillRect/>
              </a:stretch>
            </p:blipFill>
            <p:spPr>
              <a:xfrm>
                <a:off x="611358" y="3346190"/>
                <a:ext cx="12600" cy="12600"/>
              </a:xfrm>
              <a:prstGeom prst="rect">
                <a:avLst/>
              </a:prstGeom>
            </p:spPr>
          </p:pic>
        </mc:Fallback>
      </mc:AlternateContent>
      <p:sp>
        <p:nvSpPr>
          <p:cNvPr id="9" name="TextBox 8">
            <a:extLst>
              <a:ext uri="{FF2B5EF4-FFF2-40B4-BE49-F238E27FC236}">
                <a16:creationId xmlns:a16="http://schemas.microsoft.com/office/drawing/2014/main" id="{CBD51898-20C3-935C-E43D-9E86C6E77225}"/>
              </a:ext>
            </a:extLst>
          </p:cNvPr>
          <p:cNvSpPr txBox="1"/>
          <p:nvPr/>
        </p:nvSpPr>
        <p:spPr>
          <a:xfrm>
            <a:off x="4068906" y="320611"/>
            <a:ext cx="70264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31224"/>
                </a:solidFill>
                <a:effectLst/>
                <a:uLnTx/>
                <a:uFillTx/>
                <a:latin typeface="Aptos" panose="020B0004020202020204" pitchFamily="34" charset="0"/>
                <a:ea typeface="+mn-ea"/>
                <a:cs typeface="+mn-cs"/>
              </a:rPr>
              <a:t>Dynamic Security Selection</a:t>
            </a:r>
          </a:p>
        </p:txBody>
      </p:sp>
      <p:sp>
        <p:nvSpPr>
          <p:cNvPr id="6" name="TextBox 5">
            <a:extLst>
              <a:ext uri="{FF2B5EF4-FFF2-40B4-BE49-F238E27FC236}">
                <a16:creationId xmlns:a16="http://schemas.microsoft.com/office/drawing/2014/main" id="{28652E32-700A-13FC-5232-5547F240579C}"/>
              </a:ext>
            </a:extLst>
          </p:cNvPr>
          <p:cNvSpPr txBox="1"/>
          <p:nvPr/>
        </p:nvSpPr>
        <p:spPr>
          <a:xfrm>
            <a:off x="3412066" y="6259382"/>
            <a:ext cx="20497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224"/>
                </a:solidFill>
                <a:effectLst/>
                <a:uLnTx/>
                <a:uFillTx/>
                <a:latin typeface="Calibri" panose="020F0502020204030204"/>
                <a:ea typeface="+mn-ea"/>
                <a:cs typeface="+mn-cs"/>
              </a:rPr>
              <a:t>For illustrative purposes only.</a:t>
            </a:r>
          </a:p>
        </p:txBody>
      </p:sp>
      <p:pic>
        <p:nvPicPr>
          <p:cNvPr id="5" name="Picture 4" descr="A screenshot of a computer screen&#10;&#10;Description automatically generated">
            <a:extLst>
              <a:ext uri="{FF2B5EF4-FFF2-40B4-BE49-F238E27FC236}">
                <a16:creationId xmlns:a16="http://schemas.microsoft.com/office/drawing/2014/main" id="{BB363E25-038D-FD8A-BB95-A9BE4A293469}"/>
              </a:ext>
            </a:extLst>
          </p:cNvPr>
          <p:cNvPicPr>
            <a:picLocks noChangeAspect="1"/>
          </p:cNvPicPr>
          <p:nvPr/>
        </p:nvPicPr>
        <p:blipFill>
          <a:blip r:embed="rId5">
            <a:extLst>
              <a:ext uri="{28A0092B-C50C-407E-A947-70E740481C1C}">
                <a14:useLocalDpi xmlns:a14="http://schemas.microsoft.com/office/drawing/2010/main" val="0"/>
              </a:ext>
            </a:extLst>
          </a:blip>
          <a:srcRect l="27875" t="60141" r="50217"/>
          <a:stretch/>
        </p:blipFill>
        <p:spPr>
          <a:xfrm>
            <a:off x="5753726" y="3463345"/>
            <a:ext cx="1870617" cy="1790576"/>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7177C586-A94E-15F8-9CA9-221A688DC9A0}"/>
              </a:ext>
            </a:extLst>
          </p:cNvPr>
          <p:cNvPicPr>
            <a:picLocks noChangeAspect="1"/>
          </p:cNvPicPr>
          <p:nvPr/>
        </p:nvPicPr>
        <p:blipFill>
          <a:blip r:embed="rId5">
            <a:extLst>
              <a:ext uri="{28A0092B-C50C-407E-A947-70E740481C1C}">
                <a14:useLocalDpi xmlns:a14="http://schemas.microsoft.com/office/drawing/2010/main" val="0"/>
              </a:ext>
            </a:extLst>
          </a:blip>
          <a:srcRect l="49790" t="6411" r="28302" b="49397"/>
          <a:stretch/>
        </p:blipFill>
        <p:spPr>
          <a:xfrm>
            <a:off x="7423399" y="1554824"/>
            <a:ext cx="1870617" cy="1985210"/>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0B595590-D8A7-2757-2EEB-63E853AA185F}"/>
              </a:ext>
            </a:extLst>
          </p:cNvPr>
          <p:cNvPicPr>
            <a:picLocks noChangeAspect="1"/>
          </p:cNvPicPr>
          <p:nvPr/>
        </p:nvPicPr>
        <p:blipFill>
          <a:blip r:embed="rId5">
            <a:extLst>
              <a:ext uri="{28A0092B-C50C-407E-A947-70E740481C1C}">
                <a14:useLocalDpi xmlns:a14="http://schemas.microsoft.com/office/drawing/2010/main" val="0"/>
              </a:ext>
            </a:extLst>
          </a:blip>
          <a:srcRect l="27875" t="9848" r="50217" b="48906"/>
          <a:stretch/>
        </p:blipFill>
        <p:spPr>
          <a:xfrm>
            <a:off x="5753727" y="1687171"/>
            <a:ext cx="1870617" cy="1852863"/>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8BFFABF2-B538-BC74-7959-D17A8F5C6CD0}"/>
              </a:ext>
            </a:extLst>
          </p:cNvPr>
          <p:cNvPicPr>
            <a:picLocks noChangeAspect="1"/>
          </p:cNvPicPr>
          <p:nvPr/>
        </p:nvPicPr>
        <p:blipFill>
          <a:blip r:embed="rId5">
            <a:extLst>
              <a:ext uri="{28A0092B-C50C-407E-A947-70E740481C1C}">
                <a14:useLocalDpi xmlns:a14="http://schemas.microsoft.com/office/drawing/2010/main" val="0"/>
              </a:ext>
            </a:extLst>
          </a:blip>
          <a:srcRect l="49790" t="60140" r="28302"/>
          <a:stretch/>
        </p:blipFill>
        <p:spPr>
          <a:xfrm>
            <a:off x="7429865" y="3448355"/>
            <a:ext cx="1870617" cy="1790576"/>
          </a:xfrm>
          <a:prstGeom prst="rect">
            <a:avLst/>
          </a:prstGeom>
        </p:spPr>
      </p:pic>
      <p:pic>
        <p:nvPicPr>
          <p:cNvPr id="14" name="Graphic 13">
            <a:extLst>
              <a:ext uri="{FF2B5EF4-FFF2-40B4-BE49-F238E27FC236}">
                <a16:creationId xmlns:a16="http://schemas.microsoft.com/office/drawing/2014/main" id="{6B71D745-C211-85DA-6441-D543F90BE3B6}"/>
              </a:ext>
            </a:extLst>
          </p:cNvPr>
          <p:cNvPicPr>
            <a:picLocks noChangeAspect="1"/>
          </p:cNvPicPr>
          <p:nvPr/>
        </p:nvPicPr>
        <p:blipFill>
          <a:blip r:embed="rId6">
            <a:extLst>
              <a:ext uri="{96DAC541-7B7A-43D3-8B79-37D633B846F1}">
                <asvg:svgBlip xmlns:asvg="http://schemas.microsoft.com/office/drawing/2016/SVG/main" r:embed="rId7"/>
              </a:ext>
            </a:extLst>
          </a:blip>
          <a:srcRect t="-13328" b="13328"/>
          <a:stretch/>
        </p:blipFill>
        <p:spPr>
          <a:xfrm>
            <a:off x="3899537" y="2449123"/>
            <a:ext cx="1522301" cy="1918641"/>
          </a:xfrm>
          <a:prstGeom prst="rect">
            <a:avLst/>
          </a:prstGeom>
        </p:spPr>
      </p:pic>
      <p:sp>
        <p:nvSpPr>
          <p:cNvPr id="15" name="Isosceles Triangle 14">
            <a:extLst>
              <a:ext uri="{FF2B5EF4-FFF2-40B4-BE49-F238E27FC236}">
                <a16:creationId xmlns:a16="http://schemas.microsoft.com/office/drawing/2014/main" id="{08B1E32F-3510-6952-29AD-E518F66C380B}"/>
              </a:ext>
            </a:extLst>
          </p:cNvPr>
          <p:cNvSpPr/>
          <p:nvPr/>
        </p:nvSpPr>
        <p:spPr>
          <a:xfrm rot="16200000">
            <a:off x="4104725" y="3432266"/>
            <a:ext cx="3192099" cy="215537"/>
          </a:xfrm>
          <a:prstGeom prst="triangle">
            <a:avLst/>
          </a:prstGeom>
          <a:solidFill>
            <a:schemeClr val="tx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882B6E12-8C1D-3204-FA1D-2645421CC3F9}"/>
              </a:ext>
            </a:extLst>
          </p:cNvPr>
          <p:cNvSpPr/>
          <p:nvPr/>
        </p:nvSpPr>
        <p:spPr>
          <a:xfrm rot="5400000">
            <a:off x="7768966" y="3432266"/>
            <a:ext cx="3192099" cy="215537"/>
          </a:xfrm>
          <a:prstGeom prst="triangle">
            <a:avLst/>
          </a:prstGeom>
          <a:solidFill>
            <a:schemeClr val="tx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219D399C-317D-DF1F-6D7C-135D625873C2}"/>
              </a:ext>
            </a:extLst>
          </p:cNvPr>
          <p:cNvPicPr>
            <a:picLocks noChangeAspect="1"/>
          </p:cNvPicPr>
          <p:nvPr/>
        </p:nvPicPr>
        <p:blipFill>
          <a:blip r:embed="rId8">
            <a:extLst>
              <a:ext uri="{96DAC541-7B7A-43D3-8B79-37D633B846F1}">
                <asvg:svgBlip xmlns:asvg="http://schemas.microsoft.com/office/drawing/2016/SVG/main" r:embed="rId9"/>
              </a:ext>
            </a:extLst>
          </a:blip>
          <a:srcRect t="-13520" b="13520"/>
          <a:stretch/>
        </p:blipFill>
        <p:spPr>
          <a:xfrm>
            <a:off x="9651554" y="2449124"/>
            <a:ext cx="1522302" cy="1918641"/>
          </a:xfrm>
          <a:prstGeom prst="rect">
            <a:avLst/>
          </a:prstGeom>
        </p:spPr>
      </p:pic>
      <p:sp>
        <p:nvSpPr>
          <p:cNvPr id="19" name="TextBox 18">
            <a:extLst>
              <a:ext uri="{FF2B5EF4-FFF2-40B4-BE49-F238E27FC236}">
                <a16:creationId xmlns:a16="http://schemas.microsoft.com/office/drawing/2014/main" id="{CFC44BBC-230B-943D-FB2A-F0414EA2B77C}"/>
              </a:ext>
            </a:extLst>
          </p:cNvPr>
          <p:cNvSpPr txBox="1"/>
          <p:nvPr/>
        </p:nvSpPr>
        <p:spPr>
          <a:xfrm>
            <a:off x="4255979" y="3278679"/>
            <a:ext cx="777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224"/>
                </a:solidFill>
                <a:effectLst/>
                <a:uLnTx/>
                <a:uFillTx/>
                <a:latin typeface="Aptos" panose="020B0004020202020204" pitchFamily="34" charset="0"/>
                <a:ea typeface="+mn-ea"/>
                <a:cs typeface="+mn-cs"/>
              </a:rPr>
              <a:t>20/80</a:t>
            </a:r>
          </a:p>
        </p:txBody>
      </p:sp>
      <p:sp>
        <p:nvSpPr>
          <p:cNvPr id="20" name="TextBox 19">
            <a:extLst>
              <a:ext uri="{FF2B5EF4-FFF2-40B4-BE49-F238E27FC236}">
                <a16:creationId xmlns:a16="http://schemas.microsoft.com/office/drawing/2014/main" id="{6DD4E4F2-A173-50BC-0E63-D744DF8D1CE3}"/>
              </a:ext>
            </a:extLst>
          </p:cNvPr>
          <p:cNvSpPr txBox="1"/>
          <p:nvPr/>
        </p:nvSpPr>
        <p:spPr>
          <a:xfrm>
            <a:off x="10024085" y="3278679"/>
            <a:ext cx="777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224"/>
                </a:solidFill>
                <a:effectLst/>
                <a:uLnTx/>
                <a:uFillTx/>
                <a:latin typeface="Aptos" panose="020B0004020202020204" pitchFamily="34" charset="0"/>
                <a:ea typeface="+mn-ea"/>
                <a:cs typeface="+mn-cs"/>
              </a:rPr>
              <a:t>75/25</a:t>
            </a:r>
          </a:p>
        </p:txBody>
      </p:sp>
      <p:sp>
        <p:nvSpPr>
          <p:cNvPr id="21" name="TextBox 20">
            <a:extLst>
              <a:ext uri="{FF2B5EF4-FFF2-40B4-BE49-F238E27FC236}">
                <a16:creationId xmlns:a16="http://schemas.microsoft.com/office/drawing/2014/main" id="{937D0EDD-50E5-36D3-DE8E-44371B2B1AC0}"/>
              </a:ext>
            </a:extLst>
          </p:cNvPr>
          <p:cNvSpPr txBox="1"/>
          <p:nvPr/>
        </p:nvSpPr>
        <p:spPr>
          <a:xfrm>
            <a:off x="9857408" y="5577605"/>
            <a:ext cx="747355" cy="276999"/>
          </a:xfrm>
          <a:prstGeom prst="rect">
            <a:avLst/>
          </a:prstGeom>
          <a:solidFill>
            <a:srgbClr val="77379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95000"/>
                  </a:srgbClr>
                </a:solidFill>
                <a:effectLst/>
                <a:uLnTx/>
                <a:uFillTx/>
                <a:latin typeface="Aptos" panose="020B0004020202020204" pitchFamily="34" charset="0"/>
                <a:ea typeface="+mn-ea"/>
                <a:cs typeface="+mn-cs"/>
              </a:rPr>
              <a:t>STOCKS</a:t>
            </a:r>
          </a:p>
        </p:txBody>
      </p:sp>
      <p:sp>
        <p:nvSpPr>
          <p:cNvPr id="22" name="TextBox 21">
            <a:extLst>
              <a:ext uri="{FF2B5EF4-FFF2-40B4-BE49-F238E27FC236}">
                <a16:creationId xmlns:a16="http://schemas.microsoft.com/office/drawing/2014/main" id="{97435796-56E7-F209-8B12-968B06325DA4}"/>
              </a:ext>
            </a:extLst>
          </p:cNvPr>
          <p:cNvSpPr txBox="1"/>
          <p:nvPr/>
        </p:nvSpPr>
        <p:spPr>
          <a:xfrm>
            <a:off x="10738575" y="5577605"/>
            <a:ext cx="747355" cy="276999"/>
          </a:xfrm>
          <a:prstGeom prst="rect">
            <a:avLst/>
          </a:prstGeom>
          <a:solidFill>
            <a:srgbClr val="0052A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95000"/>
                  </a:srgbClr>
                </a:solidFill>
                <a:effectLst/>
                <a:uLnTx/>
                <a:uFillTx/>
                <a:latin typeface="Aptos" panose="020B0004020202020204" pitchFamily="34" charset="0"/>
                <a:ea typeface="+mn-ea"/>
                <a:cs typeface="+mn-cs"/>
              </a:rPr>
              <a:t> BONDS</a:t>
            </a:r>
          </a:p>
        </p:txBody>
      </p:sp>
      <p:sp>
        <p:nvSpPr>
          <p:cNvPr id="23" name="TextBox 22">
            <a:extLst>
              <a:ext uri="{FF2B5EF4-FFF2-40B4-BE49-F238E27FC236}">
                <a16:creationId xmlns:a16="http://schemas.microsoft.com/office/drawing/2014/main" id="{EF17A346-FC68-241C-7469-ED1FFA2EF1AB}"/>
              </a:ext>
            </a:extLst>
          </p:cNvPr>
          <p:cNvSpPr txBox="1"/>
          <p:nvPr/>
        </p:nvSpPr>
        <p:spPr>
          <a:xfrm>
            <a:off x="3643832" y="4574909"/>
            <a:ext cx="200153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131224"/>
              </a:buClr>
              <a:buSzTx/>
              <a:buFontTx/>
              <a:buNone/>
              <a:tabLst/>
              <a:defRPr/>
            </a:pPr>
            <a:r>
              <a:rPr kumimoji="0" lang="en-US" sz="1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Conservative portfolios hold lower risk, defensive asset classes</a:t>
            </a:r>
          </a:p>
        </p:txBody>
      </p:sp>
      <p:sp>
        <p:nvSpPr>
          <p:cNvPr id="24" name="TextBox 23">
            <a:extLst>
              <a:ext uri="{FF2B5EF4-FFF2-40B4-BE49-F238E27FC236}">
                <a16:creationId xmlns:a16="http://schemas.microsoft.com/office/drawing/2014/main" id="{B2700B40-4A18-D4BC-B1E4-7ED780AEF8C7}"/>
              </a:ext>
            </a:extLst>
          </p:cNvPr>
          <p:cNvSpPr txBox="1"/>
          <p:nvPr/>
        </p:nvSpPr>
        <p:spPr>
          <a:xfrm>
            <a:off x="9603996" y="4515257"/>
            <a:ext cx="200153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131224"/>
              </a:buClr>
              <a:buSzTx/>
              <a:buFontTx/>
              <a:buNone/>
              <a:tabLst/>
              <a:defRPr/>
            </a:pPr>
            <a:r>
              <a:rPr kumimoji="0" lang="en-US" sz="1400" b="0" i="0" u="none" strike="noStrike" kern="1200" cap="none" spc="0" normalizeH="0" baseline="0" noProof="0">
                <a:ln>
                  <a:noFill/>
                </a:ln>
                <a:solidFill>
                  <a:srgbClr val="131224"/>
                </a:solidFill>
                <a:effectLst/>
                <a:uLnTx/>
                <a:uFillTx/>
                <a:latin typeface="Aptos" panose="020B0004020202020204" pitchFamily="34" charset="0"/>
                <a:ea typeface="+mn-ea"/>
                <a:cs typeface="+mn-cs"/>
              </a:rPr>
              <a:t>Aggressive portfolios hold asset classes that pursue higher returns</a:t>
            </a:r>
          </a:p>
        </p:txBody>
      </p:sp>
    </p:spTree>
    <p:extLst>
      <p:ext uri="{BB962C8B-B14F-4D97-AF65-F5344CB8AC3E}">
        <p14:creationId xmlns:p14="http://schemas.microsoft.com/office/powerpoint/2010/main" val="13352146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New Frontier Master Template">
  <a:themeElements>
    <a:clrScheme name="New Frontier 1">
      <a:dk1>
        <a:srgbClr val="131224"/>
      </a:dk1>
      <a:lt1>
        <a:srgbClr val="FFFFFF"/>
      </a:lt1>
      <a:dk2>
        <a:srgbClr val="111057"/>
      </a:dk2>
      <a:lt2>
        <a:srgbClr val="FFFFFF"/>
      </a:lt2>
      <a:accent1>
        <a:srgbClr val="7318AA"/>
      </a:accent1>
      <a:accent2>
        <a:srgbClr val="4141E3"/>
      </a:accent2>
      <a:accent3>
        <a:srgbClr val="D890FF"/>
      </a:accent3>
      <a:accent4>
        <a:srgbClr val="0DC8DD"/>
      </a:accent4>
      <a:accent5>
        <a:srgbClr val="07EBF7"/>
      </a:accent5>
      <a:accent6>
        <a:srgbClr val="D9D9D9"/>
      </a:accent6>
      <a:hlink>
        <a:srgbClr val="4141E3"/>
      </a:hlink>
      <a:folHlink>
        <a:srgbClr val="7318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F 1998_Template - Round 2_07-12-23" id="{65A3C60E-C636-F24F-BEDF-96849AABE617}" vid="{5EA896FC-33F2-F645-8087-A0C1CE2ECE39}"/>
    </a:ext>
  </a:extLst>
</a:theme>
</file>

<file path=ppt/theme/theme2.xml><?xml version="1.0" encoding="utf-8"?>
<a:theme xmlns:a="http://schemas.openxmlformats.org/drawingml/2006/main" name="1_New Frontier Master Template">
  <a:themeElements>
    <a:clrScheme name="New Frontier 1">
      <a:dk1>
        <a:srgbClr val="131224"/>
      </a:dk1>
      <a:lt1>
        <a:srgbClr val="FFFFFF"/>
      </a:lt1>
      <a:dk2>
        <a:srgbClr val="111057"/>
      </a:dk2>
      <a:lt2>
        <a:srgbClr val="FFFFFF"/>
      </a:lt2>
      <a:accent1>
        <a:srgbClr val="7318AA"/>
      </a:accent1>
      <a:accent2>
        <a:srgbClr val="4141E3"/>
      </a:accent2>
      <a:accent3>
        <a:srgbClr val="D890FF"/>
      </a:accent3>
      <a:accent4>
        <a:srgbClr val="0DC8DD"/>
      </a:accent4>
      <a:accent5>
        <a:srgbClr val="07EBF7"/>
      </a:accent5>
      <a:accent6>
        <a:srgbClr val="D9D9D9"/>
      </a:accent6>
      <a:hlink>
        <a:srgbClr val="4141E3"/>
      </a:hlink>
      <a:folHlink>
        <a:srgbClr val="7318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F 1998_Template - Round 2_07-12-23" id="{65A3C60E-C636-F24F-BEDF-96849AABE617}" vid="{5EA896FC-33F2-F645-8087-A0C1CE2ECE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2429</TotalTime>
  <Words>3872</Words>
  <Application>Microsoft Office PowerPoint</Application>
  <PresentationFormat>Widescreen</PresentationFormat>
  <Paragraphs>480</Paragraphs>
  <Slides>31</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Aptos</vt:lpstr>
      <vt:lpstr>Aptos Light</vt:lpstr>
      <vt:lpstr>Aptos Narrow</vt:lpstr>
      <vt:lpstr>Arial</vt:lpstr>
      <vt:lpstr>Arial,Sans-Serif</vt:lpstr>
      <vt:lpstr>Calibri</vt:lpstr>
      <vt:lpstr>Century Gothic</vt:lpstr>
      <vt:lpstr>Neue Haas Grotesk Text Pro</vt:lpstr>
      <vt:lpstr>SemplicitaPro</vt:lpstr>
      <vt:lpstr>Tahoma</vt:lpstr>
      <vt:lpstr>New Frontier Master Template</vt:lpstr>
      <vt:lpstr>1_New Frontier Master Template</vt:lpstr>
      <vt:lpstr>Office Theme</vt:lpstr>
      <vt:lpstr>PowerPoint Presentation</vt:lpstr>
      <vt:lpstr>PowerPoint Presentation</vt:lpstr>
      <vt:lpstr>New Frontier Model Portfolios</vt:lpstr>
      <vt:lpstr>The New Frontier Advantage</vt:lpstr>
      <vt:lpstr>PowerPoint Presentation</vt:lpstr>
      <vt:lpstr>PowerPoint Presentation</vt:lpstr>
      <vt:lpstr>PowerPoint Presentation</vt:lpstr>
      <vt:lpstr>PowerPoint Presentation</vt:lpstr>
      <vt:lpstr>PowerPoint Presentation</vt:lpstr>
      <vt:lpstr>Unified Investment Process</vt:lpstr>
      <vt:lpstr>New Frontier Model Portfolios</vt:lpstr>
      <vt:lpstr>How to Use New Frontier </vt:lpstr>
      <vt:lpstr>Global Core, Global Tax Sensitive and Core + A well diversified portfolio for varying investment objectives (A complete portfolio solution)</vt:lpstr>
      <vt:lpstr>Our strategies are used as the stable core of an MSA Flexibility Around a Strong Core</vt:lpstr>
      <vt:lpstr>Multi Manager Account using Global Standard- Example</vt:lpstr>
      <vt:lpstr>PowerPoint Presentation</vt:lpstr>
      <vt:lpstr>Multi-Asset Income Income with growth solutions for varying risk profiles (A complete portfolio solution)</vt:lpstr>
      <vt:lpstr>PowerPoint Presentation</vt:lpstr>
      <vt:lpstr>Multi Manager Account using Multi Asset Income- Example</vt:lpstr>
      <vt:lpstr>Building Custom Optimized Portfolios</vt:lpstr>
      <vt:lpstr>PowerPoint Presentation</vt:lpstr>
      <vt:lpstr>Why New Frontier? </vt:lpstr>
      <vt:lpstr>PowerPoint Presentation</vt:lpstr>
      <vt:lpstr>Let’s Build Your Practice Together</vt:lpstr>
      <vt:lpstr>Contact Information</vt:lpstr>
      <vt:lpstr>Q&amp;A</vt:lpstr>
      <vt:lpstr>Thank You</vt:lpstr>
      <vt:lpstr>PowerPoint Presentation</vt:lpstr>
      <vt:lpstr>Disclosures:</vt:lpstr>
      <vt:lpstr>Disclosures:</vt:lpstr>
      <vt:lpstr>Disclosures: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Cindy Miller</dc:creator>
  <cp:lastModifiedBy>Akshay Khanna</cp:lastModifiedBy>
  <cp:revision>6</cp:revision>
  <dcterms:created xsi:type="dcterms:W3CDTF">2025-04-28T07:55:50Z</dcterms:created>
  <dcterms:modified xsi:type="dcterms:W3CDTF">2025-05-08T17:47:55Z</dcterms:modified>
</cp:coreProperties>
</file>