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2" r:id="rId5"/>
  </p:sldMasterIdLst>
  <p:notesMasterIdLst>
    <p:notesMasterId r:id="rId37"/>
  </p:notesMasterIdLst>
  <p:handoutMasterIdLst>
    <p:handoutMasterId r:id="rId38"/>
  </p:handoutMasterIdLst>
  <p:sldIdLst>
    <p:sldId id="256" r:id="rId6"/>
    <p:sldId id="779" r:id="rId7"/>
    <p:sldId id="780" r:id="rId8"/>
    <p:sldId id="262" r:id="rId9"/>
    <p:sldId id="292" r:id="rId10"/>
    <p:sldId id="770" r:id="rId11"/>
    <p:sldId id="771" r:id="rId12"/>
    <p:sldId id="774" r:id="rId13"/>
    <p:sldId id="773" r:id="rId14"/>
    <p:sldId id="778" r:id="rId15"/>
    <p:sldId id="310" r:id="rId16"/>
    <p:sldId id="809" r:id="rId17"/>
    <p:sldId id="374" r:id="rId18"/>
    <p:sldId id="322" r:id="rId19"/>
    <p:sldId id="638" r:id="rId20"/>
    <p:sldId id="781" r:id="rId21"/>
    <p:sldId id="263" r:id="rId22"/>
    <p:sldId id="802" r:id="rId23"/>
    <p:sldId id="804" r:id="rId24"/>
    <p:sldId id="259" r:id="rId25"/>
    <p:sldId id="787" r:id="rId26"/>
    <p:sldId id="806" r:id="rId27"/>
    <p:sldId id="805" r:id="rId28"/>
    <p:sldId id="807" r:id="rId29"/>
    <p:sldId id="264" r:id="rId30"/>
    <p:sldId id="268" r:id="rId31"/>
    <p:sldId id="808" r:id="rId32"/>
    <p:sldId id="788" r:id="rId33"/>
    <p:sldId id="285" r:id="rId34"/>
    <p:sldId id="4615" r:id="rId35"/>
    <p:sldId id="461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B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Esch" userId="S::desch@newfrontieradvisors.com::97d2335b-468e-47b1-b6d4-ffc550b672e9" providerId="AD" clId="Web-{03A71858-D55A-6C7D-C95A-5E4B9F1108F5}"/>
    <pc:docChg chg="delSld modSld">
      <pc:chgData name="David  Esch" userId="S::desch@newfrontieradvisors.com::97d2335b-468e-47b1-b6d4-ffc550b672e9" providerId="AD" clId="Web-{03A71858-D55A-6C7D-C95A-5E4B9F1108F5}" dt="2025-04-30T01:19:11.808" v="66" actId="20577"/>
      <pc:docMkLst>
        <pc:docMk/>
      </pc:docMkLst>
      <pc:sldChg chg="modSp">
        <pc:chgData name="David  Esch" userId="S::desch@newfrontieradvisors.com::97d2335b-468e-47b1-b6d4-ffc550b672e9" providerId="AD" clId="Web-{03A71858-D55A-6C7D-C95A-5E4B9F1108F5}" dt="2025-04-30T01:15:21.944" v="30" actId="20577"/>
        <pc:sldMkLst>
          <pc:docMk/>
          <pc:sldMk cId="3352211060" sldId="264"/>
        </pc:sldMkLst>
        <pc:spChg chg="mod">
          <ac:chgData name="David  Esch" userId="S::desch@newfrontieradvisors.com::97d2335b-468e-47b1-b6d4-ffc550b672e9" providerId="AD" clId="Web-{03A71858-D55A-6C7D-C95A-5E4B9F1108F5}" dt="2025-04-30T01:15:21.944" v="30" actId="20577"/>
          <ac:spMkLst>
            <pc:docMk/>
            <pc:sldMk cId="3352211060" sldId="264"/>
            <ac:spMk id="2" creationId="{4405A2D3-E3F2-278C-DE1E-133BA035321B}"/>
          </ac:spMkLst>
        </pc:spChg>
      </pc:sldChg>
      <pc:sldChg chg="modSp">
        <pc:chgData name="David  Esch" userId="S::desch@newfrontieradvisors.com::97d2335b-468e-47b1-b6d4-ffc550b672e9" providerId="AD" clId="Web-{03A71858-D55A-6C7D-C95A-5E4B9F1108F5}" dt="2025-04-30T01:15:57.898" v="50" actId="1076"/>
        <pc:sldMkLst>
          <pc:docMk/>
          <pc:sldMk cId="2173734541" sldId="268"/>
        </pc:sldMkLst>
        <pc:spChg chg="mod">
          <ac:chgData name="David  Esch" userId="S::desch@newfrontieradvisors.com::97d2335b-468e-47b1-b6d4-ffc550b672e9" providerId="AD" clId="Web-{03A71858-D55A-6C7D-C95A-5E4B9F1108F5}" dt="2025-04-30T01:15:57.898" v="50" actId="1076"/>
          <ac:spMkLst>
            <pc:docMk/>
            <pc:sldMk cId="2173734541" sldId="268"/>
            <ac:spMk id="2" creationId="{0020D033-A2DA-9BC9-7545-3715E65FC58E}"/>
          </ac:spMkLst>
        </pc:spChg>
      </pc:sldChg>
      <pc:sldChg chg="modSp">
        <pc:chgData name="David  Esch" userId="S::desch@newfrontieradvisors.com::97d2335b-468e-47b1-b6d4-ffc550b672e9" providerId="AD" clId="Web-{03A71858-D55A-6C7D-C95A-5E4B9F1108F5}" dt="2025-04-30T01:15:06.943" v="18" actId="20577"/>
        <pc:sldMkLst>
          <pc:docMk/>
          <pc:sldMk cId="3540105225" sldId="802"/>
        </pc:sldMkLst>
        <pc:spChg chg="mod">
          <ac:chgData name="David  Esch" userId="S::desch@newfrontieradvisors.com::97d2335b-468e-47b1-b6d4-ffc550b672e9" providerId="AD" clId="Web-{03A71858-D55A-6C7D-C95A-5E4B9F1108F5}" dt="2025-04-30T01:15:06.943" v="18" actId="20577"/>
          <ac:spMkLst>
            <pc:docMk/>
            <pc:sldMk cId="3540105225" sldId="802"/>
            <ac:spMk id="2" creationId="{4405A2D3-E3F2-278C-DE1E-133BA035321B}"/>
          </ac:spMkLst>
        </pc:spChg>
      </pc:sldChg>
    </pc:docChg>
  </pc:docChgLst>
  <pc:docChgLst>
    <pc:chgData name="David  Esch" userId="97d2335b-468e-47b1-b6d4-ffc550b672e9" providerId="ADAL" clId="{6AE9AD3B-6C35-444D-83EB-224A979EDC59}"/>
    <pc:docChg chg="undo custSel modSld">
      <pc:chgData name="David  Esch" userId="97d2335b-468e-47b1-b6d4-ffc550b672e9" providerId="ADAL" clId="{6AE9AD3B-6C35-444D-83EB-224A979EDC59}" dt="2025-05-01T02:32:39.637" v="435" actId="20577"/>
      <pc:docMkLst>
        <pc:docMk/>
      </pc:docMkLst>
      <pc:sldChg chg="modSp">
        <pc:chgData name="David  Esch" userId="97d2335b-468e-47b1-b6d4-ffc550b672e9" providerId="ADAL" clId="{6AE9AD3B-6C35-444D-83EB-224A979EDC59}" dt="2025-05-01T02:20:20.693" v="44" actId="20577"/>
        <pc:sldMkLst>
          <pc:docMk/>
          <pc:sldMk cId="2173734541" sldId="268"/>
        </pc:sldMkLst>
        <pc:spChg chg="mod">
          <ac:chgData name="David  Esch" userId="97d2335b-468e-47b1-b6d4-ffc550b672e9" providerId="ADAL" clId="{6AE9AD3B-6C35-444D-83EB-224A979EDC59}" dt="2025-05-01T02:20:20.693" v="44" actId="20577"/>
          <ac:spMkLst>
            <pc:docMk/>
            <pc:sldMk cId="2173734541" sldId="268"/>
            <ac:spMk id="2" creationId="{0020D033-A2DA-9BC9-7545-3715E65FC58E}"/>
          </ac:spMkLst>
        </pc:spChg>
      </pc:sldChg>
      <pc:sldChg chg="modSp">
        <pc:chgData name="David  Esch" userId="97d2335b-468e-47b1-b6d4-ffc550b672e9" providerId="ADAL" clId="{6AE9AD3B-6C35-444D-83EB-224A979EDC59}" dt="2025-05-01T02:29:06.165" v="318" actId="20577"/>
        <pc:sldMkLst>
          <pc:docMk/>
          <pc:sldMk cId="4060185602" sldId="787"/>
        </pc:sldMkLst>
        <pc:spChg chg="mod">
          <ac:chgData name="David  Esch" userId="97d2335b-468e-47b1-b6d4-ffc550b672e9" providerId="ADAL" clId="{6AE9AD3B-6C35-444D-83EB-224A979EDC59}" dt="2025-05-01T02:29:06.165" v="318" actId="20577"/>
          <ac:spMkLst>
            <pc:docMk/>
            <pc:sldMk cId="4060185602" sldId="787"/>
            <ac:spMk id="3" creationId="{21B813CD-D5AD-914C-2383-9F59FEB63005}"/>
          </ac:spMkLst>
        </pc:spChg>
      </pc:sldChg>
      <pc:sldChg chg="addSp delSp modSp modNotesTx">
        <pc:chgData name="David  Esch" userId="97d2335b-468e-47b1-b6d4-ffc550b672e9" providerId="ADAL" clId="{6AE9AD3B-6C35-444D-83EB-224A979EDC59}" dt="2025-05-01T02:25:28.093" v="188" actId="20577"/>
        <pc:sldMkLst>
          <pc:docMk/>
          <pc:sldMk cId="3540105225" sldId="802"/>
        </pc:sldMkLst>
        <pc:spChg chg="add del mod">
          <ac:chgData name="David  Esch" userId="97d2335b-468e-47b1-b6d4-ffc550b672e9" providerId="ADAL" clId="{6AE9AD3B-6C35-444D-83EB-224A979EDC59}" dt="2025-05-01T02:21:59.086" v="47" actId="478"/>
          <ac:spMkLst>
            <pc:docMk/>
            <pc:sldMk cId="3540105225" sldId="802"/>
            <ac:spMk id="3" creationId="{1C71296A-6E5E-4335-D377-734810A2F84F}"/>
          </ac:spMkLst>
        </pc:spChg>
        <pc:graphicFrameChg chg="modGraphic">
          <ac:chgData name="David  Esch" userId="97d2335b-468e-47b1-b6d4-ffc550b672e9" providerId="ADAL" clId="{6AE9AD3B-6C35-444D-83EB-224A979EDC59}" dt="2025-05-01T02:18:42.702" v="3" actId="2166"/>
          <ac:graphicFrameMkLst>
            <pc:docMk/>
            <pc:sldMk cId="3540105225" sldId="802"/>
            <ac:graphicFrameMk id="5" creationId="{2F3E1E36-5619-41BA-B3FD-7B5B660BCB83}"/>
          </ac:graphicFrameMkLst>
        </pc:graphicFrameChg>
      </pc:sldChg>
      <pc:sldChg chg="modSp modNotesTx">
        <pc:chgData name="David  Esch" userId="97d2335b-468e-47b1-b6d4-ffc550b672e9" providerId="ADAL" clId="{6AE9AD3B-6C35-444D-83EB-224A979EDC59}" dt="2025-05-01T02:26:50.685" v="265" actId="20577"/>
        <pc:sldMkLst>
          <pc:docMk/>
          <pc:sldMk cId="875823754" sldId="804"/>
        </pc:sldMkLst>
        <pc:graphicFrameChg chg="mod modGraphic">
          <ac:chgData name="David  Esch" userId="97d2335b-468e-47b1-b6d4-ffc550b672e9" providerId="ADAL" clId="{6AE9AD3B-6C35-444D-83EB-224A979EDC59}" dt="2025-05-01T02:18:26.471" v="2" actId="2166"/>
          <ac:graphicFrameMkLst>
            <pc:docMk/>
            <pc:sldMk cId="875823754" sldId="804"/>
            <ac:graphicFrameMk id="3" creationId="{D8FD8850-18BC-4E74-808D-D6E1F8BC3A0C}"/>
          </ac:graphicFrameMkLst>
        </pc:graphicFrameChg>
      </pc:sldChg>
      <pc:sldChg chg="modSp">
        <pc:chgData name="David  Esch" userId="97d2335b-468e-47b1-b6d4-ffc550b672e9" providerId="ADAL" clId="{6AE9AD3B-6C35-444D-83EB-224A979EDC59}" dt="2025-05-01T02:31:22.517" v="420" actId="20577"/>
        <pc:sldMkLst>
          <pc:docMk/>
          <pc:sldMk cId="3345786592" sldId="806"/>
        </pc:sldMkLst>
        <pc:spChg chg="mod">
          <ac:chgData name="David  Esch" userId="97d2335b-468e-47b1-b6d4-ffc550b672e9" providerId="ADAL" clId="{6AE9AD3B-6C35-444D-83EB-224A979EDC59}" dt="2025-05-01T02:31:22.517" v="420" actId="20577"/>
          <ac:spMkLst>
            <pc:docMk/>
            <pc:sldMk cId="3345786592" sldId="806"/>
            <ac:spMk id="3" creationId="{21B813CD-D5AD-914C-2383-9F59FEB63005}"/>
          </ac:spMkLst>
        </pc:spChg>
      </pc:sldChg>
      <pc:sldChg chg="modSp">
        <pc:chgData name="David  Esch" userId="97d2335b-468e-47b1-b6d4-ffc550b672e9" providerId="ADAL" clId="{6AE9AD3B-6C35-444D-83EB-224A979EDC59}" dt="2025-05-01T02:32:39.637" v="435" actId="20577"/>
        <pc:sldMkLst>
          <pc:docMk/>
          <pc:sldMk cId="1449208881" sldId="807"/>
        </pc:sldMkLst>
        <pc:spChg chg="mod">
          <ac:chgData name="David  Esch" userId="97d2335b-468e-47b1-b6d4-ffc550b672e9" providerId="ADAL" clId="{6AE9AD3B-6C35-444D-83EB-224A979EDC59}" dt="2025-05-01T02:32:39.637" v="435" actId="20577"/>
          <ac:spMkLst>
            <pc:docMk/>
            <pc:sldMk cId="1449208881" sldId="807"/>
            <ac:spMk id="2" creationId="{4405A2D3-E3F2-278C-DE1E-133BA035321B}"/>
          </ac:spMkLst>
        </pc:spChg>
      </pc:sldChg>
    </pc:docChg>
  </pc:docChgLst>
  <pc:docChgLst>
    <pc:chgData name="David  Esch" userId="97d2335b-468e-47b1-b6d4-ffc550b672e9" providerId="ADAL" clId="{3AD26395-AAA4-40D5-BD43-6CDF15013389}"/>
    <pc:docChg chg="undo custSel addSld delSld modSld">
      <pc:chgData name="David  Esch" userId="97d2335b-468e-47b1-b6d4-ffc550b672e9" providerId="ADAL" clId="{3AD26395-AAA4-40D5-BD43-6CDF15013389}" dt="2025-05-02T17:18:07.748" v="2338"/>
      <pc:docMkLst>
        <pc:docMk/>
      </pc:docMkLst>
      <pc:sldChg chg="modSp">
        <pc:chgData name="David  Esch" userId="97d2335b-468e-47b1-b6d4-ffc550b672e9" providerId="ADAL" clId="{3AD26395-AAA4-40D5-BD43-6CDF15013389}" dt="2025-04-30T18:20:32.165" v="159" actId="20577"/>
        <pc:sldMkLst>
          <pc:docMk/>
          <pc:sldMk cId="3199335615" sldId="259"/>
        </pc:sldMkLst>
        <pc:spChg chg="mod">
          <ac:chgData name="David  Esch" userId="97d2335b-468e-47b1-b6d4-ffc550b672e9" providerId="ADAL" clId="{3AD26395-AAA4-40D5-BD43-6CDF15013389}" dt="2025-04-30T18:20:32.165" v="159" actId="20577"/>
          <ac:spMkLst>
            <pc:docMk/>
            <pc:sldMk cId="3199335615" sldId="259"/>
            <ac:spMk id="3" creationId="{21B813CD-D5AD-914C-2383-9F59FEB63005}"/>
          </ac:spMkLst>
        </pc:spChg>
      </pc:sldChg>
      <pc:sldChg chg="modSp">
        <pc:chgData name="David  Esch" userId="97d2335b-468e-47b1-b6d4-ffc550b672e9" providerId="ADAL" clId="{3AD26395-AAA4-40D5-BD43-6CDF15013389}" dt="2025-04-30T18:17:59.136" v="60" actId="20577"/>
        <pc:sldMkLst>
          <pc:docMk/>
          <pc:sldMk cId="3206382526" sldId="263"/>
        </pc:sldMkLst>
        <pc:spChg chg="mod">
          <ac:chgData name="David  Esch" userId="97d2335b-468e-47b1-b6d4-ffc550b672e9" providerId="ADAL" clId="{3AD26395-AAA4-40D5-BD43-6CDF15013389}" dt="2025-04-30T18:17:59.136" v="60" actId="20577"/>
          <ac:spMkLst>
            <pc:docMk/>
            <pc:sldMk cId="3206382526" sldId="263"/>
            <ac:spMk id="6" creationId="{6E7F2C22-FC59-3786-EA66-95FF165F7A98}"/>
          </ac:spMkLst>
        </pc:spChg>
      </pc:sldChg>
      <pc:sldChg chg="addSp delSp modSp">
        <pc:chgData name="David  Esch" userId="97d2335b-468e-47b1-b6d4-ffc550b672e9" providerId="ADAL" clId="{3AD26395-AAA4-40D5-BD43-6CDF15013389}" dt="2025-05-02T17:18:02.459" v="2336"/>
        <pc:sldMkLst>
          <pc:docMk/>
          <pc:sldMk cId="3352211060" sldId="264"/>
        </pc:sldMkLst>
        <pc:spChg chg="mod">
          <ac:chgData name="David  Esch" userId="97d2335b-468e-47b1-b6d4-ffc550b672e9" providerId="ADAL" clId="{3AD26395-AAA4-40D5-BD43-6CDF15013389}" dt="2025-04-30T20:44:10.117" v="2323" actId="113"/>
          <ac:spMkLst>
            <pc:docMk/>
            <pc:sldMk cId="3352211060" sldId="264"/>
            <ac:spMk id="2" creationId="{4405A2D3-E3F2-278C-DE1E-133BA035321B}"/>
          </ac:spMkLst>
        </pc:spChg>
        <pc:spChg chg="add">
          <ac:chgData name="David  Esch" userId="97d2335b-468e-47b1-b6d4-ffc550b672e9" providerId="ADAL" clId="{3AD26395-AAA4-40D5-BD43-6CDF15013389}" dt="2025-05-02T17:18:02.459" v="2336"/>
          <ac:spMkLst>
            <pc:docMk/>
            <pc:sldMk cId="3352211060" sldId="264"/>
            <ac:spMk id="5" creationId="{950BD628-313A-4971-87CF-8D26B7D82B27}"/>
          </ac:spMkLst>
        </pc:spChg>
        <pc:spChg chg="mod">
          <ac:chgData name="David  Esch" userId="97d2335b-468e-47b1-b6d4-ffc550b672e9" providerId="ADAL" clId="{3AD26395-AAA4-40D5-BD43-6CDF15013389}" dt="2025-04-30T19:00:41.107" v="1663" actId="14100"/>
          <ac:spMkLst>
            <pc:docMk/>
            <pc:sldMk cId="3352211060" sldId="264"/>
            <ac:spMk id="8" creationId="{2C67A3F6-634D-DEC1-1757-28CC20BB78A0}"/>
          </ac:spMkLst>
        </pc:spChg>
        <pc:graphicFrameChg chg="add mod modGraphic">
          <ac:chgData name="David  Esch" userId="97d2335b-468e-47b1-b6d4-ffc550b672e9" providerId="ADAL" clId="{3AD26395-AAA4-40D5-BD43-6CDF15013389}" dt="2025-04-30T18:58:17.058" v="1549" actId="14100"/>
          <ac:graphicFrameMkLst>
            <pc:docMk/>
            <pc:sldMk cId="3352211060" sldId="264"/>
            <ac:graphicFrameMk id="3" creationId="{FF5D98D5-5C0E-4AA1-8907-4450DAC44381}"/>
          </ac:graphicFrameMkLst>
        </pc:graphicFrameChg>
        <pc:graphicFrameChg chg="del">
          <ac:chgData name="David  Esch" userId="97d2335b-468e-47b1-b6d4-ffc550b672e9" providerId="ADAL" clId="{3AD26395-AAA4-40D5-BD43-6CDF15013389}" dt="2025-04-30T18:54:50.312" v="1527" actId="478"/>
          <ac:graphicFrameMkLst>
            <pc:docMk/>
            <pc:sldMk cId="3352211060" sldId="264"/>
            <ac:graphicFrameMk id="4" creationId="{B863B5EE-1DFA-4510-9201-EAC9F7DC68DB}"/>
          </ac:graphicFrameMkLst>
        </pc:graphicFrameChg>
      </pc:sldChg>
      <pc:sldChg chg="addSp delSp modSp">
        <pc:chgData name="David  Esch" userId="97d2335b-468e-47b1-b6d4-ffc550b672e9" providerId="ADAL" clId="{3AD26395-AAA4-40D5-BD43-6CDF15013389}" dt="2025-05-02T17:18:04.893" v="2337"/>
        <pc:sldMkLst>
          <pc:docMk/>
          <pc:sldMk cId="2173734541" sldId="268"/>
        </pc:sldMkLst>
        <pc:spChg chg="mod">
          <ac:chgData name="David  Esch" userId="97d2335b-468e-47b1-b6d4-ffc550b672e9" providerId="ADAL" clId="{3AD26395-AAA4-40D5-BD43-6CDF15013389}" dt="2025-04-30T19:16:46.319" v="1805" actId="1076"/>
          <ac:spMkLst>
            <pc:docMk/>
            <pc:sldMk cId="2173734541" sldId="268"/>
            <ac:spMk id="2" creationId="{0020D033-A2DA-9BC9-7545-3715E65FC58E}"/>
          </ac:spMkLst>
        </pc:spChg>
        <pc:spChg chg="add del mod">
          <ac:chgData name="David  Esch" userId="97d2335b-468e-47b1-b6d4-ffc550b672e9" providerId="ADAL" clId="{3AD26395-AAA4-40D5-BD43-6CDF15013389}" dt="2025-04-30T19:01:44.927" v="1666" actId="478"/>
          <ac:spMkLst>
            <pc:docMk/>
            <pc:sldMk cId="2173734541" sldId="268"/>
            <ac:spMk id="4" creationId="{154CF3C0-1D84-48C0-9478-CF7C3FC727E7}"/>
          </ac:spMkLst>
        </pc:spChg>
        <pc:spChg chg="add">
          <ac:chgData name="David  Esch" userId="97d2335b-468e-47b1-b6d4-ffc550b672e9" providerId="ADAL" clId="{3AD26395-AAA4-40D5-BD43-6CDF15013389}" dt="2025-05-02T17:18:04.893" v="2337"/>
          <ac:spMkLst>
            <pc:docMk/>
            <pc:sldMk cId="2173734541" sldId="268"/>
            <ac:spMk id="5" creationId="{CB02BADD-1C63-4FF4-8F2C-11B61EC05322}"/>
          </ac:spMkLst>
        </pc:spChg>
        <pc:graphicFrameChg chg="del">
          <ac:chgData name="David  Esch" userId="97d2335b-468e-47b1-b6d4-ffc550b672e9" providerId="ADAL" clId="{3AD26395-AAA4-40D5-BD43-6CDF15013389}" dt="2025-04-30T19:01:40.870" v="1665" actId="478"/>
          <ac:graphicFrameMkLst>
            <pc:docMk/>
            <pc:sldMk cId="2173734541" sldId="268"/>
            <ac:graphicFrameMk id="5" creationId="{9042D969-BE9A-7327-7DAD-FF3FAB3C981F}"/>
          </ac:graphicFrameMkLst>
        </pc:graphicFrameChg>
        <pc:graphicFrameChg chg="add del mod modGraphic">
          <ac:chgData name="David  Esch" userId="97d2335b-468e-47b1-b6d4-ffc550b672e9" providerId="ADAL" clId="{3AD26395-AAA4-40D5-BD43-6CDF15013389}" dt="2025-04-30T19:52:38.114" v="2067" actId="478"/>
          <ac:graphicFrameMkLst>
            <pc:docMk/>
            <pc:sldMk cId="2173734541" sldId="268"/>
            <ac:graphicFrameMk id="6" creationId="{CC5E24BE-F72D-4F74-BFB7-5BAEC8A4E566}"/>
          </ac:graphicFrameMkLst>
        </pc:graphicFrameChg>
        <pc:graphicFrameChg chg="add del">
          <ac:chgData name="David  Esch" userId="97d2335b-468e-47b1-b6d4-ffc550b672e9" providerId="ADAL" clId="{3AD26395-AAA4-40D5-BD43-6CDF15013389}" dt="2025-04-30T19:13:31.280" v="1709"/>
          <ac:graphicFrameMkLst>
            <pc:docMk/>
            <pc:sldMk cId="2173734541" sldId="268"/>
            <ac:graphicFrameMk id="7" creationId="{5C06EA84-7D34-47F2-AD01-D20F78E7D645}"/>
          </ac:graphicFrameMkLst>
        </pc:graphicFrameChg>
        <pc:graphicFrameChg chg="add del mod modGraphic">
          <ac:chgData name="David  Esch" userId="97d2335b-468e-47b1-b6d4-ffc550b672e9" providerId="ADAL" clId="{3AD26395-AAA4-40D5-BD43-6CDF15013389}" dt="2025-04-30T19:38:30.805" v="1998" actId="478"/>
          <ac:graphicFrameMkLst>
            <pc:docMk/>
            <pc:sldMk cId="2173734541" sldId="268"/>
            <ac:graphicFrameMk id="8" creationId="{FC89A2FF-7861-41F7-9B75-661AD6BF9F38}"/>
          </ac:graphicFrameMkLst>
        </pc:graphicFrameChg>
        <pc:graphicFrameChg chg="add del">
          <ac:chgData name="David  Esch" userId="97d2335b-468e-47b1-b6d4-ffc550b672e9" providerId="ADAL" clId="{3AD26395-AAA4-40D5-BD43-6CDF15013389}" dt="2025-04-30T19:38:34.360" v="2000"/>
          <ac:graphicFrameMkLst>
            <pc:docMk/>
            <pc:sldMk cId="2173734541" sldId="268"/>
            <ac:graphicFrameMk id="9" creationId="{C902720C-477A-401A-A7C0-E665BF1F0007}"/>
          </ac:graphicFrameMkLst>
        </pc:graphicFrameChg>
        <pc:graphicFrameChg chg="add del">
          <ac:chgData name="David  Esch" userId="97d2335b-468e-47b1-b6d4-ffc550b672e9" providerId="ADAL" clId="{3AD26395-AAA4-40D5-BD43-6CDF15013389}" dt="2025-04-30T19:38:43.420" v="2002" actId="478"/>
          <ac:graphicFrameMkLst>
            <pc:docMk/>
            <pc:sldMk cId="2173734541" sldId="268"/>
            <ac:graphicFrameMk id="10" creationId="{BE3E607F-199B-4E13-A17C-072F10CB8FBF}"/>
          </ac:graphicFrameMkLst>
        </pc:graphicFrameChg>
        <pc:graphicFrameChg chg="add del mod modGraphic">
          <ac:chgData name="David  Esch" userId="97d2335b-468e-47b1-b6d4-ffc550b672e9" providerId="ADAL" clId="{3AD26395-AAA4-40D5-BD43-6CDF15013389}" dt="2025-04-30T19:52:40.146" v="2068" actId="478"/>
          <ac:graphicFrameMkLst>
            <pc:docMk/>
            <pc:sldMk cId="2173734541" sldId="268"/>
            <ac:graphicFrameMk id="11" creationId="{F3E134F7-00A5-4B10-B161-8164DF1591F9}"/>
          </ac:graphicFrameMkLst>
        </pc:graphicFrameChg>
        <pc:graphicFrameChg chg="add mod modGraphic">
          <ac:chgData name="David  Esch" userId="97d2335b-468e-47b1-b6d4-ffc550b672e9" providerId="ADAL" clId="{3AD26395-AAA4-40D5-BD43-6CDF15013389}" dt="2025-04-30T19:55:07.099" v="2148" actId="403"/>
          <ac:graphicFrameMkLst>
            <pc:docMk/>
            <pc:sldMk cId="2173734541" sldId="268"/>
            <ac:graphicFrameMk id="12" creationId="{B313EF82-E7DD-4248-9EFF-EA7CAB6F3E37}"/>
          </ac:graphicFrameMkLst>
        </pc:graphicFrameChg>
        <pc:graphicFrameChg chg="add mod modGraphic">
          <ac:chgData name="David  Esch" userId="97d2335b-468e-47b1-b6d4-ffc550b672e9" providerId="ADAL" clId="{3AD26395-AAA4-40D5-BD43-6CDF15013389}" dt="2025-04-30T19:55:12.491" v="2152" actId="403"/>
          <ac:graphicFrameMkLst>
            <pc:docMk/>
            <pc:sldMk cId="2173734541" sldId="268"/>
            <ac:graphicFrameMk id="13" creationId="{44A5A8EC-5E8B-4A55-A295-351C7A3D875E}"/>
          </ac:graphicFrameMkLst>
        </pc:graphicFrameChg>
      </pc:sldChg>
      <pc:sldChg chg="modSp">
        <pc:chgData name="David  Esch" userId="97d2335b-468e-47b1-b6d4-ffc550b672e9" providerId="ADAL" clId="{3AD26395-AAA4-40D5-BD43-6CDF15013389}" dt="2025-04-30T18:20:43.192" v="160" actId="6549"/>
        <pc:sldMkLst>
          <pc:docMk/>
          <pc:sldMk cId="4060185602" sldId="787"/>
        </pc:sldMkLst>
        <pc:spChg chg="mod">
          <ac:chgData name="David  Esch" userId="97d2335b-468e-47b1-b6d4-ffc550b672e9" providerId="ADAL" clId="{3AD26395-AAA4-40D5-BD43-6CDF15013389}" dt="2025-04-30T18:20:43.192" v="160" actId="6549"/>
          <ac:spMkLst>
            <pc:docMk/>
            <pc:sldMk cId="4060185602" sldId="787"/>
            <ac:spMk id="2" creationId="{0B55299C-CB57-A695-1645-8BCF900761CE}"/>
          </ac:spMkLst>
        </pc:spChg>
      </pc:sldChg>
      <pc:sldChg chg="addSp delSp modSp">
        <pc:chgData name="David  Esch" userId="97d2335b-468e-47b1-b6d4-ffc550b672e9" providerId="ADAL" clId="{3AD26395-AAA4-40D5-BD43-6CDF15013389}" dt="2025-05-02T17:17:44.187" v="2334" actId="1076"/>
        <pc:sldMkLst>
          <pc:docMk/>
          <pc:sldMk cId="3540105225" sldId="802"/>
        </pc:sldMkLst>
        <pc:spChg chg="mod">
          <ac:chgData name="David  Esch" userId="97d2335b-468e-47b1-b6d4-ffc550b672e9" providerId="ADAL" clId="{3AD26395-AAA4-40D5-BD43-6CDF15013389}" dt="2025-04-30T18:16:53.681" v="29" actId="27636"/>
          <ac:spMkLst>
            <pc:docMk/>
            <pc:sldMk cId="3540105225" sldId="802"/>
            <ac:spMk id="2" creationId="{4405A2D3-E3F2-278C-DE1E-133BA035321B}"/>
          </ac:spMkLst>
        </pc:spChg>
        <pc:spChg chg="mod">
          <ac:chgData name="David  Esch" userId="97d2335b-468e-47b1-b6d4-ffc550b672e9" providerId="ADAL" clId="{3AD26395-AAA4-40D5-BD43-6CDF15013389}" dt="2025-05-02T17:17:44.187" v="2334" actId="1076"/>
          <ac:spMkLst>
            <pc:docMk/>
            <pc:sldMk cId="3540105225" sldId="802"/>
            <ac:spMk id="8" creationId="{CFDDDA57-71C4-41F2-95BD-86CD31F45321}"/>
          </ac:spMkLst>
        </pc:spChg>
        <pc:graphicFrameChg chg="del">
          <ac:chgData name="David  Esch" userId="97d2335b-468e-47b1-b6d4-ffc550b672e9" providerId="ADAL" clId="{3AD26395-AAA4-40D5-BD43-6CDF15013389}" dt="2025-04-30T18:16:29.528" v="5" actId="478"/>
          <ac:graphicFrameMkLst>
            <pc:docMk/>
            <pc:sldMk cId="3540105225" sldId="802"/>
            <ac:graphicFrameMk id="3" creationId="{E7A6CDF8-E83A-4306-A1DB-3183A1374F08}"/>
          </ac:graphicFrameMkLst>
        </pc:graphicFrameChg>
        <pc:graphicFrameChg chg="add del">
          <ac:chgData name="David  Esch" userId="97d2335b-468e-47b1-b6d4-ffc550b672e9" providerId="ADAL" clId="{3AD26395-AAA4-40D5-BD43-6CDF15013389}" dt="2025-04-30T18:16:12.894" v="2"/>
          <ac:graphicFrameMkLst>
            <pc:docMk/>
            <pc:sldMk cId="3540105225" sldId="802"/>
            <ac:graphicFrameMk id="4" creationId="{B191E094-4EFA-4E1C-8180-B73EB365E757}"/>
          </ac:graphicFrameMkLst>
        </pc:graphicFrameChg>
        <pc:graphicFrameChg chg="add mod modGraphic">
          <ac:chgData name="David  Esch" userId="97d2335b-468e-47b1-b6d4-ffc550b672e9" providerId="ADAL" clId="{3AD26395-AAA4-40D5-BD43-6CDF15013389}" dt="2025-04-30T18:19:04.909" v="71" actId="1076"/>
          <ac:graphicFrameMkLst>
            <pc:docMk/>
            <pc:sldMk cId="3540105225" sldId="802"/>
            <ac:graphicFrameMk id="5" creationId="{2F3E1E36-5619-41BA-B3FD-7B5B660BCB83}"/>
          </ac:graphicFrameMkLst>
        </pc:graphicFrameChg>
        <pc:graphicFrameChg chg="del">
          <ac:chgData name="David  Esch" userId="97d2335b-468e-47b1-b6d4-ffc550b672e9" providerId="ADAL" clId="{3AD26395-AAA4-40D5-BD43-6CDF15013389}" dt="2025-04-30T18:16:05.732" v="0" actId="478"/>
          <ac:graphicFrameMkLst>
            <pc:docMk/>
            <pc:sldMk cId="3540105225" sldId="802"/>
            <ac:graphicFrameMk id="7" creationId="{48C433C4-2DB2-4FA8-8621-C1ECF2A1ACF4}"/>
          </ac:graphicFrameMkLst>
        </pc:graphicFrameChg>
      </pc:sldChg>
      <pc:sldChg chg="addSp delSp modSp add">
        <pc:chgData name="David  Esch" userId="97d2335b-468e-47b1-b6d4-ffc550b672e9" providerId="ADAL" clId="{3AD26395-AAA4-40D5-BD43-6CDF15013389}" dt="2025-05-02T17:17:18.694" v="2329" actId="14100"/>
        <pc:sldMkLst>
          <pc:docMk/>
          <pc:sldMk cId="875823754" sldId="804"/>
        </pc:sldMkLst>
        <pc:spChg chg="mod">
          <ac:chgData name="David  Esch" userId="97d2335b-468e-47b1-b6d4-ffc550b672e9" providerId="ADAL" clId="{3AD26395-AAA4-40D5-BD43-6CDF15013389}" dt="2025-04-30T18:19:34.584" v="86" actId="27636"/>
          <ac:spMkLst>
            <pc:docMk/>
            <pc:sldMk cId="875823754" sldId="804"/>
            <ac:spMk id="2" creationId="{4405A2D3-E3F2-278C-DE1E-133BA035321B}"/>
          </ac:spMkLst>
        </pc:spChg>
        <pc:spChg chg="mod">
          <ac:chgData name="David  Esch" userId="97d2335b-468e-47b1-b6d4-ffc550b672e9" providerId="ADAL" clId="{3AD26395-AAA4-40D5-BD43-6CDF15013389}" dt="2025-05-02T17:17:18.694" v="2329" actId="14100"/>
          <ac:spMkLst>
            <pc:docMk/>
            <pc:sldMk cId="875823754" sldId="804"/>
            <ac:spMk id="8" creationId="{CFDDDA57-71C4-41F2-95BD-86CD31F45321}"/>
          </ac:spMkLst>
        </pc:spChg>
        <pc:graphicFrameChg chg="add mod modGraphic">
          <ac:chgData name="David  Esch" userId="97d2335b-468e-47b1-b6d4-ffc550b672e9" providerId="ADAL" clId="{3AD26395-AAA4-40D5-BD43-6CDF15013389}" dt="2025-04-30T18:19:19.801" v="74" actId="403"/>
          <ac:graphicFrameMkLst>
            <pc:docMk/>
            <pc:sldMk cId="875823754" sldId="804"/>
            <ac:graphicFrameMk id="3" creationId="{D8FD8850-18BC-4E74-808D-D6E1F8BC3A0C}"/>
          </ac:graphicFrameMkLst>
        </pc:graphicFrameChg>
        <pc:graphicFrameChg chg="del mod modGraphic">
          <ac:chgData name="David  Esch" userId="97d2335b-468e-47b1-b6d4-ffc550b672e9" providerId="ADAL" clId="{3AD26395-AAA4-40D5-BD43-6CDF15013389}" dt="2025-04-30T18:18:35.697" v="63" actId="478"/>
          <ac:graphicFrameMkLst>
            <pc:docMk/>
            <pc:sldMk cId="875823754" sldId="804"/>
            <ac:graphicFrameMk id="5" creationId="{2F3E1E36-5619-41BA-B3FD-7B5B660BCB83}"/>
          </ac:graphicFrameMkLst>
        </pc:graphicFrameChg>
      </pc:sldChg>
      <pc:sldChg chg="modSp add">
        <pc:chgData name="David  Esch" userId="97d2335b-468e-47b1-b6d4-ffc550b672e9" providerId="ADAL" clId="{3AD26395-AAA4-40D5-BD43-6CDF15013389}" dt="2025-04-30T18:40:34.697" v="922" actId="20577"/>
        <pc:sldMkLst>
          <pc:docMk/>
          <pc:sldMk cId="2643149897" sldId="805"/>
        </pc:sldMkLst>
        <pc:spChg chg="mod">
          <ac:chgData name="David  Esch" userId="97d2335b-468e-47b1-b6d4-ffc550b672e9" providerId="ADAL" clId="{3AD26395-AAA4-40D5-BD43-6CDF15013389}" dt="2025-04-30T18:26:39.588" v="709" actId="20577"/>
          <ac:spMkLst>
            <pc:docMk/>
            <pc:sldMk cId="2643149897" sldId="805"/>
            <ac:spMk id="2" creationId="{0B55299C-CB57-A695-1645-8BCF900761CE}"/>
          </ac:spMkLst>
        </pc:spChg>
        <pc:spChg chg="mod">
          <ac:chgData name="David  Esch" userId="97d2335b-468e-47b1-b6d4-ffc550b672e9" providerId="ADAL" clId="{3AD26395-AAA4-40D5-BD43-6CDF15013389}" dt="2025-04-30T18:40:34.697" v="922" actId="20577"/>
          <ac:spMkLst>
            <pc:docMk/>
            <pc:sldMk cId="2643149897" sldId="805"/>
            <ac:spMk id="3" creationId="{21B813CD-D5AD-914C-2383-9F59FEB63005}"/>
          </ac:spMkLst>
        </pc:spChg>
      </pc:sldChg>
      <pc:sldChg chg="modSp add">
        <pc:chgData name="David  Esch" userId="97d2335b-468e-47b1-b6d4-ffc550b672e9" providerId="ADAL" clId="{3AD26395-AAA4-40D5-BD43-6CDF15013389}" dt="2025-04-30T18:45:58.874" v="1418" actId="13926"/>
        <pc:sldMkLst>
          <pc:docMk/>
          <pc:sldMk cId="3345786592" sldId="806"/>
        </pc:sldMkLst>
        <pc:spChg chg="mod">
          <ac:chgData name="David  Esch" userId="97d2335b-468e-47b1-b6d4-ffc550b672e9" providerId="ADAL" clId="{3AD26395-AAA4-40D5-BD43-6CDF15013389}" dt="2025-04-30T18:41:16.220" v="939" actId="20577"/>
          <ac:spMkLst>
            <pc:docMk/>
            <pc:sldMk cId="3345786592" sldId="806"/>
            <ac:spMk id="2" creationId="{0B55299C-CB57-A695-1645-8BCF900761CE}"/>
          </ac:spMkLst>
        </pc:spChg>
        <pc:spChg chg="mod">
          <ac:chgData name="David  Esch" userId="97d2335b-468e-47b1-b6d4-ffc550b672e9" providerId="ADAL" clId="{3AD26395-AAA4-40D5-BD43-6CDF15013389}" dt="2025-04-30T18:45:58.874" v="1418" actId="13926"/>
          <ac:spMkLst>
            <pc:docMk/>
            <pc:sldMk cId="3345786592" sldId="806"/>
            <ac:spMk id="3" creationId="{21B813CD-D5AD-914C-2383-9F59FEB63005}"/>
          </ac:spMkLst>
        </pc:spChg>
      </pc:sldChg>
      <pc:sldChg chg="addSp delSp modSp add">
        <pc:chgData name="David  Esch" userId="97d2335b-468e-47b1-b6d4-ffc550b672e9" providerId="ADAL" clId="{3AD26395-AAA4-40D5-BD43-6CDF15013389}" dt="2025-05-02T17:17:58.210" v="2335"/>
        <pc:sldMkLst>
          <pc:docMk/>
          <pc:sldMk cId="1449208881" sldId="807"/>
        </pc:sldMkLst>
        <pc:spChg chg="mod">
          <ac:chgData name="David  Esch" userId="97d2335b-468e-47b1-b6d4-ffc550b672e9" providerId="ADAL" clId="{3AD26395-AAA4-40D5-BD43-6CDF15013389}" dt="2025-04-30T20:44:00.826" v="2322" actId="113"/>
          <ac:spMkLst>
            <pc:docMk/>
            <pc:sldMk cId="1449208881" sldId="807"/>
            <ac:spMk id="2" creationId="{4405A2D3-E3F2-278C-DE1E-133BA035321B}"/>
          </ac:spMkLst>
        </pc:spChg>
        <pc:spChg chg="add">
          <ac:chgData name="David  Esch" userId="97d2335b-468e-47b1-b6d4-ffc550b672e9" providerId="ADAL" clId="{3AD26395-AAA4-40D5-BD43-6CDF15013389}" dt="2025-05-02T17:17:58.210" v="2335"/>
          <ac:spMkLst>
            <pc:docMk/>
            <pc:sldMk cId="1449208881" sldId="807"/>
            <ac:spMk id="5" creationId="{97BE2474-F228-42B6-842C-E45604D6E229}"/>
          </ac:spMkLst>
        </pc:spChg>
        <pc:spChg chg="mod">
          <ac:chgData name="David  Esch" userId="97d2335b-468e-47b1-b6d4-ffc550b672e9" providerId="ADAL" clId="{3AD26395-AAA4-40D5-BD43-6CDF15013389}" dt="2025-04-30T19:00:46.067" v="1664" actId="20577"/>
          <ac:spMkLst>
            <pc:docMk/>
            <pc:sldMk cId="1449208881" sldId="807"/>
            <ac:spMk id="8" creationId="{2C67A3F6-634D-DEC1-1757-28CC20BB78A0}"/>
          </ac:spMkLst>
        </pc:spChg>
        <pc:graphicFrameChg chg="add mod modGraphic">
          <ac:chgData name="David  Esch" userId="97d2335b-468e-47b1-b6d4-ffc550b672e9" providerId="ADAL" clId="{3AD26395-AAA4-40D5-BD43-6CDF15013389}" dt="2025-04-30T18:58:26.966" v="1550" actId="14100"/>
          <ac:graphicFrameMkLst>
            <pc:docMk/>
            <pc:sldMk cId="1449208881" sldId="807"/>
            <ac:graphicFrameMk id="3" creationId="{E9EBC380-F130-410D-8D4A-F0AF0236164D}"/>
          </ac:graphicFrameMkLst>
        </pc:graphicFrameChg>
        <pc:graphicFrameChg chg="del">
          <ac:chgData name="David  Esch" userId="97d2335b-468e-47b1-b6d4-ffc550b672e9" providerId="ADAL" clId="{3AD26395-AAA4-40D5-BD43-6CDF15013389}" dt="2025-04-30T18:51:09.580" v="1423" actId="478"/>
          <ac:graphicFrameMkLst>
            <pc:docMk/>
            <pc:sldMk cId="1449208881" sldId="807"/>
            <ac:graphicFrameMk id="4" creationId="{B863B5EE-1DFA-4510-9201-EAC9F7DC68DB}"/>
          </ac:graphicFrameMkLst>
        </pc:graphicFrameChg>
      </pc:sldChg>
      <pc:sldChg chg="addSp delSp modSp add">
        <pc:chgData name="David  Esch" userId="97d2335b-468e-47b1-b6d4-ffc550b672e9" providerId="ADAL" clId="{3AD26395-AAA4-40D5-BD43-6CDF15013389}" dt="2025-05-02T17:18:07.748" v="2338"/>
        <pc:sldMkLst>
          <pc:docMk/>
          <pc:sldMk cId="2432010581" sldId="808"/>
        </pc:sldMkLst>
        <pc:spChg chg="mod">
          <ac:chgData name="David  Esch" userId="97d2335b-468e-47b1-b6d4-ffc550b672e9" providerId="ADAL" clId="{3AD26395-AAA4-40D5-BD43-6CDF15013389}" dt="2025-04-30T19:18:18.005" v="1852" actId="20577"/>
          <ac:spMkLst>
            <pc:docMk/>
            <pc:sldMk cId="2432010581" sldId="808"/>
            <ac:spMk id="2" creationId="{0020D033-A2DA-9BC9-7545-3715E65FC58E}"/>
          </ac:spMkLst>
        </pc:spChg>
        <pc:spChg chg="add mod">
          <ac:chgData name="David  Esch" userId="97d2335b-468e-47b1-b6d4-ffc550b672e9" providerId="ADAL" clId="{3AD26395-AAA4-40D5-BD43-6CDF15013389}" dt="2025-04-30T19:59:22.163" v="2316" actId="20577"/>
          <ac:spMkLst>
            <pc:docMk/>
            <pc:sldMk cId="2432010581" sldId="808"/>
            <ac:spMk id="5" creationId="{390CA10B-2BBF-4ED1-8076-00F390DA6862}"/>
          </ac:spMkLst>
        </pc:spChg>
        <pc:spChg chg="add">
          <ac:chgData name="David  Esch" userId="97d2335b-468e-47b1-b6d4-ffc550b672e9" providerId="ADAL" clId="{3AD26395-AAA4-40D5-BD43-6CDF15013389}" dt="2025-05-02T17:18:07.748" v="2338"/>
          <ac:spMkLst>
            <pc:docMk/>
            <pc:sldMk cId="2432010581" sldId="808"/>
            <ac:spMk id="6" creationId="{9E9D2661-BA83-4D8B-98CC-1BDB4EBD553F}"/>
          </ac:spMkLst>
        </pc:spChg>
        <pc:graphicFrameChg chg="add del mod modGraphic">
          <ac:chgData name="David  Esch" userId="97d2335b-468e-47b1-b6d4-ffc550b672e9" providerId="ADAL" clId="{3AD26395-AAA4-40D5-BD43-6CDF15013389}" dt="2025-04-30T19:33:09.401" v="1911" actId="478"/>
          <ac:graphicFrameMkLst>
            <pc:docMk/>
            <pc:sldMk cId="2432010581" sldId="808"/>
            <ac:graphicFrameMk id="3" creationId="{2B2761BF-D401-4D3D-88D6-AAB4100AC74D}"/>
          </ac:graphicFrameMkLst>
        </pc:graphicFrameChg>
        <pc:graphicFrameChg chg="add del mod modGraphic">
          <ac:chgData name="David  Esch" userId="97d2335b-468e-47b1-b6d4-ffc550b672e9" providerId="ADAL" clId="{3AD26395-AAA4-40D5-BD43-6CDF15013389}" dt="2025-04-30T19:41:14.500" v="2045" actId="478"/>
          <ac:graphicFrameMkLst>
            <pc:docMk/>
            <pc:sldMk cId="2432010581" sldId="808"/>
            <ac:graphicFrameMk id="4" creationId="{5B51EBBB-0FE9-4B23-96EE-1D572A6D39DA}"/>
          </ac:graphicFrameMkLst>
        </pc:graphicFrameChg>
        <pc:graphicFrameChg chg="del">
          <ac:chgData name="David  Esch" userId="97d2335b-468e-47b1-b6d4-ffc550b672e9" providerId="ADAL" clId="{3AD26395-AAA4-40D5-BD43-6CDF15013389}" dt="2025-04-30T19:18:25.300" v="1853" actId="478"/>
          <ac:graphicFrameMkLst>
            <pc:docMk/>
            <pc:sldMk cId="2432010581" sldId="808"/>
            <ac:graphicFrameMk id="6" creationId="{CC5E24BE-F72D-4F74-BFB7-5BAEC8A4E566}"/>
          </ac:graphicFrameMkLst>
        </pc:graphicFrameChg>
        <pc:graphicFrameChg chg="add del mod modGraphic">
          <ac:chgData name="David  Esch" userId="97d2335b-468e-47b1-b6d4-ffc550b672e9" providerId="ADAL" clId="{3AD26395-AAA4-40D5-BD43-6CDF15013389}" dt="2025-04-30T19:56:39.974" v="2153" actId="478"/>
          <ac:graphicFrameMkLst>
            <pc:docMk/>
            <pc:sldMk cId="2432010581" sldId="808"/>
            <ac:graphicFrameMk id="7" creationId="{B8CA3B91-88D7-455E-98C4-9D1E63F27ADF}"/>
          </ac:graphicFrameMkLst>
        </pc:graphicFrameChg>
        <pc:graphicFrameChg chg="del">
          <ac:chgData name="David  Esch" userId="97d2335b-468e-47b1-b6d4-ffc550b672e9" providerId="ADAL" clId="{3AD26395-AAA4-40D5-BD43-6CDF15013389}" dt="2025-04-30T19:18:27.435" v="1854" actId="478"/>
          <ac:graphicFrameMkLst>
            <pc:docMk/>
            <pc:sldMk cId="2432010581" sldId="808"/>
            <ac:graphicFrameMk id="8" creationId="{FC89A2FF-7861-41F7-9B75-661AD6BF9F38}"/>
          </ac:graphicFrameMkLst>
        </pc:graphicFrameChg>
        <pc:graphicFrameChg chg="add mod modGraphic">
          <ac:chgData name="David  Esch" userId="97d2335b-468e-47b1-b6d4-ffc550b672e9" providerId="ADAL" clId="{3AD26395-AAA4-40D5-BD43-6CDF15013389}" dt="2025-04-30T19:57:53.572" v="2169" actId="113"/>
          <ac:graphicFrameMkLst>
            <pc:docMk/>
            <pc:sldMk cId="2432010581" sldId="808"/>
            <ac:graphicFrameMk id="9" creationId="{E87BB6BF-1DC1-4FA1-A98C-C3D5EDAFC527}"/>
          </ac:graphicFrameMkLst>
        </pc:graphicFrameChg>
      </pc:sldChg>
    </pc:docChg>
  </pc:docChgLst>
  <pc:docChgLst>
    <pc:chgData name="Robert Michaud" userId="0cec5c57-a01f-4358-828b-fd7eaaef13a3" providerId="ADAL" clId="{576DEC30-0DFF-4BD6-B444-F91C629AA9F6}"/>
    <pc:docChg chg="custSel addSld delSld modSld">
      <pc:chgData name="Robert Michaud" userId="0cec5c57-a01f-4358-828b-fd7eaaef13a3" providerId="ADAL" clId="{576DEC30-0DFF-4BD6-B444-F91C629AA9F6}" dt="2025-05-01T12:41:18.891" v="288" actId="20577"/>
      <pc:docMkLst>
        <pc:docMk/>
      </pc:docMkLst>
      <pc:sldChg chg="modSp">
        <pc:chgData name="Robert Michaud" userId="0cec5c57-a01f-4358-828b-fd7eaaef13a3" providerId="ADAL" clId="{576DEC30-0DFF-4BD6-B444-F91C629AA9F6}" dt="2025-05-01T12:36:23.568" v="20" actId="20577"/>
        <pc:sldMkLst>
          <pc:docMk/>
          <pc:sldMk cId="4112175430" sldId="771"/>
        </pc:sldMkLst>
        <pc:graphicFrameChg chg="mod">
          <ac:chgData name="Robert Michaud" userId="0cec5c57-a01f-4358-828b-fd7eaaef13a3" providerId="ADAL" clId="{576DEC30-0DFF-4BD6-B444-F91C629AA9F6}" dt="2025-05-01T12:36:23.568" v="20" actId="20577"/>
          <ac:graphicFrameMkLst>
            <pc:docMk/>
            <pc:sldMk cId="4112175430" sldId="771"/>
            <ac:graphicFrameMk id="5" creationId="{39D64DCB-F156-41AF-B528-E9042A2D22A3}"/>
          </ac:graphicFrameMkLst>
        </pc:graphicFrameChg>
      </pc:sldChg>
      <pc:sldChg chg="del">
        <pc:chgData name="Robert Michaud" userId="0cec5c57-a01f-4358-828b-fd7eaaef13a3" providerId="ADAL" clId="{576DEC30-0DFF-4BD6-B444-F91C629AA9F6}" dt="2025-05-01T11:00:02.237" v="0" actId="47"/>
        <pc:sldMkLst>
          <pc:docMk/>
          <pc:sldMk cId="4251206770" sldId="772"/>
        </pc:sldMkLst>
      </pc:sldChg>
      <pc:sldChg chg="del">
        <pc:chgData name="Robert Michaud" userId="0cec5c57-a01f-4358-828b-fd7eaaef13a3" providerId="ADAL" clId="{576DEC30-0DFF-4BD6-B444-F91C629AA9F6}" dt="2025-05-01T11:00:05.172" v="1" actId="47"/>
        <pc:sldMkLst>
          <pc:docMk/>
          <pc:sldMk cId="801934243" sldId="776"/>
        </pc:sldMkLst>
      </pc:sldChg>
      <pc:sldChg chg="modSp add mod">
        <pc:chgData name="Robert Michaud" userId="0cec5c57-a01f-4358-828b-fd7eaaef13a3" providerId="ADAL" clId="{576DEC30-0DFF-4BD6-B444-F91C629AA9F6}" dt="2025-05-01T12:41:18.891" v="288" actId="20577"/>
        <pc:sldMkLst>
          <pc:docMk/>
          <pc:sldMk cId="931208786" sldId="809"/>
        </pc:sldMkLst>
        <pc:spChg chg="mod">
          <ac:chgData name="Robert Michaud" userId="0cec5c57-a01f-4358-828b-fd7eaaef13a3" providerId="ADAL" clId="{576DEC30-0DFF-4BD6-B444-F91C629AA9F6}" dt="2025-05-01T12:38:23.800" v="52" actId="20577"/>
          <ac:spMkLst>
            <pc:docMk/>
            <pc:sldMk cId="931208786" sldId="809"/>
            <ac:spMk id="2" creationId="{8299AF7C-D1D6-100F-2050-DB15E0AC980A}"/>
          </ac:spMkLst>
        </pc:spChg>
        <pc:spChg chg="mod">
          <ac:chgData name="Robert Michaud" userId="0cec5c57-a01f-4358-828b-fd7eaaef13a3" providerId="ADAL" clId="{576DEC30-0DFF-4BD6-B444-F91C629AA9F6}" dt="2025-05-01T12:41:18.891" v="288" actId="20577"/>
          <ac:spMkLst>
            <pc:docMk/>
            <pc:sldMk cId="931208786" sldId="809"/>
            <ac:spMk id="3" creationId="{DCE9236E-21D8-3896-4240-95286AEEFE6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b="1">
                <a:solidFill>
                  <a:schemeClr val="tx1"/>
                </a:solidFill>
                <a:latin typeface="Century Gothic" panose="020B0502020202020204" pitchFamily="34" charset="0"/>
              </a:rPr>
              <a:t>Profile </a:t>
            </a:r>
            <a:r>
              <a:rPr lang="en-US" sz="1200" b="1" baseline="0">
                <a:solidFill>
                  <a:schemeClr val="tx1"/>
                </a:solidFill>
                <a:latin typeface="Century Gothic" panose="020B0502020202020204" pitchFamily="34" charset="0"/>
              </a:rPr>
              <a:t>1 (Conservative 20/80) - Bonds</a:t>
            </a:r>
          </a:p>
        </c:rich>
      </c:tx>
      <c:layout>
        <c:manualLayout>
          <c:xMode val="edge"/>
          <c:yMode val="edge"/>
          <c:x val="0.22835179026250615"/>
          <c:y val="3.4077688541999545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Sheet1!$B$2</c:f>
              <c:strCache>
                <c:ptCount val="1"/>
                <c:pt idx="0">
                  <c:v>2080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A0A-1640-9237-22E2AD0473C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A0A-1640-9237-22E2AD0473C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A0A-1640-9237-22E2AD0473C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A0A-1640-9237-22E2AD0473C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A0A-1640-9237-22E2AD0473C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A0A-1640-9237-22E2AD0473C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A0A-1640-9237-22E2AD0473C0}"/>
              </c:ext>
            </c:extLst>
          </c:dPt>
          <c:cat>
            <c:strRef>
              <c:f>Sheet1!$A$3:$A$9</c:f>
              <c:strCache>
                <c:ptCount val="7"/>
                <c:pt idx="0">
                  <c:v>Short</c:v>
                </c:pt>
                <c:pt idx="1">
                  <c:v>Intermed</c:v>
                </c:pt>
                <c:pt idx="2">
                  <c:v>Long</c:v>
                </c:pt>
                <c:pt idx="3">
                  <c:v>Corp</c:v>
                </c:pt>
                <c:pt idx="4">
                  <c:v>Mortgage</c:v>
                </c:pt>
                <c:pt idx="5">
                  <c:v>High Yield</c:v>
                </c:pt>
                <c:pt idx="6">
                  <c:v>Int'l</c:v>
                </c:pt>
              </c:strCache>
            </c:strRef>
          </c:cat>
          <c:val>
            <c:numRef>
              <c:f>Sheet1!$B$3:$B$9</c:f>
              <c:numCache>
                <c:formatCode>0.00%</c:formatCode>
                <c:ptCount val="7"/>
                <c:pt idx="0">
                  <c:v>0.22390000000000002</c:v>
                </c:pt>
                <c:pt idx="1">
                  <c:v>0.19239999999999999</c:v>
                </c:pt>
                <c:pt idx="2">
                  <c:v>3.6000000000000004E-2</c:v>
                </c:pt>
                <c:pt idx="3">
                  <c:v>9.64E-2</c:v>
                </c:pt>
                <c:pt idx="4">
                  <c:v>0.17470000000000002</c:v>
                </c:pt>
                <c:pt idx="5">
                  <c:v>1.0200000000000001E-2</c:v>
                </c:pt>
                <c:pt idx="6">
                  <c:v>2.1600000000000001E-2</c:v>
                </c:pt>
              </c:numCache>
            </c:numRef>
          </c:val>
          <c:extLst>
            <c:ext xmlns:c16="http://schemas.microsoft.com/office/drawing/2014/chart" uri="{C3380CC4-5D6E-409C-BE32-E72D297353CC}">
              <c16:uniqueId val="{0000000E-2A0A-1640-9237-22E2AD0473C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4.8906795068855015E-2"/>
          <c:y val="0.92320039543247678"/>
          <c:w val="0.89561017858690117"/>
          <c:h val="7.542741215114630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Century Gothic" panose="020B0502020202020204" pitchFamily="34" charset="0"/>
                <a:ea typeface="+mn-ea"/>
                <a:cs typeface="+mn-cs"/>
              </a:defRPr>
            </a:pPr>
            <a:r>
              <a:rPr lang="en-US" sz="1200" b="1">
                <a:solidFill>
                  <a:schemeClr val="tx1"/>
                </a:solidFill>
                <a:latin typeface="Century Gothic" panose="020B0502020202020204" pitchFamily="34" charset="0"/>
              </a:rPr>
              <a:t>Profile </a:t>
            </a:r>
            <a:r>
              <a:rPr lang="en-US" sz="1200" b="1" baseline="0">
                <a:solidFill>
                  <a:schemeClr val="tx1"/>
                </a:solidFill>
                <a:latin typeface="Century Gothic" panose="020B0502020202020204" pitchFamily="34" charset="0"/>
              </a:rPr>
              <a:t>4 (Moderate Growth 75/25) - Bonds</a:t>
            </a:r>
            <a:endParaRPr lang="en-US" sz="1200" b="1">
              <a:solidFill>
                <a:schemeClr val="tx1"/>
              </a:solidFill>
              <a:latin typeface="Century Gothic" panose="020B0502020202020204" pitchFamily="34" charset="0"/>
            </a:endParaRPr>
          </a:p>
        </c:rich>
      </c:tx>
      <c:layout>
        <c:manualLayout>
          <c:xMode val="edge"/>
          <c:yMode val="edge"/>
          <c:x val="0.13228089351310593"/>
          <c:y val="7.631385949425498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Century Gothic" panose="020B0502020202020204" pitchFamily="34" charset="0"/>
              <a:ea typeface="+mn-ea"/>
              <a:cs typeface="+mn-cs"/>
            </a:defRPr>
          </a:pPr>
          <a:endParaRPr lang="en-US"/>
        </a:p>
      </c:txPr>
    </c:title>
    <c:autoTitleDeleted val="0"/>
    <c:plotArea>
      <c:layout/>
      <c:doughnutChart>
        <c:varyColors val="1"/>
        <c:ser>
          <c:idx val="0"/>
          <c:order val="0"/>
          <c:tx>
            <c:strRef>
              <c:f>Sheet1!$D$2</c:f>
              <c:strCache>
                <c:ptCount val="1"/>
                <c:pt idx="0">
                  <c:v>7525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E1C-254D-99C3-95C3ED7CA6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E1C-254D-99C3-95C3ED7CA6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E1C-254D-99C3-95C3ED7CA62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E1C-254D-99C3-95C3ED7CA62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E1C-254D-99C3-95C3ED7CA62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E1C-254D-99C3-95C3ED7CA62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E1C-254D-99C3-95C3ED7CA62D}"/>
              </c:ext>
            </c:extLst>
          </c:dPt>
          <c:cat>
            <c:strRef>
              <c:f>Sheet1!$C$3:$C$9</c:f>
              <c:strCache>
                <c:ptCount val="7"/>
                <c:pt idx="0">
                  <c:v>Short</c:v>
                </c:pt>
                <c:pt idx="1">
                  <c:v>Intermed</c:v>
                </c:pt>
                <c:pt idx="2">
                  <c:v>Long</c:v>
                </c:pt>
                <c:pt idx="3">
                  <c:v>Corp</c:v>
                </c:pt>
                <c:pt idx="4">
                  <c:v>Mortgage</c:v>
                </c:pt>
                <c:pt idx="5">
                  <c:v>High Yield</c:v>
                </c:pt>
                <c:pt idx="6">
                  <c:v>Int'l</c:v>
                </c:pt>
              </c:strCache>
            </c:strRef>
          </c:cat>
          <c:val>
            <c:numRef>
              <c:f>Sheet1!$D$3:$D$9</c:f>
              <c:numCache>
                <c:formatCode>0.00%</c:formatCode>
                <c:ptCount val="7"/>
                <c:pt idx="0">
                  <c:v>0</c:v>
                </c:pt>
                <c:pt idx="1">
                  <c:v>3.7999999999999999E-2</c:v>
                </c:pt>
                <c:pt idx="2">
                  <c:v>6.7500000000000004E-2</c:v>
                </c:pt>
                <c:pt idx="3">
                  <c:v>4.6199999999999998E-2</c:v>
                </c:pt>
                <c:pt idx="4">
                  <c:v>1.2800000000000001E-2</c:v>
                </c:pt>
                <c:pt idx="5">
                  <c:v>1.7100000000000001E-2</c:v>
                </c:pt>
                <c:pt idx="6">
                  <c:v>3.8399999999999997E-2</c:v>
                </c:pt>
              </c:numCache>
            </c:numRef>
          </c:val>
          <c:extLst>
            <c:ext xmlns:c16="http://schemas.microsoft.com/office/drawing/2014/chart" uri="{C3380CC4-5D6E-409C-BE32-E72D297353CC}">
              <c16:uniqueId val="{0000000E-7E1C-254D-99C3-95C3ED7CA62D}"/>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egendEntry>
        <c:idx val="2"/>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egendEntry>
        <c:idx val="3"/>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egendEntry>
        <c:idx val="4"/>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ayout>
        <c:manualLayout>
          <c:xMode val="edge"/>
          <c:yMode val="edge"/>
          <c:x val="4.7522258713187097E-2"/>
          <c:y val="0.9208613520673139"/>
          <c:w val="0.89999989263854729"/>
          <c:h val="7.542741215114630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b="1">
                <a:solidFill>
                  <a:schemeClr val="tx1"/>
                </a:solidFill>
                <a:latin typeface="Century Gothic" panose="020B0502020202020204" pitchFamily="34" charset="0"/>
              </a:rPr>
              <a:t>Profile </a:t>
            </a:r>
            <a:r>
              <a:rPr lang="en-US" sz="1200" b="1" baseline="0">
                <a:solidFill>
                  <a:schemeClr val="tx1"/>
                </a:solidFill>
                <a:latin typeface="Century Gothic" panose="020B0502020202020204" pitchFamily="34" charset="0"/>
              </a:rPr>
              <a:t>1 (Conservative 20/80) - Bonds</a:t>
            </a:r>
          </a:p>
        </c:rich>
      </c:tx>
      <c:layout>
        <c:manualLayout>
          <c:xMode val="edge"/>
          <c:yMode val="edge"/>
          <c:x val="0.22835179026250615"/>
          <c:y val="3.4077688541999545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Sheet1!$B$2</c:f>
              <c:strCache>
                <c:ptCount val="1"/>
                <c:pt idx="0">
                  <c:v>2080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A0A-1640-9237-22E2AD0473C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A0A-1640-9237-22E2AD0473C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A0A-1640-9237-22E2AD0473C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A0A-1640-9237-22E2AD0473C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A0A-1640-9237-22E2AD0473C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A0A-1640-9237-22E2AD0473C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A0A-1640-9237-22E2AD0473C0}"/>
              </c:ext>
            </c:extLst>
          </c:dPt>
          <c:cat>
            <c:strRef>
              <c:f>Sheet1!$A$3:$A$9</c:f>
              <c:strCache>
                <c:ptCount val="7"/>
                <c:pt idx="0">
                  <c:v>Short</c:v>
                </c:pt>
                <c:pt idx="1">
                  <c:v>Intermed</c:v>
                </c:pt>
                <c:pt idx="2">
                  <c:v>Long</c:v>
                </c:pt>
                <c:pt idx="3">
                  <c:v>Corp</c:v>
                </c:pt>
                <c:pt idx="4">
                  <c:v>Mortgage</c:v>
                </c:pt>
                <c:pt idx="5">
                  <c:v>High Yield</c:v>
                </c:pt>
                <c:pt idx="6">
                  <c:v>Int'l</c:v>
                </c:pt>
              </c:strCache>
            </c:strRef>
          </c:cat>
          <c:val>
            <c:numRef>
              <c:f>Sheet1!$B$3:$B$9</c:f>
              <c:numCache>
                <c:formatCode>0.00%</c:formatCode>
                <c:ptCount val="7"/>
                <c:pt idx="0">
                  <c:v>0.22390000000000002</c:v>
                </c:pt>
                <c:pt idx="1">
                  <c:v>0.19239999999999999</c:v>
                </c:pt>
                <c:pt idx="2">
                  <c:v>3.6000000000000004E-2</c:v>
                </c:pt>
                <c:pt idx="3">
                  <c:v>9.64E-2</c:v>
                </c:pt>
                <c:pt idx="4">
                  <c:v>0.17470000000000002</c:v>
                </c:pt>
                <c:pt idx="5">
                  <c:v>1.0200000000000001E-2</c:v>
                </c:pt>
                <c:pt idx="6">
                  <c:v>2.1600000000000001E-2</c:v>
                </c:pt>
              </c:numCache>
            </c:numRef>
          </c:val>
          <c:extLst>
            <c:ext xmlns:c16="http://schemas.microsoft.com/office/drawing/2014/chart" uri="{C3380CC4-5D6E-409C-BE32-E72D297353CC}">
              <c16:uniqueId val="{0000000E-2A0A-1640-9237-22E2AD0473C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4.8906795068855015E-2"/>
          <c:y val="0.92320039543247678"/>
          <c:w val="0.89561017858690117"/>
          <c:h val="7.542741215114630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Century Gothic" panose="020B0502020202020204" pitchFamily="34" charset="0"/>
                <a:ea typeface="+mn-ea"/>
                <a:cs typeface="+mn-cs"/>
              </a:defRPr>
            </a:pPr>
            <a:r>
              <a:rPr lang="en-US" sz="1200" b="1">
                <a:solidFill>
                  <a:schemeClr val="tx1"/>
                </a:solidFill>
                <a:latin typeface="Century Gothic" panose="020B0502020202020204" pitchFamily="34" charset="0"/>
              </a:rPr>
              <a:t>Profile </a:t>
            </a:r>
            <a:r>
              <a:rPr lang="en-US" sz="1200" b="1" baseline="0">
                <a:solidFill>
                  <a:schemeClr val="tx1"/>
                </a:solidFill>
                <a:latin typeface="Century Gothic" panose="020B0502020202020204" pitchFamily="34" charset="0"/>
              </a:rPr>
              <a:t>4 (Moderate Growth 75/25) - Bonds</a:t>
            </a:r>
            <a:endParaRPr lang="en-US" sz="1200" b="1">
              <a:solidFill>
                <a:schemeClr val="tx1"/>
              </a:solidFill>
              <a:latin typeface="Century Gothic" panose="020B0502020202020204" pitchFamily="34" charset="0"/>
            </a:endParaRPr>
          </a:p>
        </c:rich>
      </c:tx>
      <c:layout>
        <c:manualLayout>
          <c:xMode val="edge"/>
          <c:yMode val="edge"/>
          <c:x val="0.13228089351310593"/>
          <c:y val="7.631385949425498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Century Gothic" panose="020B0502020202020204" pitchFamily="34" charset="0"/>
              <a:ea typeface="+mn-ea"/>
              <a:cs typeface="+mn-cs"/>
            </a:defRPr>
          </a:pPr>
          <a:endParaRPr lang="en-US"/>
        </a:p>
      </c:txPr>
    </c:title>
    <c:autoTitleDeleted val="0"/>
    <c:plotArea>
      <c:layout/>
      <c:doughnutChart>
        <c:varyColors val="1"/>
        <c:ser>
          <c:idx val="0"/>
          <c:order val="0"/>
          <c:tx>
            <c:strRef>
              <c:f>Sheet1!$D$2</c:f>
              <c:strCache>
                <c:ptCount val="1"/>
                <c:pt idx="0">
                  <c:v>7525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E1C-254D-99C3-95C3ED7CA6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E1C-254D-99C3-95C3ED7CA6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E1C-254D-99C3-95C3ED7CA62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E1C-254D-99C3-95C3ED7CA62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E1C-254D-99C3-95C3ED7CA62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E1C-254D-99C3-95C3ED7CA62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E1C-254D-99C3-95C3ED7CA62D}"/>
              </c:ext>
            </c:extLst>
          </c:dPt>
          <c:cat>
            <c:strRef>
              <c:f>Sheet1!$C$3:$C$9</c:f>
              <c:strCache>
                <c:ptCount val="7"/>
                <c:pt idx="0">
                  <c:v>Short</c:v>
                </c:pt>
                <c:pt idx="1">
                  <c:v>Intermed</c:v>
                </c:pt>
                <c:pt idx="2">
                  <c:v>Long</c:v>
                </c:pt>
                <c:pt idx="3">
                  <c:v>Corp</c:v>
                </c:pt>
                <c:pt idx="4">
                  <c:v>Mortgage</c:v>
                </c:pt>
                <c:pt idx="5">
                  <c:v>High Yield</c:v>
                </c:pt>
                <c:pt idx="6">
                  <c:v>Int'l</c:v>
                </c:pt>
              </c:strCache>
            </c:strRef>
          </c:cat>
          <c:val>
            <c:numRef>
              <c:f>Sheet1!$D$3:$D$9</c:f>
              <c:numCache>
                <c:formatCode>0.00%</c:formatCode>
                <c:ptCount val="7"/>
                <c:pt idx="0">
                  <c:v>0</c:v>
                </c:pt>
                <c:pt idx="1">
                  <c:v>3.7999999999999999E-2</c:v>
                </c:pt>
                <c:pt idx="2">
                  <c:v>6.7500000000000004E-2</c:v>
                </c:pt>
                <c:pt idx="3">
                  <c:v>4.6199999999999998E-2</c:v>
                </c:pt>
                <c:pt idx="4">
                  <c:v>1.2800000000000001E-2</c:v>
                </c:pt>
                <c:pt idx="5">
                  <c:v>1.7100000000000001E-2</c:v>
                </c:pt>
                <c:pt idx="6">
                  <c:v>3.8399999999999997E-2</c:v>
                </c:pt>
              </c:numCache>
            </c:numRef>
          </c:val>
          <c:extLst>
            <c:ext xmlns:c16="http://schemas.microsoft.com/office/drawing/2014/chart" uri="{C3380CC4-5D6E-409C-BE32-E72D297353CC}">
              <c16:uniqueId val="{0000000E-7E1C-254D-99C3-95C3ED7CA62D}"/>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egendEntry>
        <c:idx val="2"/>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egendEntry>
        <c:idx val="3"/>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egendEntry>
        <c:idx val="4"/>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Entry>
      <c:layout>
        <c:manualLayout>
          <c:xMode val="edge"/>
          <c:yMode val="edge"/>
          <c:x val="4.7522258713187097E-2"/>
          <c:y val="0.9208613520673139"/>
          <c:w val="0.89999989263854729"/>
          <c:h val="7.542741215114630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088BCC-EE13-4116-B6E3-38F0AECD7E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C8B7B98-9037-4101-A395-50CA472C7637}">
      <dgm:prSet/>
      <dgm:spPr/>
      <dgm:t>
        <a:bodyPr/>
        <a:lstStyle/>
        <a:p>
          <a:pPr rtl="0"/>
          <a:r>
            <a:rPr lang="en-US" b="0">
              <a:latin typeface="Century Gothic"/>
            </a:rPr>
            <a:t>Seek to maximize return and especially minimize risk</a:t>
          </a:r>
        </a:p>
      </dgm:t>
    </dgm:pt>
    <dgm:pt modelId="{0E8CA412-AA19-4D8F-8F91-082F763DDCC3}" type="parTrans" cxnId="{9B8FFC8E-9E5A-4E98-A93C-4443BCDD2BA0}">
      <dgm:prSet/>
      <dgm:spPr/>
      <dgm:t>
        <a:bodyPr/>
        <a:lstStyle/>
        <a:p>
          <a:endParaRPr lang="en-US"/>
        </a:p>
      </dgm:t>
    </dgm:pt>
    <dgm:pt modelId="{94AF21E9-32ED-43C1-A1C5-A8A22D07391D}" type="sibTrans" cxnId="{9B8FFC8E-9E5A-4E98-A93C-4443BCDD2BA0}">
      <dgm:prSet/>
      <dgm:spPr/>
      <dgm:t>
        <a:bodyPr/>
        <a:lstStyle/>
        <a:p>
          <a:endParaRPr lang="en-US"/>
        </a:p>
      </dgm:t>
    </dgm:pt>
    <dgm:pt modelId="{654600AF-F4A5-48B0-B7FF-9EB4DDC3BC75}">
      <dgm:prSet/>
      <dgm:spPr/>
      <dgm:t>
        <a:bodyPr/>
        <a:lstStyle/>
        <a:p>
          <a:pPr rtl="0"/>
          <a:r>
            <a:rPr lang="en-US" b="0">
              <a:latin typeface="Century Gothic"/>
            </a:rPr>
            <a:t>Balance risk and return</a:t>
          </a:r>
        </a:p>
      </dgm:t>
    </dgm:pt>
    <dgm:pt modelId="{A20217DE-C01D-48B5-BC97-03615DF84E0E}" type="parTrans" cxnId="{C03F3EF1-88C9-4843-963E-6C0B20E908BD}">
      <dgm:prSet/>
      <dgm:spPr/>
      <dgm:t>
        <a:bodyPr/>
        <a:lstStyle/>
        <a:p>
          <a:endParaRPr lang="en-US"/>
        </a:p>
      </dgm:t>
    </dgm:pt>
    <dgm:pt modelId="{D1FF0232-C677-40D0-B5CA-462AD56B99CD}" type="sibTrans" cxnId="{C03F3EF1-88C9-4843-963E-6C0B20E908BD}">
      <dgm:prSet/>
      <dgm:spPr/>
      <dgm:t>
        <a:bodyPr/>
        <a:lstStyle/>
        <a:p>
          <a:endParaRPr lang="en-US"/>
        </a:p>
      </dgm:t>
    </dgm:pt>
    <dgm:pt modelId="{BEC5F309-B679-4D06-9DDA-8FC4B808DB81}">
      <dgm:prSet phldr="0"/>
      <dgm:spPr/>
      <dgm:t>
        <a:bodyPr/>
        <a:lstStyle/>
        <a:p>
          <a:pPr rtl="0"/>
          <a:r>
            <a:rPr lang="en-US" b="0">
              <a:latin typeface="Century Gothic"/>
            </a:rPr>
            <a:t>Diversification</a:t>
          </a:r>
        </a:p>
      </dgm:t>
    </dgm:pt>
    <dgm:pt modelId="{1A3FF80F-9796-4CA2-9C29-DEE4D91EA848}" type="parTrans" cxnId="{35E6195F-B00A-4BA3-9E3F-480D7E2B6595}">
      <dgm:prSet/>
      <dgm:spPr/>
      <dgm:t>
        <a:bodyPr/>
        <a:lstStyle/>
        <a:p>
          <a:endParaRPr lang="en-US"/>
        </a:p>
      </dgm:t>
    </dgm:pt>
    <dgm:pt modelId="{04DB0FA0-EF70-427B-8AAC-170B2595F687}" type="sibTrans" cxnId="{35E6195F-B00A-4BA3-9E3F-480D7E2B6595}">
      <dgm:prSet/>
      <dgm:spPr/>
      <dgm:t>
        <a:bodyPr/>
        <a:lstStyle/>
        <a:p>
          <a:endParaRPr lang="en-US"/>
        </a:p>
      </dgm:t>
    </dgm:pt>
    <dgm:pt modelId="{1FA7AB0A-4AFB-4393-8261-1AE6EB73C075}">
      <dgm:prSet phldr="0"/>
      <dgm:spPr/>
      <dgm:t>
        <a:bodyPr/>
        <a:lstStyle/>
        <a:p>
          <a:pPr rtl="0"/>
          <a:r>
            <a:rPr lang="en-US" b="0">
              <a:latin typeface="Century Gothic"/>
            </a:rPr>
            <a:t>Securities		 Geographical regions</a:t>
          </a:r>
        </a:p>
      </dgm:t>
    </dgm:pt>
    <dgm:pt modelId="{C2F61D50-15FA-4F3D-998C-062F8DCBF2D9}" type="parTrans" cxnId="{58BE536D-A408-4382-A88A-6B6E6766ED4E}">
      <dgm:prSet/>
      <dgm:spPr/>
      <dgm:t>
        <a:bodyPr/>
        <a:lstStyle/>
        <a:p>
          <a:endParaRPr lang="en-US"/>
        </a:p>
      </dgm:t>
    </dgm:pt>
    <dgm:pt modelId="{260E6A26-1C77-40A0-A14A-D3AC7EBD1E8D}" type="sibTrans" cxnId="{58BE536D-A408-4382-A88A-6B6E6766ED4E}">
      <dgm:prSet/>
      <dgm:spPr/>
      <dgm:t>
        <a:bodyPr/>
        <a:lstStyle/>
        <a:p>
          <a:endParaRPr lang="en-US"/>
        </a:p>
      </dgm:t>
    </dgm:pt>
    <dgm:pt modelId="{454C4D34-64DB-4C2E-84AF-838571141942}">
      <dgm:prSet phldr="0"/>
      <dgm:spPr/>
      <dgm:t>
        <a:bodyPr/>
        <a:lstStyle/>
        <a:p>
          <a:pPr rtl="0"/>
          <a:r>
            <a:rPr lang="en-US" b="0">
              <a:latin typeface="Century Gothic"/>
            </a:rPr>
            <a:t>Asset classes		 Time (intertemporal risk management)</a:t>
          </a:r>
        </a:p>
      </dgm:t>
    </dgm:pt>
    <dgm:pt modelId="{5BD22AEE-659D-4316-A8D7-09000A91C211}" type="parTrans" cxnId="{FEE1E461-B1A2-4E53-BECC-BFAF9589F0DC}">
      <dgm:prSet/>
      <dgm:spPr/>
      <dgm:t>
        <a:bodyPr/>
        <a:lstStyle/>
        <a:p>
          <a:endParaRPr lang="en-US"/>
        </a:p>
      </dgm:t>
    </dgm:pt>
    <dgm:pt modelId="{6E8301B6-8F35-4D25-8645-7A71C085D85B}" type="sibTrans" cxnId="{FEE1E461-B1A2-4E53-BECC-BFAF9589F0DC}">
      <dgm:prSet/>
      <dgm:spPr/>
      <dgm:t>
        <a:bodyPr/>
        <a:lstStyle/>
        <a:p>
          <a:endParaRPr lang="en-US"/>
        </a:p>
      </dgm:t>
    </dgm:pt>
    <dgm:pt modelId="{49857C99-1413-435E-824B-A663D75EA8E1}">
      <dgm:prSet phldr="0"/>
      <dgm:spPr/>
      <dgm:t>
        <a:bodyPr/>
        <a:lstStyle/>
        <a:p>
          <a:pPr rtl="0"/>
          <a:r>
            <a:rPr lang="en-US" b="0">
              <a:latin typeface="Century Gothic"/>
            </a:rPr>
            <a:t>Risk factors		 Asset Managers</a:t>
          </a:r>
        </a:p>
      </dgm:t>
    </dgm:pt>
    <dgm:pt modelId="{C8297873-1C95-411F-B3C9-8B35C2CC51C9}" type="parTrans" cxnId="{553534DB-0AF6-4B4B-8020-E465D9370ADC}">
      <dgm:prSet/>
      <dgm:spPr/>
      <dgm:t>
        <a:bodyPr/>
        <a:lstStyle/>
        <a:p>
          <a:endParaRPr lang="en-US"/>
        </a:p>
      </dgm:t>
    </dgm:pt>
    <dgm:pt modelId="{045891A1-9EA0-4CB7-9C4F-4D2D1494677F}" type="sibTrans" cxnId="{553534DB-0AF6-4B4B-8020-E465D9370ADC}">
      <dgm:prSet/>
      <dgm:spPr/>
      <dgm:t>
        <a:bodyPr/>
        <a:lstStyle/>
        <a:p>
          <a:endParaRPr lang="en-US"/>
        </a:p>
      </dgm:t>
    </dgm:pt>
    <dgm:pt modelId="{1165FBBA-D1B0-4435-9597-42CC36F1D570}">
      <dgm:prSet phldr="0"/>
      <dgm:spPr/>
      <dgm:t>
        <a:bodyPr/>
        <a:lstStyle/>
        <a:p>
          <a:pPr rtl="0"/>
          <a:r>
            <a:rPr lang="en-US" b="0">
              <a:latin typeface="Century Gothic"/>
            </a:rPr>
            <a:t>Managing Costs</a:t>
          </a:r>
        </a:p>
      </dgm:t>
    </dgm:pt>
    <dgm:pt modelId="{213C0696-D4BE-46F8-B31A-DE6E0182FB00}" type="parTrans" cxnId="{D7EBA3E2-7C83-4CED-B2F2-CF881A9A52CE}">
      <dgm:prSet/>
      <dgm:spPr/>
      <dgm:t>
        <a:bodyPr/>
        <a:lstStyle/>
        <a:p>
          <a:endParaRPr lang="en-US"/>
        </a:p>
      </dgm:t>
    </dgm:pt>
    <dgm:pt modelId="{231046A8-6E95-4BC7-8F6E-2E616FEEB855}" type="sibTrans" cxnId="{D7EBA3E2-7C83-4CED-B2F2-CF881A9A52CE}">
      <dgm:prSet/>
      <dgm:spPr/>
      <dgm:t>
        <a:bodyPr/>
        <a:lstStyle/>
        <a:p>
          <a:endParaRPr lang="en-US"/>
        </a:p>
      </dgm:t>
    </dgm:pt>
    <dgm:pt modelId="{3264C787-AA1B-4C08-95BD-E375AD06EDE5}">
      <dgm:prSet phldr="0"/>
      <dgm:spPr/>
      <dgm:t>
        <a:bodyPr/>
        <a:lstStyle/>
        <a:p>
          <a:pPr rtl="0"/>
          <a:r>
            <a:rPr lang="en-US" b="0">
              <a:latin typeface="Century Gothic"/>
            </a:rPr>
            <a:t>Limit turnover</a:t>
          </a:r>
        </a:p>
      </dgm:t>
    </dgm:pt>
    <dgm:pt modelId="{93F13B7D-F7B8-4EF9-86A0-C8E67BEAC955}" type="parTrans" cxnId="{A7770B37-09F3-4F14-A57E-F02B911F70A4}">
      <dgm:prSet/>
      <dgm:spPr/>
      <dgm:t>
        <a:bodyPr/>
        <a:lstStyle/>
        <a:p>
          <a:endParaRPr lang="en-US"/>
        </a:p>
      </dgm:t>
    </dgm:pt>
    <dgm:pt modelId="{01B58495-3913-4445-AA43-A8025F82BA58}" type="sibTrans" cxnId="{A7770B37-09F3-4F14-A57E-F02B911F70A4}">
      <dgm:prSet/>
      <dgm:spPr/>
      <dgm:t>
        <a:bodyPr/>
        <a:lstStyle/>
        <a:p>
          <a:endParaRPr lang="en-US"/>
        </a:p>
      </dgm:t>
    </dgm:pt>
    <dgm:pt modelId="{5F248887-4B63-4B54-87BE-0D6EA58884AC}">
      <dgm:prSet phldr="0"/>
      <dgm:spPr/>
      <dgm:t>
        <a:bodyPr/>
        <a:lstStyle/>
        <a:p>
          <a:pPr rtl="0"/>
          <a:r>
            <a:rPr lang="en-US" b="0">
              <a:latin typeface="Century Gothic"/>
            </a:rPr>
            <a:t>Low cost ETFs</a:t>
          </a:r>
        </a:p>
      </dgm:t>
    </dgm:pt>
    <dgm:pt modelId="{13D170CF-F00E-4CDA-9C75-0BF5BC6DF285}" type="parTrans" cxnId="{0987C857-0155-498F-BC64-4F690881E0D1}">
      <dgm:prSet/>
      <dgm:spPr/>
      <dgm:t>
        <a:bodyPr/>
        <a:lstStyle/>
        <a:p>
          <a:endParaRPr lang="en-US"/>
        </a:p>
      </dgm:t>
    </dgm:pt>
    <dgm:pt modelId="{D102E39B-6536-46CF-9B36-831EF3D8F929}" type="sibTrans" cxnId="{0987C857-0155-498F-BC64-4F690881E0D1}">
      <dgm:prSet/>
      <dgm:spPr/>
      <dgm:t>
        <a:bodyPr/>
        <a:lstStyle/>
        <a:p>
          <a:endParaRPr lang="en-US"/>
        </a:p>
      </dgm:t>
    </dgm:pt>
    <dgm:pt modelId="{327E3F6A-B14B-49E5-91BD-6193414EDD29}">
      <dgm:prSet phldr="0"/>
      <dgm:spPr/>
      <dgm:t>
        <a:bodyPr/>
        <a:lstStyle/>
        <a:p>
          <a:pPr rtl="0"/>
          <a:r>
            <a:rPr lang="en-US" b="0">
              <a:latin typeface="Century Gothic"/>
            </a:rPr>
            <a:t>Manage taxes</a:t>
          </a:r>
        </a:p>
      </dgm:t>
    </dgm:pt>
    <dgm:pt modelId="{36C585DF-0BA0-4F87-BD96-B7115AB7567E}" type="parTrans" cxnId="{DBE1B208-9A38-47A6-BC96-BDCA62002E4F}">
      <dgm:prSet/>
      <dgm:spPr/>
      <dgm:t>
        <a:bodyPr/>
        <a:lstStyle/>
        <a:p>
          <a:endParaRPr lang="en-US"/>
        </a:p>
      </dgm:t>
    </dgm:pt>
    <dgm:pt modelId="{F5FDCA7B-D781-42A0-AF36-84BBBA9BA08E}" type="sibTrans" cxnId="{DBE1B208-9A38-47A6-BC96-BDCA62002E4F}">
      <dgm:prSet/>
      <dgm:spPr/>
      <dgm:t>
        <a:bodyPr/>
        <a:lstStyle/>
        <a:p>
          <a:endParaRPr lang="en-US"/>
        </a:p>
      </dgm:t>
    </dgm:pt>
    <dgm:pt modelId="{E5B36150-583F-4F36-8DC7-95CAF9F98BF6}">
      <dgm:prSet phldr="0"/>
      <dgm:spPr/>
      <dgm:t>
        <a:bodyPr/>
        <a:lstStyle/>
        <a:p>
          <a:pPr rtl="0"/>
          <a:r>
            <a:rPr lang="en-US" b="0">
              <a:latin typeface="Century Gothic"/>
            </a:rPr>
            <a:t>Strategic but not static forecasts</a:t>
          </a:r>
        </a:p>
      </dgm:t>
    </dgm:pt>
    <dgm:pt modelId="{B25BFD42-3D8D-4318-812B-B78E324D58EE}" type="parTrans" cxnId="{2441B686-782F-4D02-83FA-345ED664E05C}">
      <dgm:prSet/>
      <dgm:spPr/>
      <dgm:t>
        <a:bodyPr/>
        <a:lstStyle/>
        <a:p>
          <a:endParaRPr lang="en-US"/>
        </a:p>
      </dgm:t>
    </dgm:pt>
    <dgm:pt modelId="{839E4A54-9759-41A6-975A-5C8B7DD3626E}" type="sibTrans" cxnId="{2441B686-782F-4D02-83FA-345ED664E05C}">
      <dgm:prSet/>
      <dgm:spPr/>
      <dgm:t>
        <a:bodyPr/>
        <a:lstStyle/>
        <a:p>
          <a:endParaRPr lang="en-US"/>
        </a:p>
      </dgm:t>
    </dgm:pt>
    <dgm:pt modelId="{55720CF3-1417-4926-A0F7-0FF254C0CE7C}">
      <dgm:prSet phldr="0"/>
      <dgm:spPr/>
      <dgm:t>
        <a:bodyPr/>
        <a:lstStyle/>
        <a:p>
          <a:pPr rtl="0"/>
          <a:r>
            <a:rPr lang="en-US" b="0">
              <a:latin typeface="Century Gothic"/>
            </a:rPr>
            <a:t>Use currently available data</a:t>
          </a:r>
        </a:p>
      </dgm:t>
    </dgm:pt>
    <dgm:pt modelId="{5CA1C4B3-B18D-4008-B973-0085ECC8A821}" type="parTrans" cxnId="{1687BB86-1C9D-46A2-99D9-51B807439BDD}">
      <dgm:prSet/>
      <dgm:spPr/>
      <dgm:t>
        <a:bodyPr/>
        <a:lstStyle/>
        <a:p>
          <a:endParaRPr lang="en-US"/>
        </a:p>
      </dgm:t>
    </dgm:pt>
    <dgm:pt modelId="{53C7030F-B67F-49A1-83B1-A0B56E2C7F55}" type="sibTrans" cxnId="{1687BB86-1C9D-46A2-99D9-51B807439BDD}">
      <dgm:prSet/>
      <dgm:spPr/>
      <dgm:t>
        <a:bodyPr/>
        <a:lstStyle/>
        <a:p>
          <a:endParaRPr lang="en-US"/>
        </a:p>
      </dgm:t>
    </dgm:pt>
    <dgm:pt modelId="{14E8960D-887D-4A38-BC53-54B346827A1C}">
      <dgm:prSet phldr="0"/>
      <dgm:spPr/>
      <dgm:t>
        <a:bodyPr/>
        <a:lstStyle/>
        <a:p>
          <a:pPr rtl="0"/>
          <a:r>
            <a:rPr lang="en-US" b="0">
              <a:latin typeface="Century Gothic"/>
            </a:rPr>
            <a:t>Avoid speculation</a:t>
          </a:r>
        </a:p>
      </dgm:t>
    </dgm:pt>
    <dgm:pt modelId="{808012C5-1AC8-4F45-A14C-B9A6AF70A6E2}" type="parTrans" cxnId="{53669BB3-8C3D-4858-BAB5-2C0FF7F610A3}">
      <dgm:prSet/>
      <dgm:spPr/>
      <dgm:t>
        <a:bodyPr/>
        <a:lstStyle/>
        <a:p>
          <a:endParaRPr lang="en-US"/>
        </a:p>
      </dgm:t>
    </dgm:pt>
    <dgm:pt modelId="{D831134B-EC97-499A-9BD4-AE4C7D5EE07E}" type="sibTrans" cxnId="{53669BB3-8C3D-4858-BAB5-2C0FF7F610A3}">
      <dgm:prSet/>
      <dgm:spPr/>
      <dgm:t>
        <a:bodyPr/>
        <a:lstStyle/>
        <a:p>
          <a:endParaRPr lang="en-US"/>
        </a:p>
      </dgm:t>
    </dgm:pt>
    <dgm:pt modelId="{D8E5C1E6-1AE5-4368-B85A-57E4601CE3BE}">
      <dgm:prSet phldr="0"/>
      <dgm:spPr/>
      <dgm:t>
        <a:bodyPr/>
        <a:lstStyle/>
        <a:p>
          <a:pPr rtl="0"/>
          <a:r>
            <a:rPr lang="en-US" b="0">
              <a:latin typeface="Century Gothic"/>
            </a:rPr>
            <a:t>Optimize portfolios</a:t>
          </a:r>
        </a:p>
      </dgm:t>
    </dgm:pt>
    <dgm:pt modelId="{460B23EC-B7EA-4288-B588-D555F8F056B9}" type="parTrans" cxnId="{8CB911C2-7FCB-4882-9818-22A4D2F73D40}">
      <dgm:prSet/>
      <dgm:spPr/>
      <dgm:t>
        <a:bodyPr/>
        <a:lstStyle/>
        <a:p>
          <a:endParaRPr lang="en-US"/>
        </a:p>
      </dgm:t>
    </dgm:pt>
    <dgm:pt modelId="{AE602B8B-6B91-4249-9648-F1C73502182C}" type="sibTrans" cxnId="{8CB911C2-7FCB-4882-9818-22A4D2F73D40}">
      <dgm:prSet/>
      <dgm:spPr/>
      <dgm:t>
        <a:bodyPr/>
        <a:lstStyle/>
        <a:p>
          <a:endParaRPr lang="en-US"/>
        </a:p>
      </dgm:t>
    </dgm:pt>
    <dgm:pt modelId="{81F517FA-7A99-4BB4-AC76-EBAFADB5B2AB}">
      <dgm:prSet phldr="0"/>
      <dgm:spPr/>
      <dgm:t>
        <a:bodyPr/>
        <a:lstStyle/>
        <a:p>
          <a:pPr rtl="0"/>
          <a:r>
            <a:rPr lang="en-US" b="0">
              <a:latin typeface="Century Gothic"/>
            </a:rPr>
            <a:t>Build portfolios for investor objectives</a:t>
          </a:r>
        </a:p>
      </dgm:t>
    </dgm:pt>
    <dgm:pt modelId="{B8C8694D-860D-4A0E-A3E1-50F16E11F23C}" type="parTrans" cxnId="{41363696-B045-42BE-81CA-1C4A12389AF7}">
      <dgm:prSet/>
      <dgm:spPr/>
      <dgm:t>
        <a:bodyPr/>
        <a:lstStyle/>
        <a:p>
          <a:endParaRPr lang="en-US"/>
        </a:p>
      </dgm:t>
    </dgm:pt>
    <dgm:pt modelId="{4BD4F5B1-788A-4545-9EF7-661F9BDBA15B}" type="sibTrans" cxnId="{41363696-B045-42BE-81CA-1C4A12389AF7}">
      <dgm:prSet/>
      <dgm:spPr/>
      <dgm:t>
        <a:bodyPr/>
        <a:lstStyle/>
        <a:p>
          <a:endParaRPr lang="en-US"/>
        </a:p>
      </dgm:t>
    </dgm:pt>
    <dgm:pt modelId="{0ED2DF13-FC45-45F6-94BF-17A9BEFA6D3C}" type="pres">
      <dgm:prSet presAssocID="{38088BCC-EE13-4116-B6E3-38F0AECD7E38}" presName="Name0" presStyleCnt="0">
        <dgm:presLayoutVars>
          <dgm:dir/>
          <dgm:animLvl val="lvl"/>
          <dgm:resizeHandles val="exact"/>
        </dgm:presLayoutVars>
      </dgm:prSet>
      <dgm:spPr/>
    </dgm:pt>
    <dgm:pt modelId="{F397A32F-BE5B-4156-9289-43BCC2F729AE}" type="pres">
      <dgm:prSet presAssocID="{BEC5F309-B679-4D06-9DDA-8FC4B808DB81}" presName="linNode" presStyleCnt="0"/>
      <dgm:spPr/>
    </dgm:pt>
    <dgm:pt modelId="{42A54918-0487-4D43-8766-58D9780DBBAA}" type="pres">
      <dgm:prSet presAssocID="{BEC5F309-B679-4D06-9DDA-8FC4B808DB81}" presName="parentText" presStyleLbl="node1" presStyleIdx="0" presStyleCnt="4">
        <dgm:presLayoutVars>
          <dgm:chMax val="1"/>
          <dgm:bulletEnabled val="1"/>
        </dgm:presLayoutVars>
      </dgm:prSet>
      <dgm:spPr/>
    </dgm:pt>
    <dgm:pt modelId="{B6822B23-36A5-4F2C-932A-6EAE65D74169}" type="pres">
      <dgm:prSet presAssocID="{BEC5F309-B679-4D06-9DDA-8FC4B808DB81}" presName="descendantText" presStyleLbl="alignAccFollowNode1" presStyleIdx="0" presStyleCnt="4">
        <dgm:presLayoutVars>
          <dgm:bulletEnabled val="1"/>
        </dgm:presLayoutVars>
      </dgm:prSet>
      <dgm:spPr/>
    </dgm:pt>
    <dgm:pt modelId="{65C2948A-9326-4AAE-B87F-59767273AD9E}" type="pres">
      <dgm:prSet presAssocID="{04DB0FA0-EF70-427B-8AAC-170B2595F687}" presName="sp" presStyleCnt="0"/>
      <dgm:spPr/>
    </dgm:pt>
    <dgm:pt modelId="{BE5AF27F-91A1-419B-A9B3-D20121DF222A}" type="pres">
      <dgm:prSet presAssocID="{1165FBBA-D1B0-4435-9597-42CC36F1D570}" presName="linNode" presStyleCnt="0"/>
      <dgm:spPr/>
    </dgm:pt>
    <dgm:pt modelId="{D5C8DD24-B29E-4DDD-8B46-2B4AAA57F682}" type="pres">
      <dgm:prSet presAssocID="{1165FBBA-D1B0-4435-9597-42CC36F1D570}" presName="parentText" presStyleLbl="node1" presStyleIdx="1" presStyleCnt="4">
        <dgm:presLayoutVars>
          <dgm:chMax val="1"/>
          <dgm:bulletEnabled val="1"/>
        </dgm:presLayoutVars>
      </dgm:prSet>
      <dgm:spPr/>
    </dgm:pt>
    <dgm:pt modelId="{F55C5A8D-F57D-4919-81C1-D68266B033C7}" type="pres">
      <dgm:prSet presAssocID="{1165FBBA-D1B0-4435-9597-42CC36F1D570}" presName="descendantText" presStyleLbl="alignAccFollowNode1" presStyleIdx="1" presStyleCnt="4">
        <dgm:presLayoutVars>
          <dgm:bulletEnabled val="1"/>
        </dgm:presLayoutVars>
      </dgm:prSet>
      <dgm:spPr/>
    </dgm:pt>
    <dgm:pt modelId="{68687387-6509-4B4C-A11F-A4FDB804CA31}" type="pres">
      <dgm:prSet presAssocID="{231046A8-6E95-4BC7-8F6E-2E616FEEB855}" presName="sp" presStyleCnt="0"/>
      <dgm:spPr/>
    </dgm:pt>
    <dgm:pt modelId="{00D89D1C-A4E8-48A5-BCB4-BAC44291A69C}" type="pres">
      <dgm:prSet presAssocID="{E5B36150-583F-4F36-8DC7-95CAF9F98BF6}" presName="linNode" presStyleCnt="0"/>
      <dgm:spPr/>
    </dgm:pt>
    <dgm:pt modelId="{A4E59328-9E9D-4ABF-A451-D8A030829145}" type="pres">
      <dgm:prSet presAssocID="{E5B36150-583F-4F36-8DC7-95CAF9F98BF6}" presName="parentText" presStyleLbl="node1" presStyleIdx="2" presStyleCnt="4">
        <dgm:presLayoutVars>
          <dgm:chMax val="1"/>
          <dgm:bulletEnabled val="1"/>
        </dgm:presLayoutVars>
      </dgm:prSet>
      <dgm:spPr/>
    </dgm:pt>
    <dgm:pt modelId="{9F412C60-029D-4BB1-87F2-710F0AF6E234}" type="pres">
      <dgm:prSet presAssocID="{E5B36150-583F-4F36-8DC7-95CAF9F98BF6}" presName="descendantText" presStyleLbl="alignAccFollowNode1" presStyleIdx="2" presStyleCnt="4">
        <dgm:presLayoutVars>
          <dgm:bulletEnabled val="1"/>
        </dgm:presLayoutVars>
      </dgm:prSet>
      <dgm:spPr/>
    </dgm:pt>
    <dgm:pt modelId="{9CF6B1C8-3B61-4BD6-85AF-DBB2C47F0E34}" type="pres">
      <dgm:prSet presAssocID="{839E4A54-9759-41A6-975A-5C8B7DD3626E}" presName="sp" presStyleCnt="0"/>
      <dgm:spPr/>
    </dgm:pt>
    <dgm:pt modelId="{CE9036BD-E31E-48B5-A292-1CAD0E82FBB5}" type="pres">
      <dgm:prSet presAssocID="{D8E5C1E6-1AE5-4368-B85A-57E4601CE3BE}" presName="linNode" presStyleCnt="0"/>
      <dgm:spPr/>
    </dgm:pt>
    <dgm:pt modelId="{995EE844-4C03-4227-9ABF-08CE4C774868}" type="pres">
      <dgm:prSet presAssocID="{D8E5C1E6-1AE5-4368-B85A-57E4601CE3BE}" presName="parentText" presStyleLbl="node1" presStyleIdx="3" presStyleCnt="4">
        <dgm:presLayoutVars>
          <dgm:chMax val="1"/>
          <dgm:bulletEnabled val="1"/>
        </dgm:presLayoutVars>
      </dgm:prSet>
      <dgm:spPr/>
    </dgm:pt>
    <dgm:pt modelId="{3D6AA022-20C7-4955-94B2-FA7AE74BBE52}" type="pres">
      <dgm:prSet presAssocID="{D8E5C1E6-1AE5-4368-B85A-57E4601CE3BE}" presName="descendantText" presStyleLbl="alignAccFollowNode1" presStyleIdx="3" presStyleCnt="4">
        <dgm:presLayoutVars>
          <dgm:bulletEnabled val="1"/>
        </dgm:presLayoutVars>
      </dgm:prSet>
      <dgm:spPr/>
    </dgm:pt>
  </dgm:ptLst>
  <dgm:cxnLst>
    <dgm:cxn modelId="{835D8A03-FD5A-4D2C-9DFF-254259F48768}" type="presOf" srcId="{D8E5C1E6-1AE5-4368-B85A-57E4601CE3BE}" destId="{995EE844-4C03-4227-9ABF-08CE4C774868}" srcOrd="0" destOrd="0" presId="urn:microsoft.com/office/officeart/2005/8/layout/vList5"/>
    <dgm:cxn modelId="{BBCA8804-A0F7-4951-AC42-A4F4A1B7A29C}" type="presOf" srcId="{2C8B7B98-9037-4101-A395-50CA472C7637}" destId="{3D6AA022-20C7-4955-94B2-FA7AE74BBE52}" srcOrd="0" destOrd="1" presId="urn:microsoft.com/office/officeart/2005/8/layout/vList5"/>
    <dgm:cxn modelId="{DBE1B208-9A38-47A6-BC96-BDCA62002E4F}" srcId="{1165FBBA-D1B0-4435-9597-42CC36F1D570}" destId="{327E3F6A-B14B-49E5-91BD-6193414EDD29}" srcOrd="2" destOrd="0" parTransId="{36C585DF-0BA0-4F87-BD96-B7115AB7567E}" sibTransId="{F5FDCA7B-D781-42A0-AF36-84BBBA9BA08E}"/>
    <dgm:cxn modelId="{8B394324-E9BD-4EAA-9587-9D7659E343C0}" type="presOf" srcId="{81F517FA-7A99-4BB4-AC76-EBAFADB5B2AB}" destId="{3D6AA022-20C7-4955-94B2-FA7AE74BBE52}" srcOrd="0" destOrd="0" presId="urn:microsoft.com/office/officeart/2005/8/layout/vList5"/>
    <dgm:cxn modelId="{A7770B37-09F3-4F14-A57E-F02B911F70A4}" srcId="{1165FBBA-D1B0-4435-9597-42CC36F1D570}" destId="{3264C787-AA1B-4C08-95BD-E375AD06EDE5}" srcOrd="0" destOrd="0" parTransId="{93F13B7D-F7B8-4EF9-86A0-C8E67BEAC955}" sibTransId="{01B58495-3913-4445-AA43-A8025F82BA58}"/>
    <dgm:cxn modelId="{35E6195F-B00A-4BA3-9E3F-480D7E2B6595}" srcId="{38088BCC-EE13-4116-B6E3-38F0AECD7E38}" destId="{BEC5F309-B679-4D06-9DDA-8FC4B808DB81}" srcOrd="0" destOrd="0" parTransId="{1A3FF80F-9796-4CA2-9C29-DEE4D91EA848}" sibTransId="{04DB0FA0-EF70-427B-8AAC-170B2595F687}"/>
    <dgm:cxn modelId="{FEE1E461-B1A2-4E53-BECC-BFAF9589F0DC}" srcId="{BEC5F309-B679-4D06-9DDA-8FC4B808DB81}" destId="{454C4D34-64DB-4C2E-84AF-838571141942}" srcOrd="1" destOrd="0" parTransId="{5BD22AEE-659D-4316-A8D7-09000A91C211}" sibTransId="{6E8301B6-8F35-4D25-8645-7A71C085D85B}"/>
    <dgm:cxn modelId="{F4673565-D4F6-46A9-B8CB-BEC67EF2958B}" type="presOf" srcId="{14E8960D-887D-4A38-BC53-54B346827A1C}" destId="{9F412C60-029D-4BB1-87F2-710F0AF6E234}" srcOrd="0" destOrd="1" presId="urn:microsoft.com/office/officeart/2005/8/layout/vList5"/>
    <dgm:cxn modelId="{5758FC66-428C-4410-A66B-837DE63CBDE2}" type="presOf" srcId="{3264C787-AA1B-4C08-95BD-E375AD06EDE5}" destId="{F55C5A8D-F57D-4919-81C1-D68266B033C7}" srcOrd="0" destOrd="0" presId="urn:microsoft.com/office/officeart/2005/8/layout/vList5"/>
    <dgm:cxn modelId="{A54AA74A-6C70-4153-841D-63FA36D3A7E0}" type="presOf" srcId="{55720CF3-1417-4926-A0F7-0FF254C0CE7C}" destId="{9F412C60-029D-4BB1-87F2-710F0AF6E234}" srcOrd="0" destOrd="0" presId="urn:microsoft.com/office/officeart/2005/8/layout/vList5"/>
    <dgm:cxn modelId="{68A7676C-237E-458B-BDEF-068AC4BE4209}" type="presOf" srcId="{49857C99-1413-435E-824B-A663D75EA8E1}" destId="{B6822B23-36A5-4F2C-932A-6EAE65D74169}" srcOrd="0" destOrd="2" presId="urn:microsoft.com/office/officeart/2005/8/layout/vList5"/>
    <dgm:cxn modelId="{58BE536D-A408-4382-A88A-6B6E6766ED4E}" srcId="{BEC5F309-B679-4D06-9DDA-8FC4B808DB81}" destId="{1FA7AB0A-4AFB-4393-8261-1AE6EB73C075}" srcOrd="0" destOrd="0" parTransId="{C2F61D50-15FA-4F3D-998C-062F8DCBF2D9}" sibTransId="{260E6A26-1C77-40A0-A14A-D3AC7EBD1E8D}"/>
    <dgm:cxn modelId="{15EC236F-10FE-4061-97A4-16823F9C4E51}" type="presOf" srcId="{BEC5F309-B679-4D06-9DDA-8FC4B808DB81}" destId="{42A54918-0487-4D43-8766-58D9780DBBAA}" srcOrd="0" destOrd="0" presId="urn:microsoft.com/office/officeart/2005/8/layout/vList5"/>
    <dgm:cxn modelId="{B97D8A4F-9510-4AC5-9FA4-2E4D6A58F055}" type="presOf" srcId="{327E3F6A-B14B-49E5-91BD-6193414EDD29}" destId="{F55C5A8D-F57D-4919-81C1-D68266B033C7}" srcOrd="0" destOrd="2" presId="urn:microsoft.com/office/officeart/2005/8/layout/vList5"/>
    <dgm:cxn modelId="{0987C857-0155-498F-BC64-4F690881E0D1}" srcId="{1165FBBA-D1B0-4435-9597-42CC36F1D570}" destId="{5F248887-4B63-4B54-87BE-0D6EA58884AC}" srcOrd="1" destOrd="0" parTransId="{13D170CF-F00E-4CDA-9C75-0BF5BC6DF285}" sibTransId="{D102E39B-6536-46CF-9B36-831EF3D8F929}"/>
    <dgm:cxn modelId="{2441B686-782F-4D02-83FA-345ED664E05C}" srcId="{38088BCC-EE13-4116-B6E3-38F0AECD7E38}" destId="{E5B36150-583F-4F36-8DC7-95CAF9F98BF6}" srcOrd="2" destOrd="0" parTransId="{B25BFD42-3D8D-4318-812B-B78E324D58EE}" sibTransId="{839E4A54-9759-41A6-975A-5C8B7DD3626E}"/>
    <dgm:cxn modelId="{1687BB86-1C9D-46A2-99D9-51B807439BDD}" srcId="{E5B36150-583F-4F36-8DC7-95CAF9F98BF6}" destId="{55720CF3-1417-4926-A0F7-0FF254C0CE7C}" srcOrd="0" destOrd="0" parTransId="{5CA1C4B3-B18D-4008-B973-0085ECC8A821}" sibTransId="{53C7030F-B67F-49A1-83B1-A0B56E2C7F55}"/>
    <dgm:cxn modelId="{D505008E-A780-4261-BC4F-40FEFCC1508F}" type="presOf" srcId="{5F248887-4B63-4B54-87BE-0D6EA58884AC}" destId="{F55C5A8D-F57D-4919-81C1-D68266B033C7}" srcOrd="0" destOrd="1" presId="urn:microsoft.com/office/officeart/2005/8/layout/vList5"/>
    <dgm:cxn modelId="{9B8FFC8E-9E5A-4E98-A93C-4443BCDD2BA0}" srcId="{D8E5C1E6-1AE5-4368-B85A-57E4601CE3BE}" destId="{2C8B7B98-9037-4101-A395-50CA472C7637}" srcOrd="1" destOrd="0" parTransId="{0E8CA412-AA19-4D8F-8F91-082F763DDCC3}" sibTransId="{94AF21E9-32ED-43C1-A1C5-A8A22D07391D}"/>
    <dgm:cxn modelId="{41363696-B045-42BE-81CA-1C4A12389AF7}" srcId="{D8E5C1E6-1AE5-4368-B85A-57E4601CE3BE}" destId="{81F517FA-7A99-4BB4-AC76-EBAFADB5B2AB}" srcOrd="0" destOrd="0" parTransId="{B8C8694D-860D-4A0E-A3E1-50F16E11F23C}" sibTransId="{4BD4F5B1-788A-4545-9EF7-661F9BDBA15B}"/>
    <dgm:cxn modelId="{7CE18598-A69C-446D-9EA4-67C756480FB8}" type="presOf" srcId="{1FA7AB0A-4AFB-4393-8261-1AE6EB73C075}" destId="{B6822B23-36A5-4F2C-932A-6EAE65D74169}" srcOrd="0" destOrd="0" presId="urn:microsoft.com/office/officeart/2005/8/layout/vList5"/>
    <dgm:cxn modelId="{EED35DB1-1F6F-4AA5-B134-0325AA518A59}" type="presOf" srcId="{1165FBBA-D1B0-4435-9597-42CC36F1D570}" destId="{D5C8DD24-B29E-4DDD-8B46-2B4AAA57F682}" srcOrd="0" destOrd="0" presId="urn:microsoft.com/office/officeart/2005/8/layout/vList5"/>
    <dgm:cxn modelId="{53669BB3-8C3D-4858-BAB5-2C0FF7F610A3}" srcId="{E5B36150-583F-4F36-8DC7-95CAF9F98BF6}" destId="{14E8960D-887D-4A38-BC53-54B346827A1C}" srcOrd="1" destOrd="0" parTransId="{808012C5-1AC8-4F45-A14C-B9A6AF70A6E2}" sibTransId="{D831134B-EC97-499A-9BD4-AE4C7D5EE07E}"/>
    <dgm:cxn modelId="{504444BE-9436-47EB-A090-203F9DF2019E}" type="presOf" srcId="{454C4D34-64DB-4C2E-84AF-838571141942}" destId="{B6822B23-36A5-4F2C-932A-6EAE65D74169}" srcOrd="0" destOrd="1" presId="urn:microsoft.com/office/officeart/2005/8/layout/vList5"/>
    <dgm:cxn modelId="{8CB911C2-7FCB-4882-9818-22A4D2F73D40}" srcId="{38088BCC-EE13-4116-B6E3-38F0AECD7E38}" destId="{D8E5C1E6-1AE5-4368-B85A-57E4601CE3BE}" srcOrd="3" destOrd="0" parTransId="{460B23EC-B7EA-4288-B588-D555F8F056B9}" sibTransId="{AE602B8B-6B91-4249-9648-F1C73502182C}"/>
    <dgm:cxn modelId="{E6924EC5-D34C-422A-8581-69F5755F64C0}" type="presOf" srcId="{E5B36150-583F-4F36-8DC7-95CAF9F98BF6}" destId="{A4E59328-9E9D-4ABF-A451-D8A030829145}" srcOrd="0" destOrd="0" presId="urn:microsoft.com/office/officeart/2005/8/layout/vList5"/>
    <dgm:cxn modelId="{471F46CF-27C9-41D7-BB51-DE0490CC5FF5}" type="presOf" srcId="{38088BCC-EE13-4116-B6E3-38F0AECD7E38}" destId="{0ED2DF13-FC45-45F6-94BF-17A9BEFA6D3C}" srcOrd="0" destOrd="0" presId="urn:microsoft.com/office/officeart/2005/8/layout/vList5"/>
    <dgm:cxn modelId="{553534DB-0AF6-4B4B-8020-E465D9370ADC}" srcId="{BEC5F309-B679-4D06-9DDA-8FC4B808DB81}" destId="{49857C99-1413-435E-824B-A663D75EA8E1}" srcOrd="2" destOrd="0" parTransId="{C8297873-1C95-411F-B3C9-8B35C2CC51C9}" sibTransId="{045891A1-9EA0-4CB7-9C4F-4D2D1494677F}"/>
    <dgm:cxn modelId="{5BB9ABE1-893A-46C7-BDA9-548711599577}" type="presOf" srcId="{654600AF-F4A5-48B0-B7FF-9EB4DDC3BC75}" destId="{3D6AA022-20C7-4955-94B2-FA7AE74BBE52}" srcOrd="0" destOrd="2" presId="urn:microsoft.com/office/officeart/2005/8/layout/vList5"/>
    <dgm:cxn modelId="{D7EBA3E2-7C83-4CED-B2F2-CF881A9A52CE}" srcId="{38088BCC-EE13-4116-B6E3-38F0AECD7E38}" destId="{1165FBBA-D1B0-4435-9597-42CC36F1D570}" srcOrd="1" destOrd="0" parTransId="{213C0696-D4BE-46F8-B31A-DE6E0182FB00}" sibTransId="{231046A8-6E95-4BC7-8F6E-2E616FEEB855}"/>
    <dgm:cxn modelId="{C03F3EF1-88C9-4843-963E-6C0B20E908BD}" srcId="{D8E5C1E6-1AE5-4368-B85A-57E4601CE3BE}" destId="{654600AF-F4A5-48B0-B7FF-9EB4DDC3BC75}" srcOrd="2" destOrd="0" parTransId="{A20217DE-C01D-48B5-BC97-03615DF84E0E}" sibTransId="{D1FF0232-C677-40D0-B5CA-462AD56B99CD}"/>
    <dgm:cxn modelId="{856F2CDE-2DF1-4551-BC26-859EBE2B53A0}" type="presParOf" srcId="{0ED2DF13-FC45-45F6-94BF-17A9BEFA6D3C}" destId="{F397A32F-BE5B-4156-9289-43BCC2F729AE}" srcOrd="0" destOrd="0" presId="urn:microsoft.com/office/officeart/2005/8/layout/vList5"/>
    <dgm:cxn modelId="{FED67233-5ADB-4CFA-87C7-2DB2B25095FB}" type="presParOf" srcId="{F397A32F-BE5B-4156-9289-43BCC2F729AE}" destId="{42A54918-0487-4D43-8766-58D9780DBBAA}" srcOrd="0" destOrd="0" presId="urn:microsoft.com/office/officeart/2005/8/layout/vList5"/>
    <dgm:cxn modelId="{F6A40A85-DE10-427E-BCF4-5826D1BB2CB1}" type="presParOf" srcId="{F397A32F-BE5B-4156-9289-43BCC2F729AE}" destId="{B6822B23-36A5-4F2C-932A-6EAE65D74169}" srcOrd="1" destOrd="0" presId="urn:microsoft.com/office/officeart/2005/8/layout/vList5"/>
    <dgm:cxn modelId="{10FA13BD-4C28-438B-8189-B3BBC5EBB809}" type="presParOf" srcId="{0ED2DF13-FC45-45F6-94BF-17A9BEFA6D3C}" destId="{65C2948A-9326-4AAE-B87F-59767273AD9E}" srcOrd="1" destOrd="0" presId="urn:microsoft.com/office/officeart/2005/8/layout/vList5"/>
    <dgm:cxn modelId="{7DCC1F7C-7596-4DA8-A010-DBD7561F335C}" type="presParOf" srcId="{0ED2DF13-FC45-45F6-94BF-17A9BEFA6D3C}" destId="{BE5AF27F-91A1-419B-A9B3-D20121DF222A}" srcOrd="2" destOrd="0" presId="urn:microsoft.com/office/officeart/2005/8/layout/vList5"/>
    <dgm:cxn modelId="{7E1CF928-EA5A-4E23-A437-A505A2C08233}" type="presParOf" srcId="{BE5AF27F-91A1-419B-A9B3-D20121DF222A}" destId="{D5C8DD24-B29E-4DDD-8B46-2B4AAA57F682}" srcOrd="0" destOrd="0" presId="urn:microsoft.com/office/officeart/2005/8/layout/vList5"/>
    <dgm:cxn modelId="{AB0ABEA4-3089-4DE7-892B-2259255BC385}" type="presParOf" srcId="{BE5AF27F-91A1-419B-A9B3-D20121DF222A}" destId="{F55C5A8D-F57D-4919-81C1-D68266B033C7}" srcOrd="1" destOrd="0" presId="urn:microsoft.com/office/officeart/2005/8/layout/vList5"/>
    <dgm:cxn modelId="{95D9CB3D-2B93-40E0-B3DE-4CC3CC526B9C}" type="presParOf" srcId="{0ED2DF13-FC45-45F6-94BF-17A9BEFA6D3C}" destId="{68687387-6509-4B4C-A11F-A4FDB804CA31}" srcOrd="3" destOrd="0" presId="urn:microsoft.com/office/officeart/2005/8/layout/vList5"/>
    <dgm:cxn modelId="{04A9DAC3-94B5-4943-A198-EE70725A4B7F}" type="presParOf" srcId="{0ED2DF13-FC45-45F6-94BF-17A9BEFA6D3C}" destId="{00D89D1C-A4E8-48A5-BCB4-BAC44291A69C}" srcOrd="4" destOrd="0" presId="urn:microsoft.com/office/officeart/2005/8/layout/vList5"/>
    <dgm:cxn modelId="{88B03608-B7FD-4A56-A731-80A1E2DC9E56}" type="presParOf" srcId="{00D89D1C-A4E8-48A5-BCB4-BAC44291A69C}" destId="{A4E59328-9E9D-4ABF-A451-D8A030829145}" srcOrd="0" destOrd="0" presId="urn:microsoft.com/office/officeart/2005/8/layout/vList5"/>
    <dgm:cxn modelId="{83D4F2CC-D7B6-436C-89B1-711D7E0EA68E}" type="presParOf" srcId="{00D89D1C-A4E8-48A5-BCB4-BAC44291A69C}" destId="{9F412C60-029D-4BB1-87F2-710F0AF6E234}" srcOrd="1" destOrd="0" presId="urn:microsoft.com/office/officeart/2005/8/layout/vList5"/>
    <dgm:cxn modelId="{120A554D-5E14-4BDA-86BC-8D20EE1EBBF2}" type="presParOf" srcId="{0ED2DF13-FC45-45F6-94BF-17A9BEFA6D3C}" destId="{9CF6B1C8-3B61-4BD6-85AF-DBB2C47F0E34}" srcOrd="5" destOrd="0" presId="urn:microsoft.com/office/officeart/2005/8/layout/vList5"/>
    <dgm:cxn modelId="{BD68B8C4-2796-48BE-9FDB-2537ADD6E4F2}" type="presParOf" srcId="{0ED2DF13-FC45-45F6-94BF-17A9BEFA6D3C}" destId="{CE9036BD-E31E-48B5-A292-1CAD0E82FBB5}" srcOrd="6" destOrd="0" presId="urn:microsoft.com/office/officeart/2005/8/layout/vList5"/>
    <dgm:cxn modelId="{011CDF34-B821-43C3-911D-29DDCEDB62C2}" type="presParOf" srcId="{CE9036BD-E31E-48B5-A292-1CAD0E82FBB5}" destId="{995EE844-4C03-4227-9ABF-08CE4C774868}" srcOrd="0" destOrd="0" presId="urn:microsoft.com/office/officeart/2005/8/layout/vList5"/>
    <dgm:cxn modelId="{0D59516F-582A-4057-B244-9506E328B387}" type="presParOf" srcId="{CE9036BD-E31E-48B5-A292-1CAD0E82FBB5}" destId="{3D6AA022-20C7-4955-94B2-FA7AE74BBE5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22B23-36A5-4F2C-932A-6EAE65D74169}">
      <dsp:nvSpPr>
        <dsp:cNvPr id="0" name=""/>
        <dsp:cNvSpPr/>
      </dsp:nvSpPr>
      <dsp:spPr>
        <a:xfrm rot="5400000">
          <a:off x="5108511" y="-2062072"/>
          <a:ext cx="871601" cy="52181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rtl="0">
            <a:lnSpc>
              <a:spcPct val="90000"/>
            </a:lnSpc>
            <a:spcBef>
              <a:spcPct val="0"/>
            </a:spcBef>
            <a:spcAft>
              <a:spcPct val="15000"/>
            </a:spcAft>
            <a:buChar char="•"/>
          </a:pPr>
          <a:r>
            <a:rPr lang="en-US" sz="1300" b="0" kern="1200">
              <a:latin typeface="Century Gothic"/>
            </a:rPr>
            <a:t>Securities		 Geographical regions</a:t>
          </a:r>
        </a:p>
        <a:p>
          <a:pPr marL="114300" lvl="1" indent="-114300" algn="l" defTabSz="577850" rtl="0">
            <a:lnSpc>
              <a:spcPct val="90000"/>
            </a:lnSpc>
            <a:spcBef>
              <a:spcPct val="0"/>
            </a:spcBef>
            <a:spcAft>
              <a:spcPct val="15000"/>
            </a:spcAft>
            <a:buChar char="•"/>
          </a:pPr>
          <a:r>
            <a:rPr lang="en-US" sz="1300" b="0" kern="1200">
              <a:latin typeface="Century Gothic"/>
            </a:rPr>
            <a:t>Asset classes		 Time (intertemporal risk management)</a:t>
          </a:r>
        </a:p>
        <a:p>
          <a:pPr marL="114300" lvl="1" indent="-114300" algn="l" defTabSz="577850" rtl="0">
            <a:lnSpc>
              <a:spcPct val="90000"/>
            </a:lnSpc>
            <a:spcBef>
              <a:spcPct val="0"/>
            </a:spcBef>
            <a:spcAft>
              <a:spcPct val="15000"/>
            </a:spcAft>
            <a:buChar char="•"/>
          </a:pPr>
          <a:r>
            <a:rPr lang="en-US" sz="1300" b="0" kern="1200">
              <a:latin typeface="Century Gothic"/>
            </a:rPr>
            <a:t>Risk factors		 Asset Managers</a:t>
          </a:r>
        </a:p>
      </dsp:txBody>
      <dsp:txXfrm rot="-5400000">
        <a:off x="2935224" y="153763"/>
        <a:ext cx="5175628" cy="786505"/>
      </dsp:txXfrm>
    </dsp:sp>
    <dsp:sp modelId="{42A54918-0487-4D43-8766-58D9780DBBAA}">
      <dsp:nvSpPr>
        <dsp:cNvPr id="0" name=""/>
        <dsp:cNvSpPr/>
      </dsp:nvSpPr>
      <dsp:spPr>
        <a:xfrm>
          <a:off x="0" y="2265"/>
          <a:ext cx="2935224" cy="108950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entury Gothic"/>
            </a:rPr>
            <a:t>Diversification</a:t>
          </a:r>
        </a:p>
      </dsp:txBody>
      <dsp:txXfrm>
        <a:off x="53185" y="55450"/>
        <a:ext cx="2828854" cy="983131"/>
      </dsp:txXfrm>
    </dsp:sp>
    <dsp:sp modelId="{F55C5A8D-F57D-4919-81C1-D68266B033C7}">
      <dsp:nvSpPr>
        <dsp:cNvPr id="0" name=""/>
        <dsp:cNvSpPr/>
      </dsp:nvSpPr>
      <dsp:spPr>
        <a:xfrm rot="5400000">
          <a:off x="5108511" y="-918095"/>
          <a:ext cx="871601" cy="52181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rtl="0">
            <a:lnSpc>
              <a:spcPct val="90000"/>
            </a:lnSpc>
            <a:spcBef>
              <a:spcPct val="0"/>
            </a:spcBef>
            <a:spcAft>
              <a:spcPct val="15000"/>
            </a:spcAft>
            <a:buChar char="•"/>
          </a:pPr>
          <a:r>
            <a:rPr lang="en-US" sz="1300" b="0" kern="1200">
              <a:latin typeface="Century Gothic"/>
            </a:rPr>
            <a:t>Limit turnover</a:t>
          </a:r>
        </a:p>
        <a:p>
          <a:pPr marL="114300" lvl="1" indent="-114300" algn="l" defTabSz="577850" rtl="0">
            <a:lnSpc>
              <a:spcPct val="90000"/>
            </a:lnSpc>
            <a:spcBef>
              <a:spcPct val="0"/>
            </a:spcBef>
            <a:spcAft>
              <a:spcPct val="15000"/>
            </a:spcAft>
            <a:buChar char="•"/>
          </a:pPr>
          <a:r>
            <a:rPr lang="en-US" sz="1300" b="0" kern="1200">
              <a:latin typeface="Century Gothic"/>
            </a:rPr>
            <a:t>Low cost ETFs</a:t>
          </a:r>
        </a:p>
        <a:p>
          <a:pPr marL="114300" lvl="1" indent="-114300" algn="l" defTabSz="577850" rtl="0">
            <a:lnSpc>
              <a:spcPct val="90000"/>
            </a:lnSpc>
            <a:spcBef>
              <a:spcPct val="0"/>
            </a:spcBef>
            <a:spcAft>
              <a:spcPct val="15000"/>
            </a:spcAft>
            <a:buChar char="•"/>
          </a:pPr>
          <a:r>
            <a:rPr lang="en-US" sz="1300" b="0" kern="1200">
              <a:latin typeface="Century Gothic"/>
            </a:rPr>
            <a:t>Manage taxes</a:t>
          </a:r>
        </a:p>
      </dsp:txBody>
      <dsp:txXfrm rot="-5400000">
        <a:off x="2935224" y="1297740"/>
        <a:ext cx="5175628" cy="786505"/>
      </dsp:txXfrm>
    </dsp:sp>
    <dsp:sp modelId="{D5C8DD24-B29E-4DDD-8B46-2B4AAA57F682}">
      <dsp:nvSpPr>
        <dsp:cNvPr id="0" name=""/>
        <dsp:cNvSpPr/>
      </dsp:nvSpPr>
      <dsp:spPr>
        <a:xfrm>
          <a:off x="0" y="1146241"/>
          <a:ext cx="2935224" cy="108950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entury Gothic"/>
            </a:rPr>
            <a:t>Managing Costs</a:t>
          </a:r>
        </a:p>
      </dsp:txBody>
      <dsp:txXfrm>
        <a:off x="53185" y="1199426"/>
        <a:ext cx="2828854" cy="983131"/>
      </dsp:txXfrm>
    </dsp:sp>
    <dsp:sp modelId="{9F412C60-029D-4BB1-87F2-710F0AF6E234}">
      <dsp:nvSpPr>
        <dsp:cNvPr id="0" name=""/>
        <dsp:cNvSpPr/>
      </dsp:nvSpPr>
      <dsp:spPr>
        <a:xfrm rot="5400000">
          <a:off x="5108511" y="225881"/>
          <a:ext cx="871601" cy="52181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rtl="0">
            <a:lnSpc>
              <a:spcPct val="90000"/>
            </a:lnSpc>
            <a:spcBef>
              <a:spcPct val="0"/>
            </a:spcBef>
            <a:spcAft>
              <a:spcPct val="15000"/>
            </a:spcAft>
            <a:buChar char="•"/>
          </a:pPr>
          <a:r>
            <a:rPr lang="en-US" sz="1300" b="0" kern="1200">
              <a:latin typeface="Century Gothic"/>
            </a:rPr>
            <a:t>Use currently available data</a:t>
          </a:r>
        </a:p>
        <a:p>
          <a:pPr marL="114300" lvl="1" indent="-114300" algn="l" defTabSz="577850" rtl="0">
            <a:lnSpc>
              <a:spcPct val="90000"/>
            </a:lnSpc>
            <a:spcBef>
              <a:spcPct val="0"/>
            </a:spcBef>
            <a:spcAft>
              <a:spcPct val="15000"/>
            </a:spcAft>
            <a:buChar char="•"/>
          </a:pPr>
          <a:r>
            <a:rPr lang="en-US" sz="1300" b="0" kern="1200">
              <a:latin typeface="Century Gothic"/>
            </a:rPr>
            <a:t>Avoid speculation</a:t>
          </a:r>
        </a:p>
      </dsp:txBody>
      <dsp:txXfrm rot="-5400000">
        <a:off x="2935224" y="2441716"/>
        <a:ext cx="5175628" cy="786505"/>
      </dsp:txXfrm>
    </dsp:sp>
    <dsp:sp modelId="{A4E59328-9E9D-4ABF-A451-D8A030829145}">
      <dsp:nvSpPr>
        <dsp:cNvPr id="0" name=""/>
        <dsp:cNvSpPr/>
      </dsp:nvSpPr>
      <dsp:spPr>
        <a:xfrm>
          <a:off x="0" y="2290218"/>
          <a:ext cx="2935224" cy="108950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entury Gothic"/>
            </a:rPr>
            <a:t>Strategic but not static forecasts</a:t>
          </a:r>
        </a:p>
      </dsp:txBody>
      <dsp:txXfrm>
        <a:off x="53185" y="2343403"/>
        <a:ext cx="2828854" cy="983131"/>
      </dsp:txXfrm>
    </dsp:sp>
    <dsp:sp modelId="{3D6AA022-20C7-4955-94B2-FA7AE74BBE52}">
      <dsp:nvSpPr>
        <dsp:cNvPr id="0" name=""/>
        <dsp:cNvSpPr/>
      </dsp:nvSpPr>
      <dsp:spPr>
        <a:xfrm rot="5400000">
          <a:off x="5108511" y="1369858"/>
          <a:ext cx="871601" cy="52181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rtl="0">
            <a:lnSpc>
              <a:spcPct val="90000"/>
            </a:lnSpc>
            <a:spcBef>
              <a:spcPct val="0"/>
            </a:spcBef>
            <a:spcAft>
              <a:spcPct val="15000"/>
            </a:spcAft>
            <a:buChar char="•"/>
          </a:pPr>
          <a:r>
            <a:rPr lang="en-US" sz="1300" b="0" kern="1200">
              <a:latin typeface="Century Gothic"/>
            </a:rPr>
            <a:t>Build portfolios for investor objectives</a:t>
          </a:r>
        </a:p>
        <a:p>
          <a:pPr marL="114300" lvl="1" indent="-114300" algn="l" defTabSz="577850" rtl="0">
            <a:lnSpc>
              <a:spcPct val="90000"/>
            </a:lnSpc>
            <a:spcBef>
              <a:spcPct val="0"/>
            </a:spcBef>
            <a:spcAft>
              <a:spcPct val="15000"/>
            </a:spcAft>
            <a:buChar char="•"/>
          </a:pPr>
          <a:r>
            <a:rPr lang="en-US" sz="1300" b="0" kern="1200">
              <a:latin typeface="Century Gothic"/>
            </a:rPr>
            <a:t>Seek to maximize return and especially minimize risk</a:t>
          </a:r>
        </a:p>
        <a:p>
          <a:pPr marL="114300" lvl="1" indent="-114300" algn="l" defTabSz="577850" rtl="0">
            <a:lnSpc>
              <a:spcPct val="90000"/>
            </a:lnSpc>
            <a:spcBef>
              <a:spcPct val="0"/>
            </a:spcBef>
            <a:spcAft>
              <a:spcPct val="15000"/>
            </a:spcAft>
            <a:buChar char="•"/>
          </a:pPr>
          <a:r>
            <a:rPr lang="en-US" sz="1300" b="0" kern="1200">
              <a:latin typeface="Century Gothic"/>
            </a:rPr>
            <a:t>Balance risk and return</a:t>
          </a:r>
        </a:p>
      </dsp:txBody>
      <dsp:txXfrm rot="-5400000">
        <a:off x="2935224" y="3585693"/>
        <a:ext cx="5175628" cy="786505"/>
      </dsp:txXfrm>
    </dsp:sp>
    <dsp:sp modelId="{995EE844-4C03-4227-9ABF-08CE4C774868}">
      <dsp:nvSpPr>
        <dsp:cNvPr id="0" name=""/>
        <dsp:cNvSpPr/>
      </dsp:nvSpPr>
      <dsp:spPr>
        <a:xfrm>
          <a:off x="0" y="3434195"/>
          <a:ext cx="2935224" cy="108950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pPr>
          <a:r>
            <a:rPr lang="en-US" sz="2500" b="0" kern="1200">
              <a:latin typeface="Century Gothic"/>
            </a:rPr>
            <a:t>Optimize portfolios</a:t>
          </a:r>
        </a:p>
      </dsp:txBody>
      <dsp:txXfrm>
        <a:off x="53185" y="3487380"/>
        <a:ext cx="2828854" cy="98313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9512EB-5B9A-4D1B-8A9A-929EC62293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8BC61B-5162-429D-9033-59C33E6089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71000A-4938-4140-9056-6E25CC13958E}" type="datetimeFigureOut">
              <a:rPr lang="en-US" smtClean="0"/>
              <a:t>5/8/2025</a:t>
            </a:fld>
            <a:endParaRPr lang="en-US"/>
          </a:p>
        </p:txBody>
      </p:sp>
      <p:sp>
        <p:nvSpPr>
          <p:cNvPr id="4" name="Footer Placeholder 3">
            <a:extLst>
              <a:ext uri="{FF2B5EF4-FFF2-40B4-BE49-F238E27FC236}">
                <a16:creationId xmlns:a16="http://schemas.microsoft.com/office/drawing/2014/main" id="{D01A25F4-9B26-4848-9C81-A42020D517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30996EB-3FEB-4B48-8158-E8154C3D80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78EC8C-A7F9-4694-8011-F0F0A0A677AE}" type="slidenum">
              <a:rPr lang="en-US" smtClean="0"/>
              <a:t>‹#›</a:t>
            </a:fld>
            <a:endParaRPr lang="en-US"/>
          </a:p>
        </p:txBody>
      </p:sp>
    </p:spTree>
    <p:extLst>
      <p:ext uri="{BB962C8B-B14F-4D97-AF65-F5344CB8AC3E}">
        <p14:creationId xmlns:p14="http://schemas.microsoft.com/office/powerpoint/2010/main" val="3271672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4ADD7D-E62E-4352-9FBE-0F9FB9D57DDB}"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95BB53-4979-4963-BD60-D01D4578AC68}" type="slidenum">
              <a:rPr lang="en-US" smtClean="0"/>
              <a:t>‹#›</a:t>
            </a:fld>
            <a:endParaRPr lang="en-US"/>
          </a:p>
        </p:txBody>
      </p:sp>
    </p:spTree>
    <p:extLst>
      <p:ext uri="{BB962C8B-B14F-4D97-AF65-F5344CB8AC3E}">
        <p14:creationId xmlns:p14="http://schemas.microsoft.com/office/powerpoint/2010/main" val="196965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95BB53-4979-4963-BD60-D01D4578AC68}" type="slidenum">
              <a:rPr lang="en-US" smtClean="0"/>
              <a:t>1</a:t>
            </a:fld>
            <a:endParaRPr lang="en-US"/>
          </a:p>
        </p:txBody>
      </p:sp>
    </p:spTree>
    <p:extLst>
      <p:ext uri="{BB962C8B-B14F-4D97-AF65-F5344CB8AC3E}">
        <p14:creationId xmlns:p14="http://schemas.microsoft.com/office/powerpoint/2010/main" val="2987152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Point out difference between TFLO and Short Treasuries</a:t>
            </a:r>
          </a:p>
        </p:txBody>
      </p:sp>
      <p:sp>
        <p:nvSpPr>
          <p:cNvPr id="4" name="Slide Number Placeholder 3"/>
          <p:cNvSpPr>
            <a:spLocks noGrp="1"/>
          </p:cNvSpPr>
          <p:nvPr>
            <p:ph type="sldNum" sz="quarter" idx="5"/>
          </p:nvPr>
        </p:nvSpPr>
        <p:spPr/>
        <p:txBody>
          <a:bodyPr/>
          <a:lstStyle/>
          <a:p>
            <a:fld id="{9E95BB53-4979-4963-BD60-D01D4578AC68}" type="slidenum">
              <a:rPr lang="en-US" smtClean="0"/>
              <a:t>25</a:t>
            </a:fld>
            <a:endParaRPr lang="en-US"/>
          </a:p>
        </p:txBody>
      </p:sp>
    </p:spTree>
    <p:extLst>
      <p:ext uri="{BB962C8B-B14F-4D97-AF65-F5344CB8AC3E}">
        <p14:creationId xmlns:p14="http://schemas.microsoft.com/office/powerpoint/2010/main" val="1404156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8767793-2EEA-49AE-87F7-17503D99FD12}" type="slidenum">
              <a:rPr lang="en-US" smtClean="0"/>
              <a:pPr>
                <a:defRPr/>
              </a:pPr>
              <a:t>6</a:t>
            </a:fld>
            <a:endParaRPr lang="en-US"/>
          </a:p>
        </p:txBody>
      </p:sp>
    </p:spTree>
    <p:extLst>
      <p:ext uri="{BB962C8B-B14F-4D97-AF65-F5344CB8AC3E}">
        <p14:creationId xmlns:p14="http://schemas.microsoft.com/office/powerpoint/2010/main" val="304320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12E0B-9AE6-6685-4C52-E884371A4B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1F1D2-8CDC-636E-0EA1-99C3B813C38F}"/>
              </a:ext>
            </a:extLst>
          </p:cNvPr>
          <p:cNvSpPr>
            <a:spLocks noGrp="1" noRot="1" noChangeAspect="1"/>
          </p:cNvSpPr>
          <p:nvPr>
            <p:ph type="sldImg"/>
          </p:nvPr>
        </p:nvSpPr>
        <p:spPr>
          <a:xfrm>
            <a:off x="407988" y="698500"/>
            <a:ext cx="6194425" cy="3484563"/>
          </a:xfrm>
        </p:spPr>
      </p:sp>
      <p:sp>
        <p:nvSpPr>
          <p:cNvPr id="3" name="Notes Placeholder 2">
            <a:extLst>
              <a:ext uri="{FF2B5EF4-FFF2-40B4-BE49-F238E27FC236}">
                <a16:creationId xmlns:a16="http://schemas.microsoft.com/office/drawing/2014/main" id="{D63A8DE2-A42E-EBB9-581A-B09196985F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68491A-736D-909D-047E-64E29D9B8B9F}"/>
              </a:ext>
            </a:extLst>
          </p:cNvPr>
          <p:cNvSpPr>
            <a:spLocks noGrp="1"/>
          </p:cNvSpPr>
          <p:nvPr>
            <p:ph type="sldNum" sz="quarter" idx="10"/>
          </p:nvPr>
        </p:nvSpPr>
        <p:spPr/>
        <p:txBody>
          <a:bodyPr/>
          <a:lstStyle/>
          <a:p>
            <a:pPr>
              <a:defRPr/>
            </a:pPr>
            <a:fld id="{08767793-2EEA-49AE-87F7-17503D99FD12}" type="slidenum">
              <a:rPr lang="en-US" smtClean="0"/>
              <a:pPr>
                <a:defRPr/>
              </a:pPr>
              <a:t>12</a:t>
            </a:fld>
            <a:endParaRPr lang="en-US"/>
          </a:p>
        </p:txBody>
      </p:sp>
    </p:spTree>
    <p:extLst>
      <p:ext uri="{BB962C8B-B14F-4D97-AF65-F5344CB8AC3E}">
        <p14:creationId xmlns:p14="http://schemas.microsoft.com/office/powerpoint/2010/main" val="2954639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graph is designed to convey</a:t>
            </a:r>
            <a:r>
              <a:rPr lang="en-US" baseline="0"/>
              <a:t> the </a:t>
            </a:r>
            <a:r>
              <a:rPr lang="en-US"/>
              <a:t>enormous sensitivity</a:t>
            </a:r>
            <a:r>
              <a:rPr lang="en-US" baseline="0"/>
              <a:t> of Markowitz mean-variance optimization to uncertainty in investment information.  The red curve is the Markowitz efficient frontier for a given set of data.  The remaining curves are simulated Markowitz efficient frontiers based on simulations of the risks and returns from the original market outlook data.  </a:t>
            </a:r>
          </a:p>
          <a:p>
            <a:endParaRPr lang="en-US" baseline="0"/>
          </a:p>
          <a:p>
            <a:r>
              <a:rPr lang="en-US" baseline="0"/>
              <a:t>Historically stocks beat bonds 70% of the time.  This means that this forecast is wrong 30% of the time.  An analyst may have an opinion on value versus growth, small versus large, treasuries versus corporate.  But investors are not always right about what will happen.  Asset allocations have many ways to be wrong and as a result there are many possible Markowitz efficient frontiers.  </a:t>
            </a:r>
          </a:p>
          <a:p>
            <a:endParaRPr lang="en-US" baseline="0"/>
          </a:p>
          <a:p>
            <a:r>
              <a:rPr lang="en-US" baseline="0"/>
              <a:t>So how to average these possible efficient frontiers to get a good answer? </a:t>
            </a:r>
            <a:endParaRPr lang="en-US"/>
          </a:p>
        </p:txBody>
      </p:sp>
      <p:sp>
        <p:nvSpPr>
          <p:cNvPr id="4" name="Slide Number Placeholder 3"/>
          <p:cNvSpPr>
            <a:spLocks noGrp="1"/>
          </p:cNvSpPr>
          <p:nvPr>
            <p:ph type="sldNum" sz="quarter" idx="5"/>
          </p:nvPr>
        </p:nvSpPr>
        <p:spPr/>
        <p:txBody>
          <a:bodyPr/>
          <a:lstStyle/>
          <a:p>
            <a:fld id="{BC77063F-B000-43DD-B546-243B43CE6A51}" type="slidenum">
              <a:rPr lang="en-US" smtClean="0"/>
              <a:t>13</a:t>
            </a:fld>
            <a:endParaRPr lang="en-US"/>
          </a:p>
        </p:txBody>
      </p:sp>
    </p:spTree>
    <p:extLst>
      <p:ext uri="{BB962C8B-B14F-4D97-AF65-F5344CB8AC3E}">
        <p14:creationId xmlns:p14="http://schemas.microsoft.com/office/powerpoint/2010/main" val="1694976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a:t>
            </a:r>
            <a:r>
              <a:rPr lang="en-US" baseline="0"/>
              <a:t> slide represents the solution we invented.  We patented an averaging process that leads to a single efficient frontier different from Markowitz.  It includes all the many ways things can happed that are consistent with our best estimate of the future.</a:t>
            </a:r>
            <a:endParaRPr lang="en-US"/>
          </a:p>
          <a:p>
            <a:endParaRPr lang="en-US"/>
          </a:p>
        </p:txBody>
      </p:sp>
      <p:sp>
        <p:nvSpPr>
          <p:cNvPr id="4" name="Slide Number Placeholder 3"/>
          <p:cNvSpPr>
            <a:spLocks noGrp="1"/>
          </p:cNvSpPr>
          <p:nvPr>
            <p:ph type="sldNum" sz="quarter" idx="5"/>
          </p:nvPr>
        </p:nvSpPr>
        <p:spPr/>
        <p:txBody>
          <a:bodyPr/>
          <a:lstStyle/>
          <a:p>
            <a:fld id="{BC77063F-B000-43DD-B546-243B43CE6A51}" type="slidenum">
              <a:rPr lang="en-US" smtClean="0"/>
              <a:t>14</a:t>
            </a:fld>
            <a:endParaRPr lang="en-US"/>
          </a:p>
        </p:txBody>
      </p:sp>
    </p:spTree>
    <p:extLst>
      <p:ext uri="{BB962C8B-B14F-4D97-AF65-F5344CB8AC3E}">
        <p14:creationId xmlns:p14="http://schemas.microsoft.com/office/powerpoint/2010/main" val="4094662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01" eaLnBrk="0" hangingPunct="0">
              <a:defRPr>
                <a:solidFill>
                  <a:schemeClr val="tx1"/>
                </a:solidFill>
                <a:latin typeface="Arial" charset="0"/>
                <a:cs typeface="Arial" charset="0"/>
              </a:defRPr>
            </a:lvl1pPr>
            <a:lvl2pPr marL="747835" indent="-287629" defTabSz="930001" eaLnBrk="0" hangingPunct="0">
              <a:defRPr>
                <a:solidFill>
                  <a:schemeClr val="tx1"/>
                </a:solidFill>
                <a:latin typeface="Arial" charset="0"/>
                <a:cs typeface="Arial" charset="0"/>
              </a:defRPr>
            </a:lvl2pPr>
            <a:lvl3pPr marL="1150518" indent="-230103" defTabSz="930001" eaLnBrk="0" hangingPunct="0">
              <a:defRPr>
                <a:solidFill>
                  <a:schemeClr val="tx1"/>
                </a:solidFill>
                <a:latin typeface="Arial" charset="0"/>
                <a:cs typeface="Arial" charset="0"/>
              </a:defRPr>
            </a:lvl3pPr>
            <a:lvl4pPr marL="1610724" indent="-230103" defTabSz="930001" eaLnBrk="0" hangingPunct="0">
              <a:defRPr>
                <a:solidFill>
                  <a:schemeClr val="tx1"/>
                </a:solidFill>
                <a:latin typeface="Arial" charset="0"/>
                <a:cs typeface="Arial" charset="0"/>
              </a:defRPr>
            </a:lvl4pPr>
            <a:lvl5pPr marL="2070930" indent="-230103" defTabSz="930001" eaLnBrk="0" hangingPunct="0">
              <a:defRPr>
                <a:solidFill>
                  <a:schemeClr val="tx1"/>
                </a:solidFill>
                <a:latin typeface="Arial" charset="0"/>
                <a:cs typeface="Arial" charset="0"/>
              </a:defRPr>
            </a:lvl5pPr>
            <a:lvl6pPr marL="2531138" indent="-230103" defTabSz="930001" eaLnBrk="0" fontAlgn="base" hangingPunct="0">
              <a:spcBef>
                <a:spcPct val="0"/>
              </a:spcBef>
              <a:spcAft>
                <a:spcPct val="0"/>
              </a:spcAft>
              <a:defRPr>
                <a:solidFill>
                  <a:schemeClr val="tx1"/>
                </a:solidFill>
                <a:latin typeface="Arial" charset="0"/>
                <a:cs typeface="Arial" charset="0"/>
              </a:defRPr>
            </a:lvl6pPr>
            <a:lvl7pPr marL="2991344" indent="-230103" defTabSz="930001" eaLnBrk="0" fontAlgn="base" hangingPunct="0">
              <a:spcBef>
                <a:spcPct val="0"/>
              </a:spcBef>
              <a:spcAft>
                <a:spcPct val="0"/>
              </a:spcAft>
              <a:defRPr>
                <a:solidFill>
                  <a:schemeClr val="tx1"/>
                </a:solidFill>
                <a:latin typeface="Arial" charset="0"/>
                <a:cs typeface="Arial" charset="0"/>
              </a:defRPr>
            </a:lvl7pPr>
            <a:lvl8pPr marL="3451551" indent="-230103" defTabSz="930001" eaLnBrk="0" fontAlgn="base" hangingPunct="0">
              <a:spcBef>
                <a:spcPct val="0"/>
              </a:spcBef>
              <a:spcAft>
                <a:spcPct val="0"/>
              </a:spcAft>
              <a:defRPr>
                <a:solidFill>
                  <a:schemeClr val="tx1"/>
                </a:solidFill>
                <a:latin typeface="Arial" charset="0"/>
                <a:cs typeface="Arial" charset="0"/>
              </a:defRPr>
            </a:lvl8pPr>
            <a:lvl9pPr marL="3911759" indent="-230103" defTabSz="930001" eaLnBrk="0" fontAlgn="base" hangingPunct="0">
              <a:spcBef>
                <a:spcPct val="0"/>
              </a:spcBef>
              <a:spcAft>
                <a:spcPct val="0"/>
              </a:spcAft>
              <a:defRPr>
                <a:solidFill>
                  <a:schemeClr val="tx1"/>
                </a:solidFill>
                <a:latin typeface="Arial" charset="0"/>
                <a:cs typeface="Arial" charset="0"/>
              </a:defRPr>
            </a:lvl9pPr>
          </a:lstStyle>
          <a:p>
            <a:pPr eaLnBrk="1" hangingPunct="1"/>
            <a:fld id="{FE929B2B-C24A-4AFC-8A99-BD09363C8C99}" type="slidenum">
              <a:rPr lang="en-US" smtClean="0"/>
              <a:pPr eaLnBrk="1" hangingPunct="1"/>
              <a:t>15</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07264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Reduced Std Dev of TFLO</a:t>
            </a:r>
          </a:p>
          <a:p>
            <a:r>
              <a:rPr lang="en-US"/>
              <a:t>Non-Inverted Duration Curve</a:t>
            </a:r>
          </a:p>
          <a:p>
            <a:r>
              <a:rPr lang="en-US"/>
              <a:t>TIPS between Int – Long </a:t>
            </a:r>
            <a:r>
              <a:rPr lang="en-US" err="1"/>
              <a:t>Treas</a:t>
            </a:r>
            <a:endParaRPr lang="en-US"/>
          </a:p>
          <a:p>
            <a:r>
              <a:rPr lang="en-US" err="1"/>
              <a:t>Treas</a:t>
            </a:r>
            <a:r>
              <a:rPr lang="en-US"/>
              <a:t> – IG – HY ladder</a:t>
            </a:r>
          </a:p>
          <a:p>
            <a:endParaRPr lang="en-US"/>
          </a:p>
          <a:p>
            <a:r>
              <a:rPr lang="en-US"/>
              <a:t>Also Correlation Matrix</a:t>
            </a:r>
          </a:p>
          <a:p>
            <a:endParaRPr lang="en-US"/>
          </a:p>
        </p:txBody>
      </p:sp>
      <p:sp>
        <p:nvSpPr>
          <p:cNvPr id="4" name="Slide Number Placeholder 3"/>
          <p:cNvSpPr>
            <a:spLocks noGrp="1"/>
          </p:cNvSpPr>
          <p:nvPr>
            <p:ph type="sldNum" sz="quarter" idx="5"/>
          </p:nvPr>
        </p:nvSpPr>
        <p:spPr/>
        <p:txBody>
          <a:bodyPr/>
          <a:lstStyle/>
          <a:p>
            <a:fld id="{9E95BB53-4979-4963-BD60-D01D4578AC68}" type="slidenum">
              <a:rPr lang="en-US" smtClean="0"/>
              <a:t>18</a:t>
            </a:fld>
            <a:endParaRPr lang="en-US"/>
          </a:p>
        </p:txBody>
      </p:sp>
    </p:spTree>
    <p:extLst>
      <p:ext uri="{BB962C8B-B14F-4D97-AF65-F5344CB8AC3E}">
        <p14:creationId xmlns:p14="http://schemas.microsoft.com/office/powerpoint/2010/main" val="4176490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 Equities dominant</a:t>
            </a:r>
          </a:p>
          <a:p>
            <a:r>
              <a:rPr lang="en-US"/>
              <a:t>SC higher risk, return</a:t>
            </a:r>
          </a:p>
          <a:p>
            <a:endParaRPr lang="en-US"/>
          </a:p>
          <a:p>
            <a:r>
              <a:rPr lang="en-US"/>
              <a:t>Min Vol</a:t>
            </a:r>
          </a:p>
          <a:p>
            <a:r>
              <a:rPr lang="en-US"/>
              <a:t>EAFE Min Vol</a:t>
            </a:r>
          </a:p>
          <a:p>
            <a:endParaRPr lang="en-US"/>
          </a:p>
          <a:p>
            <a:endParaRPr lang="en-US"/>
          </a:p>
        </p:txBody>
      </p:sp>
      <p:sp>
        <p:nvSpPr>
          <p:cNvPr id="4" name="Slide Number Placeholder 3"/>
          <p:cNvSpPr>
            <a:spLocks noGrp="1"/>
          </p:cNvSpPr>
          <p:nvPr>
            <p:ph type="sldNum" sz="quarter" idx="5"/>
          </p:nvPr>
        </p:nvSpPr>
        <p:spPr/>
        <p:txBody>
          <a:bodyPr/>
          <a:lstStyle/>
          <a:p>
            <a:fld id="{9E95BB53-4979-4963-BD60-D01D4578AC68}" type="slidenum">
              <a:rPr lang="en-US" smtClean="0"/>
              <a:t>19</a:t>
            </a:fld>
            <a:endParaRPr lang="en-US"/>
          </a:p>
        </p:txBody>
      </p:sp>
    </p:spTree>
    <p:extLst>
      <p:ext uri="{BB962C8B-B14F-4D97-AF65-F5344CB8AC3E}">
        <p14:creationId xmlns:p14="http://schemas.microsoft.com/office/powerpoint/2010/main" val="191419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Point out difference between TFLO and Short Treasuries</a:t>
            </a:r>
          </a:p>
        </p:txBody>
      </p:sp>
      <p:sp>
        <p:nvSpPr>
          <p:cNvPr id="4" name="Slide Number Placeholder 3"/>
          <p:cNvSpPr>
            <a:spLocks noGrp="1"/>
          </p:cNvSpPr>
          <p:nvPr>
            <p:ph type="sldNum" sz="quarter" idx="5"/>
          </p:nvPr>
        </p:nvSpPr>
        <p:spPr/>
        <p:txBody>
          <a:bodyPr/>
          <a:lstStyle/>
          <a:p>
            <a:fld id="{9E95BB53-4979-4963-BD60-D01D4578AC68}" type="slidenum">
              <a:rPr lang="en-US" smtClean="0"/>
              <a:t>24</a:t>
            </a:fld>
            <a:endParaRPr lang="en-US"/>
          </a:p>
        </p:txBody>
      </p:sp>
    </p:spTree>
    <p:extLst>
      <p:ext uri="{BB962C8B-B14F-4D97-AF65-F5344CB8AC3E}">
        <p14:creationId xmlns:p14="http://schemas.microsoft.com/office/powerpoint/2010/main" val="411700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3" Type="http://schemas.openxmlformats.org/officeDocument/2006/relationships/image" Target="../media/image55.svg"/><Relationship Id="rId18" Type="http://schemas.openxmlformats.org/officeDocument/2006/relationships/image" Target="../media/image60.png"/><Relationship Id="rId26" Type="http://schemas.openxmlformats.org/officeDocument/2006/relationships/image" Target="../media/image68.png"/><Relationship Id="rId39" Type="http://schemas.openxmlformats.org/officeDocument/2006/relationships/image" Target="../media/image81.svg"/><Relationship Id="rId21" Type="http://schemas.openxmlformats.org/officeDocument/2006/relationships/image" Target="../media/image63.svg"/><Relationship Id="rId34" Type="http://schemas.openxmlformats.org/officeDocument/2006/relationships/image" Target="../media/image76.png"/><Relationship Id="rId42" Type="http://schemas.openxmlformats.org/officeDocument/2006/relationships/image" Target="../media/image84.png"/><Relationship Id="rId7" Type="http://schemas.openxmlformats.org/officeDocument/2006/relationships/image" Target="../media/image49.svg"/><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62.png"/><Relationship Id="rId29" Type="http://schemas.openxmlformats.org/officeDocument/2006/relationships/image" Target="../media/image71.svg"/><Relationship Id="rId41" Type="http://schemas.openxmlformats.org/officeDocument/2006/relationships/image" Target="../media/image83.svg"/><Relationship Id="rId1" Type="http://schemas.openxmlformats.org/officeDocument/2006/relationships/slideMaster" Target="../slideMasters/slideMaster2.xml"/><Relationship Id="rId6" Type="http://schemas.openxmlformats.org/officeDocument/2006/relationships/image" Target="../media/image48.png"/><Relationship Id="rId11" Type="http://schemas.openxmlformats.org/officeDocument/2006/relationships/image" Target="../media/image53.svg"/><Relationship Id="rId24" Type="http://schemas.openxmlformats.org/officeDocument/2006/relationships/image" Target="../media/image66.png"/><Relationship Id="rId32" Type="http://schemas.openxmlformats.org/officeDocument/2006/relationships/image" Target="../media/image74.png"/><Relationship Id="rId37" Type="http://schemas.openxmlformats.org/officeDocument/2006/relationships/image" Target="../media/image79.svg"/><Relationship Id="rId40" Type="http://schemas.openxmlformats.org/officeDocument/2006/relationships/image" Target="../media/image82.png"/><Relationship Id="rId5" Type="http://schemas.openxmlformats.org/officeDocument/2006/relationships/image" Target="../media/image47.svg"/><Relationship Id="rId15" Type="http://schemas.openxmlformats.org/officeDocument/2006/relationships/image" Target="../media/image57.svg"/><Relationship Id="rId23" Type="http://schemas.openxmlformats.org/officeDocument/2006/relationships/image" Target="../media/image65.svg"/><Relationship Id="rId28" Type="http://schemas.openxmlformats.org/officeDocument/2006/relationships/image" Target="../media/image70.png"/><Relationship Id="rId36" Type="http://schemas.openxmlformats.org/officeDocument/2006/relationships/image" Target="../media/image78.png"/><Relationship Id="rId10" Type="http://schemas.openxmlformats.org/officeDocument/2006/relationships/image" Target="../media/image52.png"/><Relationship Id="rId19" Type="http://schemas.openxmlformats.org/officeDocument/2006/relationships/image" Target="../media/image61.svg"/><Relationship Id="rId31" Type="http://schemas.openxmlformats.org/officeDocument/2006/relationships/image" Target="../media/image73.sv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svg"/><Relationship Id="rId30" Type="http://schemas.openxmlformats.org/officeDocument/2006/relationships/image" Target="../media/image72.png"/><Relationship Id="rId35" Type="http://schemas.openxmlformats.org/officeDocument/2006/relationships/image" Target="../media/image77.svg"/><Relationship Id="rId43" Type="http://schemas.openxmlformats.org/officeDocument/2006/relationships/image" Target="../media/image85.svg"/><Relationship Id="rId8" Type="http://schemas.openxmlformats.org/officeDocument/2006/relationships/image" Target="../media/image50.png"/><Relationship Id="rId3" Type="http://schemas.openxmlformats.org/officeDocument/2006/relationships/image" Target="../media/image45.svg"/><Relationship Id="rId12" Type="http://schemas.openxmlformats.org/officeDocument/2006/relationships/image" Target="../media/image54.png"/><Relationship Id="rId17" Type="http://schemas.openxmlformats.org/officeDocument/2006/relationships/image" Target="../media/image59.svg"/><Relationship Id="rId25" Type="http://schemas.openxmlformats.org/officeDocument/2006/relationships/image" Target="../media/image67.svg"/><Relationship Id="rId33" Type="http://schemas.openxmlformats.org/officeDocument/2006/relationships/image" Target="../media/image75.svg"/><Relationship Id="rId38" Type="http://schemas.openxmlformats.org/officeDocument/2006/relationships/image" Target="../media/image80.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9.svg"/><Relationship Id="rId7" Type="http://schemas.openxmlformats.org/officeDocument/2006/relationships/image" Target="../media/image41.svg"/><Relationship Id="rId2" Type="http://schemas.openxmlformats.org/officeDocument/2006/relationships/image" Target="../media/image88.png"/><Relationship Id="rId1" Type="http://schemas.openxmlformats.org/officeDocument/2006/relationships/slideMaster" Target="../slideMasters/slideMaster2.xml"/><Relationship Id="rId6" Type="http://schemas.openxmlformats.org/officeDocument/2006/relationships/image" Target="../media/image40.png"/><Relationship Id="rId5" Type="http://schemas.openxmlformats.org/officeDocument/2006/relationships/image" Target="../media/image91.svg"/><Relationship Id="rId4" Type="http://schemas.openxmlformats.org/officeDocument/2006/relationships/image" Target="../media/image90.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Master" Target="../slideMasters/slideMaster2.xml"/><Relationship Id="rId5" Type="http://schemas.openxmlformats.org/officeDocument/2006/relationships/image" Target="../media/image95.svg"/><Relationship Id="rId4" Type="http://schemas.openxmlformats.org/officeDocument/2006/relationships/image" Target="../media/image94.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Master" Target="../slideMasters/slideMaster2.xml"/><Relationship Id="rId5" Type="http://schemas.openxmlformats.org/officeDocument/2006/relationships/image" Target="../media/image95.svg"/><Relationship Id="rId4" Type="http://schemas.openxmlformats.org/officeDocument/2006/relationships/image" Target="../media/image9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1.jpeg"/><Relationship Id="rId1" Type="http://schemas.openxmlformats.org/officeDocument/2006/relationships/slideMaster" Target="../slideMasters/slideMaster2.xml"/><Relationship Id="rId5" Type="http://schemas.openxmlformats.org/officeDocument/2006/relationships/image" Target="../media/image123.svg"/><Relationship Id="rId4" Type="http://schemas.openxmlformats.org/officeDocument/2006/relationships/image" Target="../media/image122.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100.svg"/><Relationship Id="rId2" Type="http://schemas.openxmlformats.org/officeDocument/2006/relationships/image" Target="../media/image96.png"/><Relationship Id="rId1" Type="http://schemas.openxmlformats.org/officeDocument/2006/relationships/slideMaster" Target="../slideMasters/slideMaster2.xml"/><Relationship Id="rId6" Type="http://schemas.openxmlformats.org/officeDocument/2006/relationships/image" Target="../media/image99.png"/><Relationship Id="rId5" Type="http://schemas.microsoft.com/office/2007/relationships/hdphoto" Target="../media/hdphoto1.wdp"/><Relationship Id="rId4" Type="http://schemas.openxmlformats.org/officeDocument/2006/relationships/image" Target="../media/image98.png"/></Relationships>
</file>

<file path=ppt/slideLayouts/_rels/slideLayout1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7.svg"/><Relationship Id="rId2" Type="http://schemas.openxmlformats.org/officeDocument/2006/relationships/image" Target="../media/image98.png"/><Relationship Id="rId1" Type="http://schemas.openxmlformats.org/officeDocument/2006/relationships/slideMaster" Target="../slideMasters/slideMaster2.xml"/><Relationship Id="rId6" Type="http://schemas.openxmlformats.org/officeDocument/2006/relationships/image" Target="../media/image96.png"/><Relationship Id="rId5" Type="http://schemas.openxmlformats.org/officeDocument/2006/relationships/image" Target="../media/image100.svg"/><Relationship Id="rId4" Type="http://schemas.openxmlformats.org/officeDocument/2006/relationships/image" Target="../media/image99.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1.png"/><Relationship Id="rId1" Type="http://schemas.openxmlformats.org/officeDocument/2006/relationships/slideMaster" Target="../slideMasters/slideMaster2.xml"/><Relationship Id="rId4" Type="http://schemas.openxmlformats.org/officeDocument/2006/relationships/image" Target="../media/image97.sv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4.svg"/><Relationship Id="rId7" Type="http://schemas.openxmlformats.org/officeDocument/2006/relationships/image" Target="../media/image25.png"/><Relationship Id="rId2" Type="http://schemas.openxmlformats.org/officeDocument/2006/relationships/image" Target="../media/image103.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2.jpeg"/><Relationship Id="rId1" Type="http://schemas.openxmlformats.org/officeDocument/2006/relationships/slideMaster" Target="../slideMasters/slideMaster2.xml"/><Relationship Id="rId5" Type="http://schemas.openxmlformats.org/officeDocument/2006/relationships/image" Target="../media/image104.svg"/><Relationship Id="rId4" Type="http://schemas.openxmlformats.org/officeDocument/2006/relationships/image" Target="../media/image103.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sv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svg"/><Relationship Id="rId7"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Master" Target="../slideMasters/slideMaster2.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00.svg"/><Relationship Id="rId5" Type="http://schemas.openxmlformats.org/officeDocument/2006/relationships/image" Target="../media/image99.png"/><Relationship Id="rId4" Type="http://schemas.microsoft.com/office/2007/relationships/hdphoto" Target="../media/hdphoto1.wdp"/></Relationships>
</file>

<file path=ppt/slideLayouts/_rels/slideLayout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8.png"/><Relationship Id="rId1" Type="http://schemas.openxmlformats.org/officeDocument/2006/relationships/slideMaster" Target="../slideMasters/slideMaster2.xml"/><Relationship Id="rId5" Type="http://schemas.openxmlformats.org/officeDocument/2006/relationships/image" Target="../media/image100.svg"/><Relationship Id="rId4" Type="http://schemas.openxmlformats.org/officeDocument/2006/relationships/image" Target="../media/image99.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17.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19.svg"/><Relationship Id="rId7" Type="http://schemas.openxmlformats.org/officeDocument/2006/relationships/hyperlink" Target="mailto:jandrews@newfrontieradvisors.com" TargetMode="External"/><Relationship Id="rId2" Type="http://schemas.openxmlformats.org/officeDocument/2006/relationships/image" Target="../media/image118.png"/><Relationship Id="rId1" Type="http://schemas.openxmlformats.org/officeDocument/2006/relationships/slideMaster" Target="../slideMasters/slideMaster2.xml"/><Relationship Id="rId6" Type="http://schemas.openxmlformats.org/officeDocument/2006/relationships/hyperlink" Target="mailto:dschubach@newfrontieradvisors.com" TargetMode="External"/><Relationship Id="rId5" Type="http://schemas.openxmlformats.org/officeDocument/2006/relationships/hyperlink" Target="mailto:nlam@newfrontieradvisors.com" TargetMode="External"/><Relationship Id="rId4" Type="http://schemas.openxmlformats.org/officeDocument/2006/relationships/image" Target="../media/image120.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3" Type="http://schemas.openxmlformats.org/officeDocument/2006/relationships/image" Target="../media/image55.svg"/><Relationship Id="rId18" Type="http://schemas.openxmlformats.org/officeDocument/2006/relationships/image" Target="../media/image60.png"/><Relationship Id="rId26" Type="http://schemas.openxmlformats.org/officeDocument/2006/relationships/image" Target="../media/image68.png"/><Relationship Id="rId39" Type="http://schemas.openxmlformats.org/officeDocument/2006/relationships/image" Target="../media/image81.svg"/><Relationship Id="rId21" Type="http://schemas.openxmlformats.org/officeDocument/2006/relationships/image" Target="../media/image63.svg"/><Relationship Id="rId34" Type="http://schemas.openxmlformats.org/officeDocument/2006/relationships/image" Target="../media/image76.png"/><Relationship Id="rId42" Type="http://schemas.openxmlformats.org/officeDocument/2006/relationships/image" Target="../media/image84.png"/><Relationship Id="rId7" Type="http://schemas.openxmlformats.org/officeDocument/2006/relationships/image" Target="../media/image49.svg"/><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62.png"/><Relationship Id="rId29" Type="http://schemas.openxmlformats.org/officeDocument/2006/relationships/image" Target="../media/image71.svg"/><Relationship Id="rId41" Type="http://schemas.openxmlformats.org/officeDocument/2006/relationships/image" Target="../media/image83.svg"/><Relationship Id="rId1" Type="http://schemas.openxmlformats.org/officeDocument/2006/relationships/slideMaster" Target="../slideMasters/slideMaster1.xml"/><Relationship Id="rId6" Type="http://schemas.openxmlformats.org/officeDocument/2006/relationships/image" Target="../media/image48.png"/><Relationship Id="rId11" Type="http://schemas.openxmlformats.org/officeDocument/2006/relationships/image" Target="../media/image53.svg"/><Relationship Id="rId24" Type="http://schemas.openxmlformats.org/officeDocument/2006/relationships/image" Target="../media/image66.png"/><Relationship Id="rId32" Type="http://schemas.openxmlformats.org/officeDocument/2006/relationships/image" Target="../media/image74.png"/><Relationship Id="rId37" Type="http://schemas.openxmlformats.org/officeDocument/2006/relationships/image" Target="../media/image79.svg"/><Relationship Id="rId40" Type="http://schemas.openxmlformats.org/officeDocument/2006/relationships/image" Target="../media/image82.png"/><Relationship Id="rId5" Type="http://schemas.openxmlformats.org/officeDocument/2006/relationships/image" Target="../media/image47.svg"/><Relationship Id="rId15" Type="http://schemas.openxmlformats.org/officeDocument/2006/relationships/image" Target="../media/image57.svg"/><Relationship Id="rId23" Type="http://schemas.openxmlformats.org/officeDocument/2006/relationships/image" Target="../media/image65.svg"/><Relationship Id="rId28" Type="http://schemas.openxmlformats.org/officeDocument/2006/relationships/image" Target="../media/image70.png"/><Relationship Id="rId36" Type="http://schemas.openxmlformats.org/officeDocument/2006/relationships/image" Target="../media/image78.png"/><Relationship Id="rId10" Type="http://schemas.openxmlformats.org/officeDocument/2006/relationships/image" Target="../media/image52.png"/><Relationship Id="rId19" Type="http://schemas.openxmlformats.org/officeDocument/2006/relationships/image" Target="../media/image61.svg"/><Relationship Id="rId31" Type="http://schemas.openxmlformats.org/officeDocument/2006/relationships/image" Target="../media/image73.sv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svg"/><Relationship Id="rId30" Type="http://schemas.openxmlformats.org/officeDocument/2006/relationships/image" Target="../media/image72.png"/><Relationship Id="rId35" Type="http://schemas.openxmlformats.org/officeDocument/2006/relationships/image" Target="../media/image77.svg"/><Relationship Id="rId43" Type="http://schemas.openxmlformats.org/officeDocument/2006/relationships/image" Target="../media/image85.svg"/><Relationship Id="rId8" Type="http://schemas.openxmlformats.org/officeDocument/2006/relationships/image" Target="../media/image50.png"/><Relationship Id="rId3" Type="http://schemas.openxmlformats.org/officeDocument/2006/relationships/image" Target="../media/image45.svg"/><Relationship Id="rId12" Type="http://schemas.openxmlformats.org/officeDocument/2006/relationships/image" Target="../media/image54.png"/><Relationship Id="rId17" Type="http://schemas.openxmlformats.org/officeDocument/2006/relationships/image" Target="../media/image59.svg"/><Relationship Id="rId25" Type="http://schemas.openxmlformats.org/officeDocument/2006/relationships/image" Target="../media/image67.svg"/><Relationship Id="rId33" Type="http://schemas.openxmlformats.org/officeDocument/2006/relationships/image" Target="../media/image75.svg"/><Relationship Id="rId38" Type="http://schemas.openxmlformats.org/officeDocument/2006/relationships/image" Target="../media/image8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9.svg"/><Relationship Id="rId7" Type="http://schemas.openxmlformats.org/officeDocument/2006/relationships/image" Target="../media/image41.svg"/><Relationship Id="rId2" Type="http://schemas.openxmlformats.org/officeDocument/2006/relationships/image" Target="../media/image88.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91.svg"/><Relationship Id="rId4" Type="http://schemas.openxmlformats.org/officeDocument/2006/relationships/image" Target="../media/image9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Master" Target="../slideMasters/slideMaster1.xml"/><Relationship Id="rId5" Type="http://schemas.openxmlformats.org/officeDocument/2006/relationships/image" Target="../media/image95.svg"/><Relationship Id="rId4" Type="http://schemas.openxmlformats.org/officeDocument/2006/relationships/image" Target="../media/image9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100.svg"/><Relationship Id="rId2" Type="http://schemas.openxmlformats.org/officeDocument/2006/relationships/image" Target="../media/image96.png"/><Relationship Id="rId1" Type="http://schemas.openxmlformats.org/officeDocument/2006/relationships/slideMaster" Target="../slideMasters/slideMaster1.xml"/><Relationship Id="rId6" Type="http://schemas.openxmlformats.org/officeDocument/2006/relationships/image" Target="../media/image99.png"/><Relationship Id="rId5" Type="http://schemas.microsoft.com/office/2007/relationships/hdphoto" Target="../media/hdphoto1.wdp"/><Relationship Id="rId4" Type="http://schemas.openxmlformats.org/officeDocument/2006/relationships/image" Target="../media/image98.png"/></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8.png"/><Relationship Id="rId1" Type="http://schemas.openxmlformats.org/officeDocument/2006/relationships/slideMaster" Target="../slideMasters/slideMaster1.xml"/><Relationship Id="rId5" Type="http://schemas.openxmlformats.org/officeDocument/2006/relationships/image" Target="../media/image100.svg"/><Relationship Id="rId4" Type="http://schemas.openxmlformats.org/officeDocument/2006/relationships/image" Target="../media/image9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1.png"/><Relationship Id="rId1" Type="http://schemas.openxmlformats.org/officeDocument/2006/relationships/slideMaster" Target="../slideMasters/slideMaster1.xml"/><Relationship Id="rId4" Type="http://schemas.openxmlformats.org/officeDocument/2006/relationships/image" Target="../media/image97.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2.jpeg"/><Relationship Id="rId1" Type="http://schemas.openxmlformats.org/officeDocument/2006/relationships/slideMaster" Target="../slideMasters/slideMaster1.xml"/><Relationship Id="rId5" Type="http://schemas.openxmlformats.org/officeDocument/2006/relationships/image" Target="../media/image104.svg"/><Relationship Id="rId4" Type="http://schemas.openxmlformats.org/officeDocument/2006/relationships/image" Target="../media/image10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svg"/><Relationship Id="rId7"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Master" Target="../slideMasters/slideMaster1.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00.svg"/><Relationship Id="rId5" Type="http://schemas.openxmlformats.org/officeDocument/2006/relationships/image" Target="../media/image99.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8.png"/><Relationship Id="rId1" Type="http://schemas.openxmlformats.org/officeDocument/2006/relationships/slideMaster" Target="../slideMasters/slideMaster1.xml"/><Relationship Id="rId5" Type="http://schemas.openxmlformats.org/officeDocument/2006/relationships/image" Target="../media/image100.svg"/><Relationship Id="rId4" Type="http://schemas.openxmlformats.org/officeDocument/2006/relationships/image" Target="../media/image9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1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9.svg"/><Relationship Id="rId7" Type="http://schemas.openxmlformats.org/officeDocument/2006/relationships/hyperlink" Target="mailto:jandrews@newfrontieradvisors.com" TargetMode="External"/><Relationship Id="rId2" Type="http://schemas.openxmlformats.org/officeDocument/2006/relationships/image" Target="../media/image118.png"/><Relationship Id="rId1" Type="http://schemas.openxmlformats.org/officeDocument/2006/relationships/slideMaster" Target="../slideMasters/slideMaster1.xml"/><Relationship Id="rId6" Type="http://schemas.openxmlformats.org/officeDocument/2006/relationships/hyperlink" Target="mailto:dschubach@newfrontieradvisors.com" TargetMode="External"/><Relationship Id="rId5" Type="http://schemas.openxmlformats.org/officeDocument/2006/relationships/hyperlink" Target="mailto:nlam@newfrontieradvisors.com" TargetMode="External"/><Relationship Id="rId4" Type="http://schemas.openxmlformats.org/officeDocument/2006/relationships/image" Target="../media/image12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3.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7.sv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3.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E6307-BAAA-41FF-957A-4D8E3893C9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1B6D9E-A0CC-4094-8169-11F5F7C1B1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768F02-7195-429D-B21C-EB8A76407190}"/>
              </a:ext>
            </a:extLst>
          </p:cNvPr>
          <p:cNvSpPr>
            <a:spLocks noGrp="1"/>
          </p:cNvSpPr>
          <p:nvPr>
            <p:ph type="dt" sz="half" idx="10"/>
          </p:nvPr>
        </p:nvSpPr>
        <p:spPr/>
        <p:txBody>
          <a:bodyPr/>
          <a:lstStyle/>
          <a:p>
            <a:fld id="{93A7E913-6DDC-4E77-A7A8-C2B7D0A0265C}" type="datetimeFigureOut">
              <a:rPr lang="en-US" smtClean="0"/>
              <a:t>5/8/2025</a:t>
            </a:fld>
            <a:endParaRPr lang="en-US"/>
          </a:p>
        </p:txBody>
      </p:sp>
      <p:sp>
        <p:nvSpPr>
          <p:cNvPr id="5" name="Footer Placeholder 4">
            <a:extLst>
              <a:ext uri="{FF2B5EF4-FFF2-40B4-BE49-F238E27FC236}">
                <a16:creationId xmlns:a16="http://schemas.microsoft.com/office/drawing/2014/main" id="{B0549AF2-E62C-4A34-A094-F4E976067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DE315-BD72-4249-9A6A-0A542A2BECA9}"/>
              </a:ext>
            </a:extLst>
          </p:cNvPr>
          <p:cNvSpPr>
            <a:spLocks noGrp="1"/>
          </p:cNvSpPr>
          <p:nvPr>
            <p:ph type="sldNum" sz="quarter" idx="12"/>
          </p:nvPr>
        </p:nvSpPr>
        <p:spPr/>
        <p:txBody>
          <a:bodyPr/>
          <a:lstStyle/>
          <a:p>
            <a:fld id="{88441ED0-AECC-4985-A7BA-020D932CAF42}" type="slidenum">
              <a:rPr lang="en-US" smtClean="0"/>
              <a:t>‹#›</a:t>
            </a:fld>
            <a:endParaRPr lang="en-US"/>
          </a:p>
        </p:txBody>
      </p:sp>
    </p:spTree>
    <p:extLst>
      <p:ext uri="{BB962C8B-B14F-4D97-AF65-F5344CB8AC3E}">
        <p14:creationId xmlns:p14="http://schemas.microsoft.com/office/powerpoint/2010/main" val="3018888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Gray Box, Composition Map">
    <p:spTree>
      <p:nvGrpSpPr>
        <p:cNvPr id="1" name=""/>
        <p:cNvGrpSpPr/>
        <p:nvPr/>
      </p:nvGrpSpPr>
      <p:grpSpPr>
        <a:xfrm>
          <a:off x="0" y="0"/>
          <a:ext cx="0" cy="0"/>
          <a:chOff x="0" y="0"/>
          <a:chExt cx="0" cy="0"/>
        </a:xfrm>
      </p:grpSpPr>
      <p:pic>
        <p:nvPicPr>
          <p:cNvPr id="3" name="Picture 2" descr="A colorful background with waves&#10;&#10;Description automatically generated with medium confidence">
            <a:extLst>
              <a:ext uri="{FF2B5EF4-FFF2-40B4-BE49-F238E27FC236}">
                <a16:creationId xmlns:a16="http://schemas.microsoft.com/office/drawing/2014/main" id="{5645EC16-50B1-DBF0-7CF4-5617F40AA1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03" t="8808" b="1246"/>
          <a:stretch/>
        </p:blipFill>
        <p:spPr>
          <a:xfrm>
            <a:off x="3540545" y="0"/>
            <a:ext cx="8651455" cy="6858001"/>
          </a:xfrm>
          <a:prstGeom prst="rect">
            <a:avLst/>
          </a:prstGeom>
        </p:spPr>
      </p:pic>
      <p:sp>
        <p:nvSpPr>
          <p:cNvPr id="6" name="Rectangle 5">
            <a:extLst>
              <a:ext uri="{FF2B5EF4-FFF2-40B4-BE49-F238E27FC236}">
                <a16:creationId xmlns:a16="http://schemas.microsoft.com/office/drawing/2014/main" id="{03F888D5-A460-CEBA-E810-EC39D4163D80}"/>
              </a:ext>
            </a:extLst>
          </p:cNvPr>
          <p:cNvSpPr/>
          <p:nvPr userDrawn="1"/>
        </p:nvSpPr>
        <p:spPr>
          <a:xfrm>
            <a:off x="-1" y="3717289"/>
            <a:ext cx="6096001" cy="157403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ED1043F-20AC-0C0B-6752-EE4113768FB7}"/>
              </a:ext>
            </a:extLst>
          </p:cNvPr>
          <p:cNvCxnSpPr>
            <a:cxnSpLocks/>
          </p:cNvCxnSpPr>
          <p:nvPr userDrawn="1"/>
        </p:nvCxnSpPr>
        <p:spPr>
          <a:xfrm>
            <a:off x="1249863" y="4077853"/>
            <a:ext cx="0" cy="829559"/>
          </a:xfrm>
          <a:prstGeom prst="line">
            <a:avLst/>
          </a:prstGeom>
          <a:ln w="19050">
            <a:solidFill>
              <a:schemeClr val="tx2">
                <a:alpha val="52183"/>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9F5B349-6069-DF87-9204-B41844CE51AD}"/>
              </a:ext>
            </a:extLst>
          </p:cNvPr>
          <p:cNvSpPr>
            <a:spLocks noGrp="1"/>
          </p:cNvSpPr>
          <p:nvPr>
            <p:ph type="body" sz="quarter" idx="10" hasCustomPrompt="1"/>
          </p:nvPr>
        </p:nvSpPr>
        <p:spPr>
          <a:xfrm>
            <a:off x="465139" y="4078288"/>
            <a:ext cx="580664" cy="828675"/>
          </a:xfrm>
        </p:spPr>
        <p:txBody>
          <a:bodyPr lIns="0" tIns="0" rIns="0" bIns="0" anchor="ctr"/>
          <a:lstStyle>
            <a:lvl1pPr algn="r">
              <a:defRPr sz="2800">
                <a:solidFill>
                  <a:schemeClr val="tx1"/>
                </a:solidFill>
              </a:defRPr>
            </a:lvl1pPr>
          </a:lstStyle>
          <a:p>
            <a:pPr lvl="0"/>
            <a:r>
              <a:rPr lang="en-US"/>
              <a:t>01</a:t>
            </a:r>
          </a:p>
        </p:txBody>
      </p:sp>
      <p:sp>
        <p:nvSpPr>
          <p:cNvPr id="16" name="Text Placeholder 14">
            <a:extLst>
              <a:ext uri="{FF2B5EF4-FFF2-40B4-BE49-F238E27FC236}">
                <a16:creationId xmlns:a16="http://schemas.microsoft.com/office/drawing/2014/main" id="{9551C1D1-ADAA-D287-DBF2-C41C4A7399C4}"/>
              </a:ext>
            </a:extLst>
          </p:cNvPr>
          <p:cNvSpPr>
            <a:spLocks noGrp="1"/>
          </p:cNvSpPr>
          <p:nvPr>
            <p:ph type="body" sz="quarter" idx="11" hasCustomPrompt="1"/>
          </p:nvPr>
        </p:nvSpPr>
        <p:spPr>
          <a:xfrm>
            <a:off x="1445700" y="4093739"/>
            <a:ext cx="4364547" cy="828675"/>
          </a:xfrm>
        </p:spPr>
        <p:txBody>
          <a:bodyPr anchor="ctr">
            <a:normAutofit/>
          </a:bodyPr>
          <a:lstStyle>
            <a:lvl1pPr algn="l">
              <a:defRPr sz="2800">
                <a:solidFill>
                  <a:schemeClr val="tx1"/>
                </a:solidFill>
              </a:defRPr>
            </a:lvl1pPr>
          </a:lstStyle>
          <a:p>
            <a:pPr lvl="0"/>
            <a:r>
              <a:rPr lang="en-US"/>
              <a:t>Divider Slide Title</a:t>
            </a:r>
          </a:p>
        </p:txBody>
      </p:sp>
      <p:pic>
        <p:nvPicPr>
          <p:cNvPr id="2" name="Graphic 1">
            <a:extLst>
              <a:ext uri="{FF2B5EF4-FFF2-40B4-BE49-F238E27FC236}">
                <a16:creationId xmlns:a16="http://schemas.microsoft.com/office/drawing/2014/main" id="{85CD4C37-C96A-9568-04B3-3F5C4F91213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781" y="441168"/>
            <a:ext cx="2728624" cy="755619"/>
          </a:xfrm>
          <a:prstGeom prst="rect">
            <a:avLst/>
          </a:prstGeom>
        </p:spPr>
      </p:pic>
    </p:spTree>
    <p:extLst>
      <p:ext uri="{BB962C8B-B14F-4D97-AF65-F5344CB8AC3E}">
        <p14:creationId xmlns:p14="http://schemas.microsoft.com/office/powerpoint/2010/main" val="13017932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4 - No Icons">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2679947" y="415813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A5C14D3D-B6A6-0C53-6A3D-122CCF71E742}"/>
              </a:ext>
            </a:extLst>
          </p:cNvPr>
          <p:cNvSpPr/>
          <p:nvPr userDrawn="1"/>
        </p:nvSpPr>
        <p:spPr>
          <a:xfrm>
            <a:off x="6165595" y="4140583"/>
            <a:ext cx="3154680" cy="195681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6154528" y="182103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2693707" y="1821881"/>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96573633-B4B2-5215-48B7-C2678BEDA758}"/>
              </a:ext>
            </a:extLst>
          </p:cNvPr>
          <p:cNvCxnSpPr/>
          <p:nvPr userDrawn="1"/>
        </p:nvCxnSpPr>
        <p:spPr>
          <a:xfrm>
            <a:off x="5852915" y="1227986"/>
            <a:ext cx="50292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D311D5E8-4AB2-B8D7-BEBE-51A9719E6EB6}"/>
              </a:ext>
            </a:extLst>
          </p:cNvPr>
          <p:cNvSpPr/>
          <p:nvPr userDrawn="1"/>
        </p:nvSpPr>
        <p:spPr>
          <a:xfrm>
            <a:off x="2693707" y="1730441"/>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2702082" y="1821881"/>
            <a:ext cx="3150833" cy="1987430"/>
          </a:xfrm>
          <a:noFill/>
        </p:spPr>
        <p:txBody>
          <a:bodyPr lIns="182880" tIns="274320" bIns="274320" anchor="b">
            <a:normAutofit/>
          </a:bodyPr>
          <a:lstStyle>
            <a:lvl1pPr algn="l">
              <a:defRPr sz="1400"/>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6154528" y="1730441"/>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6162903" y="1836361"/>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2680287" y="4066695"/>
            <a:ext cx="3163824" cy="914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2689091" y="4150775"/>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27" name="Rectangle 126">
            <a:extLst>
              <a:ext uri="{FF2B5EF4-FFF2-40B4-BE49-F238E27FC236}">
                <a16:creationId xmlns:a16="http://schemas.microsoft.com/office/drawing/2014/main" id="{5B3C2620-AE97-4719-7A63-5E8516EB41F5}"/>
              </a:ext>
            </a:extLst>
          </p:cNvPr>
          <p:cNvSpPr/>
          <p:nvPr userDrawn="1"/>
        </p:nvSpPr>
        <p:spPr>
          <a:xfrm>
            <a:off x="6165595" y="4049143"/>
            <a:ext cx="3163824"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9" name="Text Placeholder 93">
            <a:extLst>
              <a:ext uri="{FF2B5EF4-FFF2-40B4-BE49-F238E27FC236}">
                <a16:creationId xmlns:a16="http://schemas.microsoft.com/office/drawing/2014/main" id="{A83C5D3B-138C-F974-8E8D-44CD888C8643}"/>
              </a:ext>
            </a:extLst>
          </p:cNvPr>
          <p:cNvSpPr>
            <a:spLocks noGrp="1"/>
          </p:cNvSpPr>
          <p:nvPr>
            <p:ph type="body" sz="quarter" idx="13"/>
          </p:nvPr>
        </p:nvSpPr>
        <p:spPr>
          <a:xfrm>
            <a:off x="6173970" y="4155063"/>
            <a:ext cx="3150833" cy="1952528"/>
          </a:xfrm>
          <a:solidFill>
            <a:srgbClr val="EFEDF2"/>
          </a:solidFill>
        </p:spPr>
        <p:txBody>
          <a:bodyPr lIns="182880" tIns="274320" bIns="274320" anchor="b">
            <a:normAutofit/>
          </a:bodyPr>
          <a:lstStyle>
            <a:lvl1pPr algn="l">
              <a:defRPr sz="1400"/>
            </a:lvl1pPr>
          </a:lstStyle>
          <a:p>
            <a:pPr lvl="0"/>
            <a:r>
              <a:rPr lang="en-US"/>
              <a:t>Click to edit Master text styles</a:t>
            </a:r>
          </a:p>
        </p:txBody>
      </p:sp>
      <p:sp>
        <p:nvSpPr>
          <p:cNvPr id="4" name="Title 3">
            <a:extLst>
              <a:ext uri="{FF2B5EF4-FFF2-40B4-BE49-F238E27FC236}">
                <a16:creationId xmlns:a16="http://schemas.microsoft.com/office/drawing/2014/main" id="{8C9F421B-1188-16EB-A2DC-BAF64610F386}"/>
              </a:ext>
            </a:extLst>
          </p:cNvPr>
          <p:cNvSpPr>
            <a:spLocks noGrp="1"/>
          </p:cNvSpPr>
          <p:nvPr>
            <p:ph type="title"/>
          </p:nvPr>
        </p:nvSpPr>
        <p:spPr>
          <a:xfrm>
            <a:off x="838200" y="415926"/>
            <a:ext cx="10515600" cy="699642"/>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3550031692"/>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3">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897392" y="280282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441187" y="278834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965452" y="280282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D311D5E8-4AB2-B8D7-BEBE-51A9719E6EB6}"/>
              </a:ext>
            </a:extLst>
          </p:cNvPr>
          <p:cNvSpPr/>
          <p:nvPr userDrawn="1"/>
        </p:nvSpPr>
        <p:spPr>
          <a:xfrm>
            <a:off x="969299" y="2696903"/>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977674" y="2788343"/>
            <a:ext cx="3150833" cy="1987430"/>
          </a:xfrm>
          <a:noFill/>
        </p:spPr>
        <p:txBody>
          <a:bodyPr lIns="182880" tIns="274320" bIns="274320" anchor="b">
            <a:normAutofit/>
          </a:bodyPr>
          <a:lstStyle>
            <a:lvl1pPr algn="l">
              <a:defRPr sz="1400"/>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430120" y="2696903"/>
            <a:ext cx="3163824" cy="91440"/>
          </a:xfrm>
          <a:prstGeom prst="rect">
            <a:avLst/>
          </a:prstGeom>
          <a:solidFill>
            <a:srgbClr val="0C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438495" y="2802823"/>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890941" y="2696903"/>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899316" y="2802823"/>
            <a:ext cx="3150833" cy="1952528"/>
          </a:xfrm>
          <a:noFill/>
        </p:spPr>
        <p:txBody>
          <a:bodyPr lIns="182880" tIns="274320" bIns="274320" anchor="b">
            <a:normAutofit/>
          </a:bodyPr>
          <a:lstStyle>
            <a:lvl1pPr algn="l">
              <a:defRPr sz="1400"/>
            </a:lvl1pPr>
          </a:lstStyle>
          <a:p>
            <a:pPr lvl="0"/>
            <a:r>
              <a:rPr lang="en-US"/>
              <a:t>Click to edit Master text styles</a:t>
            </a:r>
          </a:p>
        </p:txBody>
      </p:sp>
      <p:pic>
        <p:nvPicPr>
          <p:cNvPr id="95" name="Picture 94">
            <a:extLst>
              <a:ext uri="{FF2B5EF4-FFF2-40B4-BE49-F238E27FC236}">
                <a16:creationId xmlns:a16="http://schemas.microsoft.com/office/drawing/2014/main" id="{E5B13EF7-417A-15FD-A8C5-EB3F0FB6B6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21315" y="2981738"/>
            <a:ext cx="699897" cy="661014"/>
          </a:xfrm>
          <a:prstGeom prst="rect">
            <a:avLst/>
          </a:prstGeom>
        </p:spPr>
      </p:pic>
      <p:pic>
        <p:nvPicPr>
          <p:cNvPr id="105" name="Picture 104">
            <a:extLst>
              <a:ext uri="{FF2B5EF4-FFF2-40B4-BE49-F238E27FC236}">
                <a16:creationId xmlns:a16="http://schemas.microsoft.com/office/drawing/2014/main" id="{4C79A560-A247-0E94-5243-5429F22A86EF}"/>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630872" y="3030328"/>
            <a:ext cx="724551" cy="553294"/>
          </a:xfrm>
          <a:prstGeom prst="rect">
            <a:avLst/>
          </a:prstGeom>
        </p:spPr>
      </p:pic>
      <p:pic>
        <p:nvPicPr>
          <p:cNvPr id="114" name="Picture 113">
            <a:extLst>
              <a:ext uri="{FF2B5EF4-FFF2-40B4-BE49-F238E27FC236}">
                <a16:creationId xmlns:a16="http://schemas.microsoft.com/office/drawing/2014/main" id="{2F5D17D0-77B5-18A9-FC23-F835D0897536}"/>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028453" y="3052213"/>
            <a:ext cx="878115" cy="509523"/>
          </a:xfrm>
          <a:prstGeom prst="rect">
            <a:avLst/>
          </a:prstGeom>
        </p:spPr>
      </p:pic>
      <p:cxnSp>
        <p:nvCxnSpPr>
          <p:cNvPr id="6" name="Straight Connector 5">
            <a:extLst>
              <a:ext uri="{FF2B5EF4-FFF2-40B4-BE49-F238E27FC236}">
                <a16:creationId xmlns:a16="http://schemas.microsoft.com/office/drawing/2014/main" id="{B2088299-AB2A-8D8C-F836-D1B4931514C7}"/>
              </a:ext>
            </a:extLst>
          </p:cNvPr>
          <p:cNvCxnSpPr/>
          <p:nvPr userDrawn="1"/>
        </p:nvCxnSpPr>
        <p:spPr>
          <a:xfrm>
            <a:off x="5844540" y="2067424"/>
            <a:ext cx="502920" cy="0"/>
          </a:xfrm>
          <a:prstGeom prst="line">
            <a:avLst/>
          </a:prstGeom>
          <a:ln w="38100">
            <a:solidFill>
              <a:srgbClr val="C4C4C8"/>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04F45F07-CFA2-34F4-A1AF-E53B54BC80BB}"/>
              </a:ext>
            </a:extLst>
          </p:cNvPr>
          <p:cNvSpPr>
            <a:spLocks noGrp="1"/>
          </p:cNvSpPr>
          <p:nvPr>
            <p:ph type="title"/>
          </p:nvPr>
        </p:nvSpPr>
        <p:spPr>
          <a:xfrm>
            <a:off x="838200" y="1041985"/>
            <a:ext cx="10515600" cy="699503"/>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525512090"/>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3 - No Icons">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897392" y="280282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441187" y="278834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965452" y="280282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D311D5E8-4AB2-B8D7-BEBE-51A9719E6EB6}"/>
              </a:ext>
            </a:extLst>
          </p:cNvPr>
          <p:cNvSpPr/>
          <p:nvPr userDrawn="1"/>
        </p:nvSpPr>
        <p:spPr>
          <a:xfrm>
            <a:off x="969299" y="2696903"/>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977674" y="2788343"/>
            <a:ext cx="3150833" cy="1987430"/>
          </a:xfrm>
          <a:noFill/>
        </p:spPr>
        <p:txBody>
          <a:bodyPr lIns="182880" tIns="274320" bIns="274320" anchor="b">
            <a:normAutofit/>
          </a:bodyPr>
          <a:lstStyle>
            <a:lvl1pPr algn="l">
              <a:defRPr sz="1400"/>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430120" y="2696903"/>
            <a:ext cx="3163824" cy="91440"/>
          </a:xfrm>
          <a:prstGeom prst="rect">
            <a:avLst/>
          </a:prstGeom>
          <a:solidFill>
            <a:srgbClr val="0C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438495" y="2802823"/>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890941" y="2696903"/>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899316" y="2802823"/>
            <a:ext cx="3150833" cy="1952528"/>
          </a:xfrm>
          <a:noFill/>
        </p:spPr>
        <p:txBody>
          <a:bodyPr lIns="182880" tIns="274320" bIns="274320" anchor="b">
            <a:normAutofit/>
          </a:bodyPr>
          <a:lstStyle>
            <a:lvl1pPr algn="l">
              <a:defRPr sz="1400"/>
            </a:lvl1pPr>
          </a:lstStyle>
          <a:p>
            <a:pPr lvl="0"/>
            <a:r>
              <a:rPr lang="en-US"/>
              <a:t>Click to edit Master text styles</a:t>
            </a:r>
          </a:p>
        </p:txBody>
      </p:sp>
      <p:cxnSp>
        <p:nvCxnSpPr>
          <p:cNvPr id="6" name="Straight Connector 5">
            <a:extLst>
              <a:ext uri="{FF2B5EF4-FFF2-40B4-BE49-F238E27FC236}">
                <a16:creationId xmlns:a16="http://schemas.microsoft.com/office/drawing/2014/main" id="{B2088299-AB2A-8D8C-F836-D1B4931514C7}"/>
              </a:ext>
            </a:extLst>
          </p:cNvPr>
          <p:cNvCxnSpPr/>
          <p:nvPr userDrawn="1"/>
        </p:nvCxnSpPr>
        <p:spPr>
          <a:xfrm>
            <a:off x="5844540" y="2067424"/>
            <a:ext cx="502920" cy="0"/>
          </a:xfrm>
          <a:prstGeom prst="line">
            <a:avLst/>
          </a:prstGeom>
          <a:ln w="38100">
            <a:solidFill>
              <a:srgbClr val="C4C4C8"/>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04F45F07-CFA2-34F4-A1AF-E53B54BC80BB}"/>
              </a:ext>
            </a:extLst>
          </p:cNvPr>
          <p:cNvSpPr>
            <a:spLocks noGrp="1"/>
          </p:cNvSpPr>
          <p:nvPr>
            <p:ph type="title"/>
          </p:nvPr>
        </p:nvSpPr>
        <p:spPr>
          <a:xfrm>
            <a:off x="838200" y="1041985"/>
            <a:ext cx="10515600" cy="699503"/>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3626755966"/>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hart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9422C1-CD4C-EA16-C915-8EFAFC95AD33}"/>
              </a:ext>
            </a:extLst>
          </p:cNvPr>
          <p:cNvSpPr/>
          <p:nvPr userDrawn="1"/>
        </p:nvSpPr>
        <p:spPr>
          <a:xfrm>
            <a:off x="6277232" y="1103869"/>
            <a:ext cx="5411971" cy="485208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F76EDAE-56BF-56E6-08D0-F730BF0F7719}"/>
              </a:ext>
            </a:extLst>
          </p:cNvPr>
          <p:cNvSpPr/>
          <p:nvPr userDrawn="1"/>
        </p:nvSpPr>
        <p:spPr>
          <a:xfrm>
            <a:off x="535459" y="1103869"/>
            <a:ext cx="5411971" cy="485208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46E0B388-CDEC-0AB5-0F0D-3C91B84A3C1C}"/>
              </a:ext>
            </a:extLst>
          </p:cNvPr>
          <p:cNvSpPr/>
          <p:nvPr userDrawn="1"/>
        </p:nvSpPr>
        <p:spPr>
          <a:xfrm>
            <a:off x="1961757" y="1839093"/>
            <a:ext cx="2514600" cy="2517743"/>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aphicFrame>
        <p:nvGraphicFramePr>
          <p:cNvPr id="12" name="Content Placeholder 6">
            <a:extLst>
              <a:ext uri="{FF2B5EF4-FFF2-40B4-BE49-F238E27FC236}">
                <a16:creationId xmlns:a16="http://schemas.microsoft.com/office/drawing/2014/main" id="{F02E51B5-B10E-0132-9CF6-2DD3208511EC}"/>
              </a:ext>
            </a:extLst>
          </p:cNvPr>
          <p:cNvGraphicFramePr>
            <a:graphicFrameLocks/>
          </p:cNvGraphicFramePr>
          <p:nvPr userDrawn="1"/>
        </p:nvGraphicFramePr>
        <p:xfrm>
          <a:off x="653919" y="1499287"/>
          <a:ext cx="5115423" cy="3213833"/>
        </p:xfrm>
        <a:graphic>
          <a:graphicData uri="http://schemas.openxmlformats.org/drawingml/2006/chart">
            <c:chart xmlns:c="http://schemas.openxmlformats.org/drawingml/2006/chart" xmlns:r="http://schemas.openxmlformats.org/officeDocument/2006/relationships" r:id="rId2"/>
          </a:graphicData>
        </a:graphic>
      </p:graphicFrame>
      <p:sp>
        <p:nvSpPr>
          <p:cNvPr id="13" name="Oval 12">
            <a:extLst>
              <a:ext uri="{FF2B5EF4-FFF2-40B4-BE49-F238E27FC236}">
                <a16:creationId xmlns:a16="http://schemas.microsoft.com/office/drawing/2014/main" id="{2F733662-610D-21FE-CAC9-7C4D24596048}"/>
              </a:ext>
            </a:extLst>
          </p:cNvPr>
          <p:cNvSpPr/>
          <p:nvPr userDrawn="1"/>
        </p:nvSpPr>
        <p:spPr>
          <a:xfrm>
            <a:off x="7699196" y="1846763"/>
            <a:ext cx="2514600" cy="2517743"/>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graphicFrame>
        <p:nvGraphicFramePr>
          <p:cNvPr id="14" name="Chart 13">
            <a:extLst>
              <a:ext uri="{FF2B5EF4-FFF2-40B4-BE49-F238E27FC236}">
                <a16:creationId xmlns:a16="http://schemas.microsoft.com/office/drawing/2014/main" id="{03FB8D7C-6770-89F7-00D2-A43CACF12990}"/>
              </a:ext>
            </a:extLst>
          </p:cNvPr>
          <p:cNvGraphicFramePr>
            <a:graphicFrameLocks/>
          </p:cNvGraphicFramePr>
          <p:nvPr userDrawn="1"/>
        </p:nvGraphicFramePr>
        <p:xfrm>
          <a:off x="6517866" y="1491047"/>
          <a:ext cx="4930702" cy="3213833"/>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 Placeholder 21">
            <a:extLst>
              <a:ext uri="{FF2B5EF4-FFF2-40B4-BE49-F238E27FC236}">
                <a16:creationId xmlns:a16="http://schemas.microsoft.com/office/drawing/2014/main" id="{768CACBA-8159-3B01-BB78-EEE1C5900FEF}"/>
              </a:ext>
            </a:extLst>
          </p:cNvPr>
          <p:cNvSpPr>
            <a:spLocks noGrp="1"/>
          </p:cNvSpPr>
          <p:nvPr>
            <p:ph type="body" sz="quarter" idx="12"/>
          </p:nvPr>
        </p:nvSpPr>
        <p:spPr>
          <a:xfrm>
            <a:off x="8455025" y="4991100"/>
            <a:ext cx="3217863" cy="1182688"/>
          </a:xfrm>
          <a:solidFill>
            <a:schemeClr val="bg1"/>
          </a:solidFill>
        </p:spPr>
        <p:txBody>
          <a:bodyPr lIns="182880" tIns="182880" rIns="182880" bIns="182880" anchor="ctr">
            <a:normAutofit/>
          </a:bodyPr>
          <a:lstStyle>
            <a:lvl1pPr marL="171450" indent="-171450" algn="l">
              <a:buFont typeface="Arial" panose="020B0604020202020204" pitchFamily="34" charset="0"/>
              <a:buChar char="•"/>
              <a:defRPr sz="1200"/>
            </a:lvl1pPr>
          </a:lstStyle>
          <a:p>
            <a:pPr lvl="0"/>
            <a:r>
              <a:rPr lang="en-US"/>
              <a:t>Click to edit Master text styles</a:t>
            </a:r>
          </a:p>
        </p:txBody>
      </p:sp>
      <p:sp>
        <p:nvSpPr>
          <p:cNvPr id="25" name="Text Placeholder 21">
            <a:extLst>
              <a:ext uri="{FF2B5EF4-FFF2-40B4-BE49-F238E27FC236}">
                <a16:creationId xmlns:a16="http://schemas.microsoft.com/office/drawing/2014/main" id="{83C21608-93BF-FF46-62B4-B3B9B6257898}"/>
              </a:ext>
            </a:extLst>
          </p:cNvPr>
          <p:cNvSpPr>
            <a:spLocks noGrp="1"/>
          </p:cNvSpPr>
          <p:nvPr>
            <p:ph type="body" sz="quarter" idx="13" hasCustomPrompt="1"/>
          </p:nvPr>
        </p:nvSpPr>
        <p:spPr>
          <a:xfrm>
            <a:off x="6285388" y="4990202"/>
            <a:ext cx="2177011" cy="1182688"/>
          </a:xfrm>
          <a:solidFill>
            <a:schemeClr val="accent1"/>
          </a:solidFill>
        </p:spPr>
        <p:txBody>
          <a:bodyPr lIns="182880" tIns="182880" rIns="182880" bIns="182880" anchor="ctr">
            <a:normAutofit/>
          </a:bodyPr>
          <a:lstStyle>
            <a:lvl1pPr algn="ctr">
              <a:lnSpc>
                <a:spcPct val="150000"/>
              </a:lnSpc>
              <a:defRPr lang="en-US" sz="1100" b="0" i="0" kern="1200" spc="300" dirty="0">
                <a:solidFill>
                  <a:schemeClr val="bg1"/>
                </a:solidFill>
                <a:latin typeface="Century Gothic" panose="020B0502020202020204" pitchFamily="34" charset="0"/>
                <a:ea typeface="+mn-ea"/>
                <a:cs typeface="+mn-cs"/>
              </a:defRPr>
            </a:lvl1pPr>
          </a:lstStyle>
          <a:p>
            <a:pPr lvl="0"/>
            <a:r>
              <a:rPr lang="en-US"/>
              <a:t>TITLE</a:t>
            </a:r>
          </a:p>
        </p:txBody>
      </p:sp>
      <p:sp>
        <p:nvSpPr>
          <p:cNvPr id="26" name="Text Placeholder 21">
            <a:extLst>
              <a:ext uri="{FF2B5EF4-FFF2-40B4-BE49-F238E27FC236}">
                <a16:creationId xmlns:a16="http://schemas.microsoft.com/office/drawing/2014/main" id="{78324503-9A14-8020-4745-5CEEF5535A05}"/>
              </a:ext>
            </a:extLst>
          </p:cNvPr>
          <p:cNvSpPr>
            <a:spLocks noGrp="1"/>
          </p:cNvSpPr>
          <p:nvPr>
            <p:ph type="body" sz="quarter" idx="14"/>
          </p:nvPr>
        </p:nvSpPr>
        <p:spPr>
          <a:xfrm>
            <a:off x="2729567" y="4997238"/>
            <a:ext cx="3217863" cy="1182688"/>
          </a:xfrm>
          <a:solidFill>
            <a:schemeClr val="bg1"/>
          </a:solidFill>
        </p:spPr>
        <p:txBody>
          <a:bodyPr lIns="182880" tIns="182880" rIns="182880" bIns="182880" anchor="ctr">
            <a:normAutofit/>
          </a:bodyPr>
          <a:lstStyle>
            <a:lvl1pPr marL="171450" indent="-171450" algn="l">
              <a:buFont typeface="Arial" panose="020B0604020202020204" pitchFamily="34" charset="0"/>
              <a:buChar char="•"/>
              <a:defRPr sz="1200"/>
            </a:lvl1pPr>
          </a:lstStyle>
          <a:p>
            <a:pPr lvl="0"/>
            <a:r>
              <a:rPr lang="en-US"/>
              <a:t>Click to edit Master text styles</a:t>
            </a:r>
          </a:p>
        </p:txBody>
      </p:sp>
      <p:sp>
        <p:nvSpPr>
          <p:cNvPr id="27" name="Text Placeholder 21">
            <a:extLst>
              <a:ext uri="{FF2B5EF4-FFF2-40B4-BE49-F238E27FC236}">
                <a16:creationId xmlns:a16="http://schemas.microsoft.com/office/drawing/2014/main" id="{D396A533-8201-EDFD-07E0-771360FA982B}"/>
              </a:ext>
            </a:extLst>
          </p:cNvPr>
          <p:cNvSpPr>
            <a:spLocks noGrp="1"/>
          </p:cNvSpPr>
          <p:nvPr>
            <p:ph type="body" sz="quarter" idx="15" hasCustomPrompt="1"/>
          </p:nvPr>
        </p:nvSpPr>
        <p:spPr>
          <a:xfrm>
            <a:off x="559930" y="4996340"/>
            <a:ext cx="2177011" cy="1182688"/>
          </a:xfrm>
          <a:solidFill>
            <a:schemeClr val="accent2"/>
          </a:solidFill>
        </p:spPr>
        <p:txBody>
          <a:bodyPr lIns="182880" tIns="182880" rIns="182880" bIns="182880" anchor="ctr">
            <a:normAutofit/>
          </a:bodyPr>
          <a:lstStyle>
            <a:lvl1pPr algn="ctr">
              <a:lnSpc>
                <a:spcPct val="150000"/>
              </a:lnSpc>
              <a:defRPr lang="en-US" sz="1100" kern="1200" spc="300" dirty="0">
                <a:solidFill>
                  <a:schemeClr val="bg1"/>
                </a:solidFill>
                <a:latin typeface="Century Gothic" panose="020B0502020202020204" pitchFamily="34" charset="0"/>
                <a:ea typeface="+mn-ea"/>
                <a:cs typeface="+mn-cs"/>
              </a:defRPr>
            </a:lvl1pPr>
          </a:lstStyle>
          <a:p>
            <a:pPr lvl="0"/>
            <a:r>
              <a:rPr lang="en-US"/>
              <a:t>TITLE</a:t>
            </a:r>
          </a:p>
        </p:txBody>
      </p:sp>
      <p:sp>
        <p:nvSpPr>
          <p:cNvPr id="4" name="Footer Placeholder 3">
            <a:extLst>
              <a:ext uri="{FF2B5EF4-FFF2-40B4-BE49-F238E27FC236}">
                <a16:creationId xmlns:a16="http://schemas.microsoft.com/office/drawing/2014/main" id="{30CF5951-28A4-E2E7-8D61-A81131A618FA}"/>
              </a:ext>
            </a:extLst>
          </p:cNvPr>
          <p:cNvSpPr>
            <a:spLocks noGrp="1"/>
          </p:cNvSpPr>
          <p:nvPr>
            <p:ph type="ftr" sz="quarter" idx="16"/>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7" name="Slide Number Placeholder 6">
            <a:extLst>
              <a:ext uri="{FF2B5EF4-FFF2-40B4-BE49-F238E27FC236}">
                <a16:creationId xmlns:a16="http://schemas.microsoft.com/office/drawing/2014/main" id="{D9009BC2-F6CE-FDF8-F423-407E9063EAB6}"/>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5" name="Title 4">
            <a:extLst>
              <a:ext uri="{FF2B5EF4-FFF2-40B4-BE49-F238E27FC236}">
                <a16:creationId xmlns:a16="http://schemas.microsoft.com/office/drawing/2014/main" id="{E4616400-8FCB-E017-20C3-F223473E9953}"/>
              </a:ext>
            </a:extLst>
          </p:cNvPr>
          <p:cNvSpPr>
            <a:spLocks noGrp="1"/>
          </p:cNvSpPr>
          <p:nvPr>
            <p:ph type="title"/>
          </p:nvPr>
        </p:nvSpPr>
        <p:spPr>
          <a:xfrm>
            <a:off x="535459" y="235817"/>
            <a:ext cx="11153744" cy="687046"/>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34312611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eadline Only">
    <p:bg>
      <p:bgPr>
        <a:solidFill>
          <a:schemeClr val="tx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5272C6-2F69-2204-0CE1-0EA0A9B81FD7}"/>
              </a:ext>
            </a:extLst>
          </p:cNvPr>
          <p:cNvSpPr/>
          <p:nvPr userDrawn="1"/>
        </p:nvSpPr>
        <p:spPr>
          <a:xfrm flipV="1">
            <a:off x="0" y="0"/>
            <a:ext cx="12192000" cy="10816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D34BFD9-4843-8AF3-E33E-9DFCAE833BFE}"/>
              </a:ext>
            </a:extLst>
          </p:cNvPr>
          <p:cNvSpPr>
            <a:spLocks noGrp="1"/>
          </p:cNvSpPr>
          <p:nvPr>
            <p:ph type="ftr" sz="quarter" idx="10"/>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7" name="Slide Number Placeholder 6">
            <a:extLst>
              <a:ext uri="{FF2B5EF4-FFF2-40B4-BE49-F238E27FC236}">
                <a16:creationId xmlns:a16="http://schemas.microsoft.com/office/drawing/2014/main" id="{A65698D9-5323-0087-86F5-67C34273720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8" name="Title 7">
            <a:extLst>
              <a:ext uri="{FF2B5EF4-FFF2-40B4-BE49-F238E27FC236}">
                <a16:creationId xmlns:a16="http://schemas.microsoft.com/office/drawing/2014/main" id="{5774335D-0C5C-DA73-1E25-2C6E81F6A690}"/>
              </a:ext>
            </a:extLst>
          </p:cNvPr>
          <p:cNvSpPr>
            <a:spLocks noGrp="1"/>
          </p:cNvSpPr>
          <p:nvPr>
            <p:ph type="title"/>
          </p:nvPr>
        </p:nvSpPr>
        <p:spPr>
          <a:xfrm>
            <a:off x="335280" y="130262"/>
            <a:ext cx="11615928" cy="772795"/>
          </a:xfrm>
        </p:spPr>
        <p:txBody>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800498156"/>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lank - Colored Boxes">
    <p:bg>
      <p:bgPr>
        <a:solidFill>
          <a:schemeClr val="tx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9F6C75-E626-01E7-3FC5-A14F24C5329C}"/>
              </a:ext>
            </a:extLst>
          </p:cNvPr>
          <p:cNvSpPr/>
          <p:nvPr/>
        </p:nvSpPr>
        <p:spPr>
          <a:xfrm>
            <a:off x="5980367" y="0"/>
            <a:ext cx="3119420" cy="109728"/>
          </a:xfrm>
          <a:prstGeom prst="rect">
            <a:avLst/>
          </a:prstGeom>
          <a:solidFill>
            <a:srgbClr val="0C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DDB5CA4-E412-7E47-4153-DE8EE2608604}"/>
              </a:ext>
            </a:extLst>
          </p:cNvPr>
          <p:cNvSpPr/>
          <p:nvPr/>
        </p:nvSpPr>
        <p:spPr>
          <a:xfrm>
            <a:off x="3093763" y="0"/>
            <a:ext cx="3119420" cy="109728"/>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F4632E9-8270-9475-C088-50D3C7A92D66}"/>
              </a:ext>
            </a:extLst>
          </p:cNvPr>
          <p:cNvSpPr/>
          <p:nvPr/>
        </p:nvSpPr>
        <p:spPr>
          <a:xfrm>
            <a:off x="9087819" y="0"/>
            <a:ext cx="3119420" cy="109728"/>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38362A9-C050-2017-0924-453AE630D243}"/>
              </a:ext>
            </a:extLst>
          </p:cNvPr>
          <p:cNvSpPr/>
          <p:nvPr/>
        </p:nvSpPr>
        <p:spPr>
          <a:xfrm>
            <a:off x="-1" y="0"/>
            <a:ext cx="3119420" cy="109728"/>
          </a:xfrm>
          <a:prstGeom prst="rect">
            <a:avLst/>
          </a:prstGeom>
          <a:solidFill>
            <a:srgbClr val="111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421027"/>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164121"/>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About New Frontier">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09100E-AFCE-6A54-CF90-C0F6CF539546}"/>
              </a:ext>
            </a:extLst>
          </p:cNvPr>
          <p:cNvSpPr/>
          <p:nvPr userDrawn="1"/>
        </p:nvSpPr>
        <p:spPr>
          <a:xfrm>
            <a:off x="7009384" y="0"/>
            <a:ext cx="5182616" cy="6858000"/>
          </a:xfrm>
          <a:prstGeom prst="rect">
            <a:avLst/>
          </a:prstGeom>
          <a:solidFill>
            <a:srgbClr val="F0F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 name="Content Placeholder 6">
            <a:extLst>
              <a:ext uri="{FF2B5EF4-FFF2-40B4-BE49-F238E27FC236}">
                <a16:creationId xmlns:a16="http://schemas.microsoft.com/office/drawing/2014/main" id="{32D26EF4-0F7D-0645-49E0-75DF1CE949D1}"/>
              </a:ext>
            </a:extLst>
          </p:cNvPr>
          <p:cNvSpPr txBox="1">
            <a:spLocks/>
          </p:cNvSpPr>
          <p:nvPr userDrawn="1"/>
        </p:nvSpPr>
        <p:spPr>
          <a:xfrm>
            <a:off x="7426611" y="1776815"/>
            <a:ext cx="4348162" cy="4384675"/>
          </a:xfrm>
          <a:prstGeom prst="rect">
            <a:avLst/>
          </a:prstGeom>
        </p:spPr>
        <p:txBody>
          <a:bodyPr vert="horz" lIns="91440" tIns="45720" rIns="91440" bIns="45720" rtlCol="0" anchor="t">
            <a:noAutofit/>
          </a:bodyPr>
          <a:lstStyle>
            <a:lvl1pPr marL="0" indent="0" algn="just" defTabSz="914400" rtl="0" eaLnBrk="1" latinLnBrk="0" hangingPunct="1">
              <a:lnSpc>
                <a:spcPct val="90000"/>
              </a:lnSpc>
              <a:spcBef>
                <a:spcPts val="1000"/>
              </a:spcBef>
              <a:buClr>
                <a:schemeClr val="tx2"/>
              </a:buClr>
              <a:buFont typeface="Arial" panose="020B0604020202020204" pitchFamily="34" charset="0"/>
              <a:buNone/>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tx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tx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228600" algn="l" defTabSz="914400" rtl="0" eaLnBrk="1" fontAlgn="auto" latinLnBrk="0" hangingPunct="1">
              <a:lnSpc>
                <a:spcPct val="100000"/>
              </a:lnSpc>
              <a:spcBef>
                <a:spcPts val="1000"/>
              </a:spcBef>
              <a:spcAft>
                <a:spcPts val="0"/>
              </a:spcAft>
              <a:buClr>
                <a:srgbClr val="111057"/>
              </a:buClr>
              <a:buSzTx/>
              <a:buFont typeface="Arial,Sans-Serif" panose="020B0604020202020204" pitchFamily="34" charset="0"/>
              <a:buChar char="•"/>
              <a:tabLst/>
              <a:defRPr/>
            </a:pPr>
            <a:r>
              <a:rPr kumimoji="0" lang="en-US" sz="1600" b="0" i="0" u="none" strike="noStrike" kern="1200" cap="none" spc="0" normalizeH="0" baseline="0" noProof="0">
                <a:ln>
                  <a:noFill/>
                </a:ln>
                <a:solidFill>
                  <a:srgbClr val="131224"/>
                </a:solidFill>
                <a:effectLst/>
                <a:uLnTx/>
                <a:uFillTx/>
                <a:latin typeface="Century Gothic"/>
                <a:ea typeface="Tahoma"/>
                <a:cs typeface="Tahoma"/>
              </a:rPr>
              <a:t>4 portfolio optimization &amp; rebalancing patents</a:t>
            </a:r>
          </a:p>
          <a:p>
            <a:pPr marL="342900" marR="0" lvl="0" indent="-228600" algn="l" defTabSz="914400" rtl="0" eaLnBrk="1" fontAlgn="auto" latinLnBrk="0" hangingPunct="1">
              <a:lnSpc>
                <a:spcPct val="100000"/>
              </a:lnSpc>
              <a:spcBef>
                <a:spcPts val="1000"/>
              </a:spcBef>
              <a:spcAft>
                <a:spcPts val="0"/>
              </a:spcAft>
              <a:buClr>
                <a:srgbClr val="111057"/>
              </a:buClr>
              <a:buSzTx/>
              <a:buFont typeface="Arial" panose="020B0604020202020204" pitchFamily="34" charset="0"/>
              <a:buChar char="•"/>
              <a:tabLst/>
              <a:defRPr/>
            </a:pPr>
            <a:r>
              <a:rPr kumimoji="0" lang="en-US" sz="1600" b="0" i="0" u="none" strike="noStrike" kern="1200" cap="none" spc="0" normalizeH="0" baseline="0" noProof="0">
                <a:ln>
                  <a:noFill/>
                </a:ln>
                <a:solidFill>
                  <a:srgbClr val="131224"/>
                </a:solidFill>
                <a:effectLst/>
                <a:uLnTx/>
                <a:uFillTx/>
                <a:latin typeface="Century Gothic"/>
                <a:ea typeface="Tahoma"/>
                <a:cs typeface="Tahoma"/>
              </a:rPr>
              <a:t>19-year proven track record</a:t>
            </a:r>
          </a:p>
          <a:p>
            <a:pPr marL="342900" marR="0" lvl="0" indent="-228600" algn="l" defTabSz="914400" rtl="0" eaLnBrk="1" fontAlgn="auto" latinLnBrk="0" hangingPunct="1">
              <a:lnSpc>
                <a:spcPct val="100000"/>
              </a:lnSpc>
              <a:spcBef>
                <a:spcPts val="1000"/>
              </a:spcBef>
              <a:spcAft>
                <a:spcPts val="0"/>
              </a:spcAft>
              <a:buClr>
                <a:srgbClr val="111057"/>
              </a:buClr>
              <a:buSzTx/>
              <a:buFont typeface="Arial" panose="020B0604020202020204" pitchFamily="34" charset="0"/>
              <a:buChar char="•"/>
              <a:tabLst/>
              <a:defRPr/>
            </a:pPr>
            <a:r>
              <a:rPr kumimoji="0" lang="en-US" sz="1600" b="0" i="0" u="none" strike="noStrike" kern="1200" cap="none" spc="0" normalizeH="0" baseline="0" noProof="0">
                <a:ln>
                  <a:noFill/>
                </a:ln>
                <a:solidFill>
                  <a:srgbClr val="131224"/>
                </a:solidFill>
                <a:effectLst/>
                <a:uLnTx/>
                <a:uFillTx/>
                <a:latin typeface="Century Gothic"/>
                <a:ea typeface="Tahoma"/>
                <a:cs typeface="Tahoma"/>
              </a:rPr>
              <a:t>Independent - Best-in-class ETFs</a:t>
            </a:r>
          </a:p>
          <a:p>
            <a:pPr marL="342900" marR="0" lvl="0" indent="-228600" algn="l" defTabSz="914400" rtl="0" eaLnBrk="1" fontAlgn="auto" latinLnBrk="0" hangingPunct="1">
              <a:lnSpc>
                <a:spcPct val="100000"/>
              </a:lnSpc>
              <a:spcBef>
                <a:spcPts val="1000"/>
              </a:spcBef>
              <a:spcAft>
                <a:spcPts val="0"/>
              </a:spcAft>
              <a:buClr>
                <a:srgbClr val="111057"/>
              </a:buClr>
              <a:buSzTx/>
              <a:buFont typeface="Arial" panose="020B0604020202020204" pitchFamily="34" charset="0"/>
              <a:buChar char="•"/>
              <a:tabLst/>
              <a:defRPr/>
            </a:pPr>
            <a:r>
              <a:rPr kumimoji="0" lang="en-US" sz="1600" b="0" i="0" u="none" strike="noStrike" kern="1200" cap="none" spc="0" normalizeH="0" baseline="0" noProof="0">
                <a:ln>
                  <a:noFill/>
                </a:ln>
                <a:solidFill>
                  <a:srgbClr val="131224"/>
                </a:solidFill>
                <a:effectLst/>
                <a:uLnTx/>
                <a:uFillTx/>
                <a:latin typeface="Century Gothic"/>
                <a:ea typeface="Tahoma"/>
                <a:cs typeface="Tahoma"/>
              </a:rPr>
              <a:t>ETF strategist pioneer</a:t>
            </a:r>
          </a:p>
          <a:p>
            <a:pPr marL="342900" marR="0" lvl="0" indent="-228600" algn="l" defTabSz="914400" rtl="0" eaLnBrk="1" fontAlgn="auto" latinLnBrk="0" hangingPunct="1">
              <a:lnSpc>
                <a:spcPct val="100000"/>
              </a:lnSpc>
              <a:spcBef>
                <a:spcPts val="1000"/>
              </a:spcBef>
              <a:spcAft>
                <a:spcPts val="0"/>
              </a:spcAft>
              <a:buClr>
                <a:srgbClr val="111057"/>
              </a:buClr>
              <a:buSzTx/>
              <a:buFont typeface="Arial" panose="020B0604020202020204" pitchFamily="34" charset="0"/>
              <a:buChar char="•"/>
              <a:tabLst/>
              <a:defRPr/>
            </a:pPr>
            <a:r>
              <a:rPr kumimoji="0" lang="en-US" sz="1600" b="0" i="0" u="none" strike="noStrike" kern="1200" cap="none" spc="0" normalizeH="0" baseline="0" noProof="0">
                <a:ln>
                  <a:noFill/>
                </a:ln>
                <a:solidFill>
                  <a:srgbClr val="131224"/>
                </a:solidFill>
                <a:effectLst/>
                <a:uLnTx/>
                <a:uFillTx/>
                <a:latin typeface="Century Gothic"/>
                <a:ea typeface="Tahoma"/>
                <a:cs typeface="Tahoma"/>
              </a:rPr>
              <a:t>Longest tenure strategist on </a:t>
            </a:r>
            <a:r>
              <a:rPr kumimoji="0" lang="en-US" sz="1600" b="0" i="0" u="none" strike="noStrike" kern="1200" cap="none" spc="0" normalizeH="0" baseline="0" noProof="0" err="1">
                <a:ln>
                  <a:noFill/>
                </a:ln>
                <a:solidFill>
                  <a:srgbClr val="131224"/>
                </a:solidFill>
                <a:effectLst/>
                <a:uLnTx/>
                <a:uFillTx/>
                <a:latin typeface="Century Gothic"/>
                <a:ea typeface="Tahoma"/>
                <a:cs typeface="Tahoma"/>
              </a:rPr>
              <a:t>AssetMark</a:t>
            </a:r>
            <a:endParaRPr kumimoji="0" lang="en-US" sz="1600" b="0" i="0" u="none" strike="noStrike" kern="1200" cap="none" spc="0" normalizeH="0" baseline="0" noProof="0">
              <a:ln>
                <a:noFill/>
              </a:ln>
              <a:solidFill>
                <a:srgbClr val="131224"/>
              </a:solidFill>
              <a:effectLst/>
              <a:uLnTx/>
              <a:uFillTx/>
              <a:latin typeface="Century Gothic"/>
              <a:ea typeface="Tahoma"/>
              <a:cs typeface="Tahoma"/>
            </a:endParaRPr>
          </a:p>
          <a:p>
            <a:pPr marL="342900" marR="0" lvl="0" indent="-228600" algn="l" defTabSz="914400" rtl="0" eaLnBrk="1" fontAlgn="auto" latinLnBrk="0" hangingPunct="1">
              <a:lnSpc>
                <a:spcPct val="100000"/>
              </a:lnSpc>
              <a:spcBef>
                <a:spcPts val="1000"/>
              </a:spcBef>
              <a:spcAft>
                <a:spcPts val="0"/>
              </a:spcAft>
              <a:buClr>
                <a:srgbClr val="111057"/>
              </a:buClr>
              <a:buSzTx/>
              <a:buFont typeface="Arial,Sans-Serif" panose="020B0604020202020204" pitchFamily="34" charset="0"/>
              <a:buChar char="•"/>
              <a:tabLst/>
              <a:defRPr/>
            </a:pPr>
            <a:r>
              <a:rPr kumimoji="0" lang="en-US" sz="1600" b="0" i="0" u="none" strike="noStrike" kern="1200" cap="none" spc="0" normalizeH="0" baseline="0" noProof="0">
                <a:ln>
                  <a:noFill/>
                </a:ln>
                <a:solidFill>
                  <a:srgbClr val="131224"/>
                </a:solidFill>
                <a:effectLst/>
                <a:uLnTx/>
                <a:uFillTx/>
                <a:latin typeface="Century Gothic"/>
                <a:ea typeface="Tahoma"/>
                <a:cs typeface="Tahoma"/>
              </a:rPr>
              <a:t>Serving 3600+ clients</a:t>
            </a:r>
            <a:endParaRPr kumimoji="0" lang="en-US" sz="16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342900" marR="0" lvl="0" indent="-228600" algn="l" defTabSz="914400" rtl="0" eaLnBrk="1" fontAlgn="auto" latinLnBrk="0" hangingPunct="1">
              <a:lnSpc>
                <a:spcPct val="100000"/>
              </a:lnSpc>
              <a:spcBef>
                <a:spcPts val="1000"/>
              </a:spcBef>
              <a:spcAft>
                <a:spcPts val="0"/>
              </a:spcAft>
              <a:buClr>
                <a:srgbClr val="111057"/>
              </a:buClr>
              <a:buSzTx/>
              <a:buFont typeface="Arial" panose="020B0604020202020204" pitchFamily="34" charset="0"/>
              <a:buChar char="•"/>
              <a:tabLst/>
              <a:defRPr/>
            </a:pPr>
            <a:endParaRPr kumimoji="0" lang="en-US" sz="18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3" name="Text Placeholder 7">
            <a:extLst>
              <a:ext uri="{FF2B5EF4-FFF2-40B4-BE49-F238E27FC236}">
                <a16:creationId xmlns:a16="http://schemas.microsoft.com/office/drawing/2014/main" id="{076182B7-2D6C-E592-0FB8-6FA33CD1F345}"/>
              </a:ext>
            </a:extLst>
          </p:cNvPr>
          <p:cNvSpPr txBox="1">
            <a:spLocks/>
          </p:cNvSpPr>
          <p:nvPr userDrawn="1"/>
        </p:nvSpPr>
        <p:spPr>
          <a:xfrm>
            <a:off x="485676" y="1790700"/>
            <a:ext cx="5707305" cy="4289425"/>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Clr>
                <a:schemeClr val="tx2"/>
              </a:buClr>
              <a:buFont typeface="Arial" panose="020B0604020202020204" pitchFamily="34" charset="0"/>
              <a:buNone/>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tx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tx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111057"/>
              </a:buClr>
              <a:buSzTx/>
              <a:buFont typeface="Arial" panose="020B0604020202020204" pitchFamily="34" charset="0"/>
              <a:buNone/>
              <a:tabLst/>
              <a:defRPr/>
            </a:pPr>
            <a:r>
              <a:rPr kumimoji="0" lang="en-US" sz="1700" b="0" i="0" u="none" strike="noStrike" kern="1200" cap="none" spc="0" normalizeH="0" baseline="0" noProof="0">
                <a:ln>
                  <a:noFill/>
                </a:ln>
                <a:solidFill>
                  <a:srgbClr val="131224"/>
                </a:solidFill>
                <a:effectLst/>
                <a:uLnTx/>
                <a:uFillTx/>
                <a:latin typeface="Century Gothic"/>
                <a:ea typeface="Tahoma"/>
                <a:cs typeface="Tahoma"/>
              </a:rPr>
              <a:t>Bringing together institutional research, investment technology, and portfolio optimality </a:t>
            </a:r>
            <a:br>
              <a:rPr kumimoji="0" lang="en-US" sz="1700" b="0" i="0" u="none" strike="noStrike" kern="1200" cap="none" spc="0" normalizeH="0" baseline="0" noProof="0">
                <a:ln>
                  <a:noFill/>
                </a:ln>
                <a:solidFill>
                  <a:srgbClr val="131224"/>
                </a:solidFill>
                <a:effectLst/>
                <a:uLnTx/>
                <a:uFillTx/>
                <a:latin typeface="Century Gothic"/>
                <a:ea typeface="Tahoma"/>
                <a:cs typeface="Tahoma"/>
              </a:rPr>
            </a:br>
            <a:r>
              <a:rPr kumimoji="0" lang="en-US" sz="1700" b="0" i="0" u="none" strike="noStrike" kern="1200" cap="none" spc="0" normalizeH="0" baseline="0" noProof="0">
                <a:ln>
                  <a:noFill/>
                </a:ln>
                <a:solidFill>
                  <a:srgbClr val="131224"/>
                </a:solidFill>
                <a:effectLst/>
                <a:uLnTx/>
                <a:uFillTx/>
                <a:latin typeface="Century Gothic"/>
                <a:ea typeface="Tahoma"/>
                <a:cs typeface="Tahoma"/>
              </a:rPr>
              <a:t>in investment management, New Frontier offers a robust, evidence-based investment process that provides complete portfolio solutions for investors seeking a smoother path and more reliable outcomes for achieving long-term investment goals.</a:t>
            </a:r>
          </a:p>
          <a:p>
            <a:pPr marL="0" marR="0" lvl="0" indent="0" algn="l" defTabSz="914400" rtl="0" eaLnBrk="1" fontAlgn="auto" latinLnBrk="0" hangingPunct="1">
              <a:lnSpc>
                <a:spcPct val="130000"/>
              </a:lnSpc>
              <a:spcBef>
                <a:spcPts val="1000"/>
              </a:spcBef>
              <a:spcAft>
                <a:spcPts val="0"/>
              </a:spcAft>
              <a:buClr>
                <a:srgbClr val="111057"/>
              </a:buClr>
              <a:buSzTx/>
              <a:buFont typeface="Arial" panose="020B0604020202020204" pitchFamily="34" charset="0"/>
              <a:buNone/>
              <a:tabLst/>
              <a:defRPr/>
            </a:pPr>
            <a:r>
              <a:rPr kumimoji="0" lang="en-US" sz="1700" b="0" i="0" u="none" strike="noStrike" kern="1200" cap="none" spc="0" normalizeH="0" baseline="0" noProof="0">
                <a:ln>
                  <a:noFill/>
                </a:ln>
                <a:solidFill>
                  <a:srgbClr val="131224"/>
                </a:solidFill>
                <a:effectLst/>
                <a:uLnTx/>
                <a:uFillTx/>
                <a:latin typeface="Century Gothic"/>
                <a:ea typeface="Tahoma"/>
                <a:cs typeface="Tahoma"/>
              </a:rPr>
              <a:t>As an ETF-focused and multi-asset allocator, </a:t>
            </a:r>
            <a:br>
              <a:rPr kumimoji="0" lang="en-US" sz="1700" b="0" i="0" u="none" strike="noStrike" kern="1200" cap="none" spc="0" normalizeH="0" baseline="0" noProof="0">
                <a:ln>
                  <a:noFill/>
                </a:ln>
                <a:solidFill>
                  <a:srgbClr val="131224"/>
                </a:solidFill>
                <a:effectLst/>
                <a:uLnTx/>
                <a:uFillTx/>
                <a:latin typeface="Century Gothic"/>
                <a:ea typeface="Tahoma"/>
                <a:cs typeface="Tahoma"/>
              </a:rPr>
            </a:br>
            <a:r>
              <a:rPr kumimoji="0" lang="en-US" sz="1700" b="0" i="0" u="none" strike="noStrike" kern="1200" cap="none" spc="0" normalizeH="0" baseline="0" noProof="0">
                <a:ln>
                  <a:noFill/>
                </a:ln>
                <a:solidFill>
                  <a:srgbClr val="131224"/>
                </a:solidFill>
                <a:effectLst/>
                <a:uLnTx/>
                <a:uFillTx/>
                <a:latin typeface="Century Gothic"/>
                <a:ea typeface="Tahoma"/>
                <a:cs typeface="Tahoma"/>
              </a:rPr>
              <a:t>we reinvented portfolio optimization and introduced the world to a better way of optimizing and rebalancing portfolios: The Michaud Resampled Efficiency™</a:t>
            </a:r>
            <a:endParaRPr kumimoji="0" lang="en-US" sz="17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4" name="Text Placeholder 7">
            <a:extLst>
              <a:ext uri="{FF2B5EF4-FFF2-40B4-BE49-F238E27FC236}">
                <a16:creationId xmlns:a16="http://schemas.microsoft.com/office/drawing/2014/main" id="{48FE0B62-B7F6-D739-0826-C0AC178C26BD}"/>
              </a:ext>
            </a:extLst>
          </p:cNvPr>
          <p:cNvSpPr txBox="1">
            <a:spLocks/>
          </p:cNvSpPr>
          <p:nvPr userDrawn="1"/>
        </p:nvSpPr>
        <p:spPr>
          <a:xfrm>
            <a:off x="697351" y="1175799"/>
            <a:ext cx="3452056" cy="186115"/>
          </a:xfrm>
          <a:prstGeom prst="rect">
            <a:avLst/>
          </a:prstGeom>
        </p:spPr>
        <p:txBody>
          <a:bodyPr vert="horz" lIns="0" tIns="45720" rIns="91440" bIns="45720" rtlCol="0" anchor="t" anchorCtr="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800" b="0" i="0" kern="1200">
                <a:solidFill>
                  <a:schemeClr val="bg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accent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accent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4141E3"/>
              </a:buClr>
              <a:buSzTx/>
              <a:buFont typeface="Arial" panose="020B0604020202020204" pitchFamily="34" charset="0"/>
              <a:buNone/>
              <a:tabLst/>
              <a:defRPr/>
            </a:pPr>
            <a:r>
              <a:rPr kumimoji="0" lang="en-US" sz="1200" b="0" i="1" u="none" strike="noStrike" kern="1200" cap="none" spc="0" normalizeH="0" baseline="0" noProof="0">
                <a:ln>
                  <a:noFill/>
                </a:ln>
                <a:solidFill>
                  <a:srgbClr val="4A4A4A"/>
                </a:solidFill>
                <a:effectLst/>
                <a:uLnTx/>
                <a:uFillTx/>
                <a:latin typeface="Century Gothic"/>
                <a:ea typeface="Tahoma"/>
                <a:cs typeface="Tahoma"/>
              </a:rPr>
              <a:t>Optimizing for More Reliable Outcomes</a:t>
            </a:r>
          </a:p>
        </p:txBody>
      </p:sp>
      <p:sp>
        <p:nvSpPr>
          <p:cNvPr id="15" name="Rectangle 14">
            <a:extLst>
              <a:ext uri="{FF2B5EF4-FFF2-40B4-BE49-F238E27FC236}">
                <a16:creationId xmlns:a16="http://schemas.microsoft.com/office/drawing/2014/main" id="{62793310-4839-4FCE-24F5-41D7B0ABA36E}"/>
              </a:ext>
            </a:extLst>
          </p:cNvPr>
          <p:cNvSpPr/>
          <p:nvPr userDrawn="1"/>
        </p:nvSpPr>
        <p:spPr>
          <a:xfrm>
            <a:off x="11237843" y="6276107"/>
            <a:ext cx="450574" cy="581893"/>
          </a:xfrm>
          <a:prstGeom prst="rect">
            <a:avLst/>
          </a:prstGeom>
          <a:solidFill>
            <a:srgbClr val="F0F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1937E76-B520-330E-1AAD-8694F32720AF}"/>
              </a:ext>
            </a:extLst>
          </p:cNvPr>
          <p:cNvSpPr txBox="1"/>
          <p:nvPr userDrawn="1"/>
        </p:nvSpPr>
        <p:spPr>
          <a:xfrm>
            <a:off x="7426611" y="1130484"/>
            <a:ext cx="43481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131224"/>
                </a:solidFill>
                <a:effectLst/>
                <a:uLnTx/>
                <a:uFillTx/>
                <a:latin typeface="Century Gothic"/>
                <a:ea typeface="Tahoma"/>
                <a:cs typeface="Tahoma"/>
              </a:rPr>
              <a:t>Highlights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224"/>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976FDE0E-9D38-D25E-A78E-D68EB5D6222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5677" y="484762"/>
            <a:ext cx="2728624" cy="755619"/>
          </a:xfrm>
          <a:prstGeom prst="rect">
            <a:avLst/>
          </a:prstGeom>
        </p:spPr>
      </p:pic>
    </p:spTree>
    <p:extLst>
      <p:ext uri="{BB962C8B-B14F-4D97-AF65-F5344CB8AC3E}">
        <p14:creationId xmlns:p14="http://schemas.microsoft.com/office/powerpoint/2010/main" val="3694306950"/>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Model Portfolio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45DD3F-603B-3752-E70F-E5660B90DBE7}"/>
              </a:ext>
            </a:extLst>
          </p:cNvPr>
          <p:cNvSpPr/>
          <p:nvPr userDrawn="1"/>
        </p:nvSpPr>
        <p:spPr>
          <a:xfrm>
            <a:off x="6241041" y="1817018"/>
            <a:ext cx="2622405" cy="4804581"/>
          </a:xfrm>
          <a:prstGeom prst="rect">
            <a:avLst/>
          </a:prstGeom>
          <a:solidFill>
            <a:schemeClr val="bg2">
              <a:lumMod val="9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3CD9663C-6D86-D47D-485A-17C68292EB83}"/>
              </a:ext>
            </a:extLst>
          </p:cNvPr>
          <p:cNvSpPr txBox="1">
            <a:spLocks/>
          </p:cNvSpPr>
          <p:nvPr userDrawn="1"/>
        </p:nvSpPr>
        <p:spPr>
          <a:xfrm>
            <a:off x="6284876" y="1214573"/>
            <a:ext cx="1427154"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U.S. Core </a:t>
            </a:r>
            <a:b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b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ETF Portfolios</a:t>
            </a:r>
            <a:endParaRPr kumimoji="0" lang="en-US" sz="15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ADBBA7B8-27A3-6297-12D1-1281E2062C57}"/>
              </a:ext>
            </a:extLst>
          </p:cNvPr>
          <p:cNvSpPr/>
          <p:nvPr userDrawn="1"/>
        </p:nvSpPr>
        <p:spPr>
          <a:xfrm>
            <a:off x="6239156" y="1084263"/>
            <a:ext cx="2585360" cy="83127"/>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Content Placeholder 2">
            <a:extLst>
              <a:ext uri="{FF2B5EF4-FFF2-40B4-BE49-F238E27FC236}">
                <a16:creationId xmlns:a16="http://schemas.microsoft.com/office/drawing/2014/main" id="{925F6285-BEC2-BF77-349A-AF30FC5F1666}"/>
              </a:ext>
            </a:extLst>
          </p:cNvPr>
          <p:cNvSpPr txBox="1">
            <a:spLocks/>
          </p:cNvSpPr>
          <p:nvPr userDrawn="1"/>
        </p:nvSpPr>
        <p:spPr>
          <a:xfrm>
            <a:off x="6291451" y="1921310"/>
            <a:ext cx="2585360" cy="223467"/>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Focus: Long-term total return</a:t>
            </a:r>
          </a:p>
        </p:txBody>
      </p:sp>
      <p:sp>
        <p:nvSpPr>
          <p:cNvPr id="29" name="Content Placeholder 2">
            <a:extLst>
              <a:ext uri="{FF2B5EF4-FFF2-40B4-BE49-F238E27FC236}">
                <a16:creationId xmlns:a16="http://schemas.microsoft.com/office/drawing/2014/main" id="{D18C569A-1CB2-9C97-AF9E-DC98A6086F42}"/>
              </a:ext>
            </a:extLst>
          </p:cNvPr>
          <p:cNvSpPr txBox="1">
            <a:spLocks/>
          </p:cNvSpPr>
          <p:nvPr userDrawn="1"/>
        </p:nvSpPr>
        <p:spPr>
          <a:xfrm>
            <a:off x="6761019" y="2437110"/>
            <a:ext cx="1520196"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U.S. Income</a:t>
            </a:r>
          </a:p>
        </p:txBody>
      </p:sp>
      <p:sp>
        <p:nvSpPr>
          <p:cNvPr id="30" name="Content Placeholder 2">
            <a:extLst>
              <a:ext uri="{FF2B5EF4-FFF2-40B4-BE49-F238E27FC236}">
                <a16:creationId xmlns:a16="http://schemas.microsoft.com/office/drawing/2014/main" id="{DDF3757E-702A-AE4C-9937-90355053244C}"/>
              </a:ext>
            </a:extLst>
          </p:cNvPr>
          <p:cNvSpPr txBox="1">
            <a:spLocks/>
          </p:cNvSpPr>
          <p:nvPr userDrawn="1"/>
        </p:nvSpPr>
        <p:spPr>
          <a:xfrm>
            <a:off x="6761019" y="2626461"/>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7318AA"/>
                </a:solidFill>
                <a:effectLst/>
                <a:uLnTx/>
                <a:uFillTx/>
                <a:latin typeface="Century Gothic" panose="020B0502020202020204" pitchFamily="34" charset="0"/>
                <a:ea typeface="Tahoma" panose="020B0604030504040204" pitchFamily="34" charset="0"/>
                <a:cs typeface="Tahoma" panose="020B0604030504040204" pitchFamily="34" charset="0"/>
              </a:rPr>
              <a:t>20% Equity|80% Fixed Income</a:t>
            </a:r>
          </a:p>
        </p:txBody>
      </p:sp>
      <p:sp>
        <p:nvSpPr>
          <p:cNvPr id="31" name="Content Placeholder 2">
            <a:extLst>
              <a:ext uri="{FF2B5EF4-FFF2-40B4-BE49-F238E27FC236}">
                <a16:creationId xmlns:a16="http://schemas.microsoft.com/office/drawing/2014/main" id="{16097883-5EFE-7B96-C767-52B638D0AA58}"/>
              </a:ext>
            </a:extLst>
          </p:cNvPr>
          <p:cNvSpPr txBox="1">
            <a:spLocks/>
          </p:cNvSpPr>
          <p:nvPr userDrawn="1"/>
        </p:nvSpPr>
        <p:spPr>
          <a:xfrm>
            <a:off x="6761019" y="3139517"/>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U.S. Balanced Income</a:t>
            </a:r>
          </a:p>
        </p:txBody>
      </p:sp>
      <p:sp>
        <p:nvSpPr>
          <p:cNvPr id="32" name="Content Placeholder 2">
            <a:extLst>
              <a:ext uri="{FF2B5EF4-FFF2-40B4-BE49-F238E27FC236}">
                <a16:creationId xmlns:a16="http://schemas.microsoft.com/office/drawing/2014/main" id="{23A83672-BE4D-7013-C354-C0823AE4742A}"/>
              </a:ext>
            </a:extLst>
          </p:cNvPr>
          <p:cNvSpPr txBox="1">
            <a:spLocks/>
          </p:cNvSpPr>
          <p:nvPr userDrawn="1"/>
        </p:nvSpPr>
        <p:spPr>
          <a:xfrm>
            <a:off x="6761019" y="3328868"/>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7318AA"/>
                </a:solidFill>
                <a:effectLst/>
                <a:uLnTx/>
                <a:uFillTx/>
                <a:latin typeface="Century Gothic" panose="020B0502020202020204" pitchFamily="34" charset="0"/>
                <a:ea typeface="Tahoma" panose="020B0604030504040204" pitchFamily="34" charset="0"/>
                <a:cs typeface="Tahoma" panose="020B0604030504040204" pitchFamily="34" charset="0"/>
              </a:rPr>
              <a:t>40% Equity|60% Fixed Income</a:t>
            </a:r>
          </a:p>
        </p:txBody>
      </p:sp>
      <p:sp>
        <p:nvSpPr>
          <p:cNvPr id="33" name="Content Placeholder 2">
            <a:extLst>
              <a:ext uri="{FF2B5EF4-FFF2-40B4-BE49-F238E27FC236}">
                <a16:creationId xmlns:a16="http://schemas.microsoft.com/office/drawing/2014/main" id="{8AA0B389-5324-EABA-A343-A136A983B0EB}"/>
              </a:ext>
            </a:extLst>
          </p:cNvPr>
          <p:cNvSpPr txBox="1">
            <a:spLocks/>
          </p:cNvSpPr>
          <p:nvPr userDrawn="1"/>
        </p:nvSpPr>
        <p:spPr>
          <a:xfrm>
            <a:off x="6761019" y="3829716"/>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U.S. Institutional</a:t>
            </a:r>
          </a:p>
        </p:txBody>
      </p:sp>
      <p:sp>
        <p:nvSpPr>
          <p:cNvPr id="34" name="Content Placeholder 2">
            <a:extLst>
              <a:ext uri="{FF2B5EF4-FFF2-40B4-BE49-F238E27FC236}">
                <a16:creationId xmlns:a16="http://schemas.microsoft.com/office/drawing/2014/main" id="{96E314BB-4DF2-7434-6A8D-93B1E2CBF3B1}"/>
              </a:ext>
            </a:extLst>
          </p:cNvPr>
          <p:cNvSpPr txBox="1">
            <a:spLocks/>
          </p:cNvSpPr>
          <p:nvPr userDrawn="1"/>
        </p:nvSpPr>
        <p:spPr>
          <a:xfrm>
            <a:off x="6761019" y="4019067"/>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7318AA"/>
                </a:solidFill>
                <a:effectLst/>
                <a:uLnTx/>
                <a:uFillTx/>
                <a:latin typeface="Century Gothic" panose="020B0502020202020204" pitchFamily="34" charset="0"/>
                <a:ea typeface="Tahoma" panose="020B0604030504040204" pitchFamily="34" charset="0"/>
                <a:cs typeface="Tahoma" panose="020B0604030504040204" pitchFamily="34" charset="0"/>
              </a:rPr>
              <a:t>60% Equity|40% Fixed Income</a:t>
            </a:r>
          </a:p>
        </p:txBody>
      </p:sp>
      <p:sp>
        <p:nvSpPr>
          <p:cNvPr id="35" name="Content Placeholder 2">
            <a:extLst>
              <a:ext uri="{FF2B5EF4-FFF2-40B4-BE49-F238E27FC236}">
                <a16:creationId xmlns:a16="http://schemas.microsoft.com/office/drawing/2014/main" id="{64797918-880A-6425-19DE-1284456CDA70}"/>
              </a:ext>
            </a:extLst>
          </p:cNvPr>
          <p:cNvSpPr txBox="1">
            <a:spLocks/>
          </p:cNvSpPr>
          <p:nvPr userDrawn="1"/>
        </p:nvSpPr>
        <p:spPr>
          <a:xfrm>
            <a:off x="6761019" y="4524182"/>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U.S. Balanced Growth</a:t>
            </a:r>
          </a:p>
        </p:txBody>
      </p:sp>
      <p:sp>
        <p:nvSpPr>
          <p:cNvPr id="36" name="Content Placeholder 2">
            <a:extLst>
              <a:ext uri="{FF2B5EF4-FFF2-40B4-BE49-F238E27FC236}">
                <a16:creationId xmlns:a16="http://schemas.microsoft.com/office/drawing/2014/main" id="{8B290DEB-FDDF-0A54-C437-F6BA7A8F38D0}"/>
              </a:ext>
            </a:extLst>
          </p:cNvPr>
          <p:cNvSpPr txBox="1">
            <a:spLocks/>
          </p:cNvSpPr>
          <p:nvPr userDrawn="1"/>
        </p:nvSpPr>
        <p:spPr>
          <a:xfrm>
            <a:off x="6761019" y="4713533"/>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7318AA"/>
                </a:solidFill>
                <a:effectLst/>
                <a:uLnTx/>
                <a:uFillTx/>
                <a:latin typeface="Century Gothic" panose="020B0502020202020204" pitchFamily="34" charset="0"/>
                <a:ea typeface="Tahoma" panose="020B0604030504040204" pitchFamily="34" charset="0"/>
                <a:cs typeface="Tahoma" panose="020B0604030504040204" pitchFamily="34" charset="0"/>
              </a:rPr>
              <a:t>75% Equity|25% Fixed Income</a:t>
            </a:r>
          </a:p>
        </p:txBody>
      </p:sp>
      <p:sp>
        <p:nvSpPr>
          <p:cNvPr id="37" name="Content Placeholder 2">
            <a:extLst>
              <a:ext uri="{FF2B5EF4-FFF2-40B4-BE49-F238E27FC236}">
                <a16:creationId xmlns:a16="http://schemas.microsoft.com/office/drawing/2014/main" id="{2D8C6853-BCA0-E91A-D008-05D9BBF521AA}"/>
              </a:ext>
            </a:extLst>
          </p:cNvPr>
          <p:cNvSpPr txBox="1">
            <a:spLocks/>
          </p:cNvSpPr>
          <p:nvPr userDrawn="1"/>
        </p:nvSpPr>
        <p:spPr>
          <a:xfrm>
            <a:off x="6761019" y="5222915"/>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U.S. Growth</a:t>
            </a:r>
          </a:p>
        </p:txBody>
      </p:sp>
      <p:sp>
        <p:nvSpPr>
          <p:cNvPr id="38" name="Content Placeholder 2">
            <a:extLst>
              <a:ext uri="{FF2B5EF4-FFF2-40B4-BE49-F238E27FC236}">
                <a16:creationId xmlns:a16="http://schemas.microsoft.com/office/drawing/2014/main" id="{8D775EC4-A966-5B2C-0AA5-F18C8845452B}"/>
              </a:ext>
            </a:extLst>
          </p:cNvPr>
          <p:cNvSpPr txBox="1">
            <a:spLocks/>
          </p:cNvSpPr>
          <p:nvPr userDrawn="1"/>
        </p:nvSpPr>
        <p:spPr>
          <a:xfrm>
            <a:off x="6761019" y="5412266"/>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7318AA"/>
                </a:solidFill>
                <a:effectLst/>
                <a:uLnTx/>
                <a:uFillTx/>
                <a:latin typeface="Century Gothic" panose="020B0502020202020204" pitchFamily="34" charset="0"/>
                <a:ea typeface="Tahoma" panose="020B0604030504040204" pitchFamily="34" charset="0"/>
                <a:cs typeface="Tahoma" panose="020B0604030504040204" pitchFamily="34" charset="0"/>
              </a:rPr>
              <a:t>90% Equity|10% Fixed Income</a:t>
            </a:r>
          </a:p>
        </p:txBody>
      </p:sp>
      <p:sp>
        <p:nvSpPr>
          <p:cNvPr id="39" name="Content Placeholder 2">
            <a:extLst>
              <a:ext uri="{FF2B5EF4-FFF2-40B4-BE49-F238E27FC236}">
                <a16:creationId xmlns:a16="http://schemas.microsoft.com/office/drawing/2014/main" id="{B1EE24DB-A855-4BCE-DB01-49729F15DB67}"/>
              </a:ext>
            </a:extLst>
          </p:cNvPr>
          <p:cNvSpPr txBox="1">
            <a:spLocks/>
          </p:cNvSpPr>
          <p:nvPr userDrawn="1"/>
        </p:nvSpPr>
        <p:spPr>
          <a:xfrm>
            <a:off x="6761019" y="5917679"/>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U.S. Equity</a:t>
            </a:r>
          </a:p>
        </p:txBody>
      </p:sp>
      <p:sp>
        <p:nvSpPr>
          <p:cNvPr id="40" name="Content Placeholder 2">
            <a:extLst>
              <a:ext uri="{FF2B5EF4-FFF2-40B4-BE49-F238E27FC236}">
                <a16:creationId xmlns:a16="http://schemas.microsoft.com/office/drawing/2014/main" id="{0E13D14A-AFC9-A8E8-2980-B90423CCACCE}"/>
              </a:ext>
            </a:extLst>
          </p:cNvPr>
          <p:cNvSpPr txBox="1">
            <a:spLocks/>
          </p:cNvSpPr>
          <p:nvPr userDrawn="1"/>
        </p:nvSpPr>
        <p:spPr>
          <a:xfrm>
            <a:off x="6761019" y="6107030"/>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7318AA"/>
                </a:solidFill>
                <a:effectLst/>
                <a:uLnTx/>
                <a:uFillTx/>
                <a:latin typeface="Century Gothic" panose="020B0502020202020204" pitchFamily="34" charset="0"/>
                <a:ea typeface="Tahoma" panose="020B0604030504040204" pitchFamily="34" charset="0"/>
                <a:cs typeface="Tahoma" panose="020B0604030504040204" pitchFamily="34" charset="0"/>
              </a:rPr>
              <a:t>100% Equity</a:t>
            </a:r>
          </a:p>
        </p:txBody>
      </p:sp>
      <p:sp>
        <p:nvSpPr>
          <p:cNvPr id="4" name="Rectangle 3">
            <a:extLst>
              <a:ext uri="{FF2B5EF4-FFF2-40B4-BE49-F238E27FC236}">
                <a16:creationId xmlns:a16="http://schemas.microsoft.com/office/drawing/2014/main" id="{898D6A70-063F-28B4-7F8B-D6E85D923551}"/>
              </a:ext>
            </a:extLst>
          </p:cNvPr>
          <p:cNvSpPr/>
          <p:nvPr userDrawn="1"/>
        </p:nvSpPr>
        <p:spPr>
          <a:xfrm>
            <a:off x="3303518" y="1842146"/>
            <a:ext cx="2622405" cy="4804581"/>
          </a:xfrm>
          <a:prstGeom prst="rect">
            <a:avLst/>
          </a:prstGeom>
          <a:solidFill>
            <a:schemeClr val="bg2">
              <a:lumMod val="9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7F966-19B6-9D0F-0B5B-D29F6C439947}"/>
              </a:ext>
            </a:extLst>
          </p:cNvPr>
          <p:cNvSpPr/>
          <p:nvPr userDrawn="1"/>
        </p:nvSpPr>
        <p:spPr>
          <a:xfrm>
            <a:off x="3303283" y="1109391"/>
            <a:ext cx="2585360" cy="83127"/>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440B1771-185B-240B-D730-20114E281BE0}"/>
              </a:ext>
            </a:extLst>
          </p:cNvPr>
          <p:cNvSpPr txBox="1">
            <a:spLocks/>
          </p:cNvSpPr>
          <p:nvPr userDrawn="1"/>
        </p:nvSpPr>
        <p:spPr>
          <a:xfrm>
            <a:off x="3347353" y="1239701"/>
            <a:ext cx="2585360"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Global Tax-Sensitive </a:t>
            </a:r>
            <a:b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b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ETF Portfolios</a:t>
            </a:r>
            <a:endParaRPr kumimoji="0" lang="en-US" sz="15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9" name="Content Placeholder 2">
            <a:extLst>
              <a:ext uri="{FF2B5EF4-FFF2-40B4-BE49-F238E27FC236}">
                <a16:creationId xmlns:a16="http://schemas.microsoft.com/office/drawing/2014/main" id="{A524BBD7-CBFA-192F-2EAE-BBF36E5822D8}"/>
              </a:ext>
            </a:extLst>
          </p:cNvPr>
          <p:cNvSpPr txBox="1">
            <a:spLocks/>
          </p:cNvSpPr>
          <p:nvPr userDrawn="1"/>
        </p:nvSpPr>
        <p:spPr>
          <a:xfrm>
            <a:off x="3344784" y="1946438"/>
            <a:ext cx="2585360"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Focus: Enhanced after-tax return</a:t>
            </a:r>
          </a:p>
        </p:txBody>
      </p:sp>
      <p:sp>
        <p:nvSpPr>
          <p:cNvPr id="65" name="Content Placeholder 2">
            <a:extLst>
              <a:ext uri="{FF2B5EF4-FFF2-40B4-BE49-F238E27FC236}">
                <a16:creationId xmlns:a16="http://schemas.microsoft.com/office/drawing/2014/main" id="{D242AE76-950D-00B3-DBA6-27E08181DFE9}"/>
              </a:ext>
            </a:extLst>
          </p:cNvPr>
          <p:cNvSpPr txBox="1">
            <a:spLocks/>
          </p:cNvSpPr>
          <p:nvPr userDrawn="1"/>
        </p:nvSpPr>
        <p:spPr>
          <a:xfrm>
            <a:off x="3802737" y="2462238"/>
            <a:ext cx="1520196"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Global Income (TS)</a:t>
            </a:r>
          </a:p>
        </p:txBody>
      </p:sp>
      <p:sp>
        <p:nvSpPr>
          <p:cNvPr id="66" name="Content Placeholder 2">
            <a:extLst>
              <a:ext uri="{FF2B5EF4-FFF2-40B4-BE49-F238E27FC236}">
                <a16:creationId xmlns:a16="http://schemas.microsoft.com/office/drawing/2014/main" id="{2D7FFA1B-FF9E-A776-F148-5015684AF86F}"/>
              </a:ext>
            </a:extLst>
          </p:cNvPr>
          <p:cNvSpPr txBox="1">
            <a:spLocks/>
          </p:cNvSpPr>
          <p:nvPr userDrawn="1"/>
        </p:nvSpPr>
        <p:spPr>
          <a:xfrm>
            <a:off x="3802737" y="2651589"/>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DC8DD">
                    <a:lumMod val="75000"/>
                  </a:srgbClr>
                </a:solidFill>
                <a:effectLst/>
                <a:uLnTx/>
                <a:uFillTx/>
                <a:latin typeface="Century Gothic" panose="020B0502020202020204" pitchFamily="34" charset="0"/>
                <a:ea typeface="Tahoma" panose="020B0604030504040204" pitchFamily="34" charset="0"/>
                <a:cs typeface="Tahoma" panose="020B0604030504040204" pitchFamily="34" charset="0"/>
              </a:rPr>
              <a:t>20% Equity|80% Fixed Income</a:t>
            </a:r>
          </a:p>
        </p:txBody>
      </p:sp>
      <p:sp>
        <p:nvSpPr>
          <p:cNvPr id="67" name="Content Placeholder 2">
            <a:extLst>
              <a:ext uri="{FF2B5EF4-FFF2-40B4-BE49-F238E27FC236}">
                <a16:creationId xmlns:a16="http://schemas.microsoft.com/office/drawing/2014/main" id="{63D102AE-6F1E-4480-3404-E6A714407F4D}"/>
              </a:ext>
            </a:extLst>
          </p:cNvPr>
          <p:cNvSpPr txBox="1">
            <a:spLocks/>
          </p:cNvSpPr>
          <p:nvPr userDrawn="1"/>
        </p:nvSpPr>
        <p:spPr>
          <a:xfrm>
            <a:off x="3802736" y="3164645"/>
            <a:ext cx="2217715"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Global Balanced Income  (TS)</a:t>
            </a:r>
          </a:p>
        </p:txBody>
      </p:sp>
      <p:sp>
        <p:nvSpPr>
          <p:cNvPr id="68" name="Content Placeholder 2">
            <a:extLst>
              <a:ext uri="{FF2B5EF4-FFF2-40B4-BE49-F238E27FC236}">
                <a16:creationId xmlns:a16="http://schemas.microsoft.com/office/drawing/2014/main" id="{A9738EE2-3D31-9D57-1D59-70A48EBB3B4A}"/>
              </a:ext>
            </a:extLst>
          </p:cNvPr>
          <p:cNvSpPr txBox="1">
            <a:spLocks/>
          </p:cNvSpPr>
          <p:nvPr userDrawn="1"/>
        </p:nvSpPr>
        <p:spPr>
          <a:xfrm>
            <a:off x="3802737" y="3353996"/>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DC8DD">
                    <a:lumMod val="75000"/>
                  </a:srgbClr>
                </a:solidFill>
                <a:effectLst/>
                <a:uLnTx/>
                <a:uFillTx/>
                <a:latin typeface="Century Gothic" panose="020B0502020202020204" pitchFamily="34" charset="0"/>
                <a:ea typeface="Tahoma" panose="020B0604030504040204" pitchFamily="34" charset="0"/>
                <a:cs typeface="Tahoma" panose="020B0604030504040204" pitchFamily="34" charset="0"/>
              </a:rPr>
              <a:t>40% Equity|60% Fixed Income</a:t>
            </a:r>
          </a:p>
        </p:txBody>
      </p:sp>
      <p:sp>
        <p:nvSpPr>
          <p:cNvPr id="69" name="Content Placeholder 2">
            <a:extLst>
              <a:ext uri="{FF2B5EF4-FFF2-40B4-BE49-F238E27FC236}">
                <a16:creationId xmlns:a16="http://schemas.microsoft.com/office/drawing/2014/main" id="{939611CF-D01D-20CE-3325-178C0040BC15}"/>
              </a:ext>
            </a:extLst>
          </p:cNvPr>
          <p:cNvSpPr txBox="1">
            <a:spLocks/>
          </p:cNvSpPr>
          <p:nvPr userDrawn="1"/>
        </p:nvSpPr>
        <p:spPr>
          <a:xfrm>
            <a:off x="3802737" y="3854844"/>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Global Institutional (TS)</a:t>
            </a:r>
          </a:p>
        </p:txBody>
      </p:sp>
      <p:sp>
        <p:nvSpPr>
          <p:cNvPr id="70" name="Content Placeholder 2">
            <a:extLst>
              <a:ext uri="{FF2B5EF4-FFF2-40B4-BE49-F238E27FC236}">
                <a16:creationId xmlns:a16="http://schemas.microsoft.com/office/drawing/2014/main" id="{B10A4460-F0CE-50F1-F66A-CC20333BD9AE}"/>
              </a:ext>
            </a:extLst>
          </p:cNvPr>
          <p:cNvSpPr txBox="1">
            <a:spLocks/>
          </p:cNvSpPr>
          <p:nvPr userDrawn="1"/>
        </p:nvSpPr>
        <p:spPr>
          <a:xfrm>
            <a:off x="3802737" y="4044195"/>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DC8DD">
                    <a:lumMod val="75000"/>
                  </a:srgbClr>
                </a:solidFill>
                <a:effectLst/>
                <a:uLnTx/>
                <a:uFillTx/>
                <a:latin typeface="Century Gothic" panose="020B0502020202020204" pitchFamily="34" charset="0"/>
                <a:ea typeface="Tahoma" panose="020B0604030504040204" pitchFamily="34" charset="0"/>
                <a:cs typeface="Tahoma" panose="020B0604030504040204" pitchFamily="34" charset="0"/>
              </a:rPr>
              <a:t>60% Equity|40% Fixed Income</a:t>
            </a:r>
          </a:p>
        </p:txBody>
      </p:sp>
      <p:sp>
        <p:nvSpPr>
          <p:cNvPr id="71" name="Content Placeholder 2">
            <a:extLst>
              <a:ext uri="{FF2B5EF4-FFF2-40B4-BE49-F238E27FC236}">
                <a16:creationId xmlns:a16="http://schemas.microsoft.com/office/drawing/2014/main" id="{0C9DBCD7-D1FF-AF36-84CF-302450210530}"/>
              </a:ext>
            </a:extLst>
          </p:cNvPr>
          <p:cNvSpPr txBox="1">
            <a:spLocks/>
          </p:cNvSpPr>
          <p:nvPr userDrawn="1"/>
        </p:nvSpPr>
        <p:spPr>
          <a:xfrm>
            <a:off x="3802737" y="4549310"/>
            <a:ext cx="216313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Global Balanced Growth (TS)</a:t>
            </a:r>
          </a:p>
        </p:txBody>
      </p:sp>
      <p:sp>
        <p:nvSpPr>
          <p:cNvPr id="72" name="Content Placeholder 2">
            <a:extLst>
              <a:ext uri="{FF2B5EF4-FFF2-40B4-BE49-F238E27FC236}">
                <a16:creationId xmlns:a16="http://schemas.microsoft.com/office/drawing/2014/main" id="{4F1533B5-AAE6-5358-E425-364DDFE3D3FA}"/>
              </a:ext>
            </a:extLst>
          </p:cNvPr>
          <p:cNvSpPr txBox="1">
            <a:spLocks/>
          </p:cNvSpPr>
          <p:nvPr userDrawn="1"/>
        </p:nvSpPr>
        <p:spPr>
          <a:xfrm>
            <a:off x="3802737" y="4738661"/>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DC8DD">
                    <a:lumMod val="75000"/>
                  </a:srgbClr>
                </a:solidFill>
                <a:effectLst/>
                <a:uLnTx/>
                <a:uFillTx/>
                <a:latin typeface="Century Gothic" panose="020B0502020202020204" pitchFamily="34" charset="0"/>
                <a:ea typeface="Tahoma" panose="020B0604030504040204" pitchFamily="34" charset="0"/>
                <a:cs typeface="Tahoma" panose="020B0604030504040204" pitchFamily="34" charset="0"/>
              </a:rPr>
              <a:t>75% Equity|25% Fixed Income</a:t>
            </a:r>
          </a:p>
        </p:txBody>
      </p:sp>
      <p:sp>
        <p:nvSpPr>
          <p:cNvPr id="73" name="Content Placeholder 2">
            <a:extLst>
              <a:ext uri="{FF2B5EF4-FFF2-40B4-BE49-F238E27FC236}">
                <a16:creationId xmlns:a16="http://schemas.microsoft.com/office/drawing/2014/main" id="{DA5DEDA0-5D13-463C-3458-792EE130A30C}"/>
              </a:ext>
            </a:extLst>
          </p:cNvPr>
          <p:cNvSpPr txBox="1">
            <a:spLocks/>
          </p:cNvSpPr>
          <p:nvPr userDrawn="1"/>
        </p:nvSpPr>
        <p:spPr>
          <a:xfrm>
            <a:off x="3802737" y="5248043"/>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Global Growth (TS)</a:t>
            </a:r>
          </a:p>
        </p:txBody>
      </p:sp>
      <p:sp>
        <p:nvSpPr>
          <p:cNvPr id="74" name="Content Placeholder 2">
            <a:extLst>
              <a:ext uri="{FF2B5EF4-FFF2-40B4-BE49-F238E27FC236}">
                <a16:creationId xmlns:a16="http://schemas.microsoft.com/office/drawing/2014/main" id="{67CBB4F0-0FA2-4BF8-66D2-6069057F9A64}"/>
              </a:ext>
            </a:extLst>
          </p:cNvPr>
          <p:cNvSpPr txBox="1">
            <a:spLocks/>
          </p:cNvSpPr>
          <p:nvPr userDrawn="1"/>
        </p:nvSpPr>
        <p:spPr>
          <a:xfrm>
            <a:off x="3802737" y="5437394"/>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DC8DD">
                    <a:lumMod val="75000"/>
                  </a:srgbClr>
                </a:solidFill>
                <a:effectLst/>
                <a:uLnTx/>
                <a:uFillTx/>
                <a:latin typeface="Century Gothic" panose="020B0502020202020204" pitchFamily="34" charset="0"/>
                <a:ea typeface="Tahoma" panose="020B0604030504040204" pitchFamily="34" charset="0"/>
                <a:cs typeface="Tahoma" panose="020B0604030504040204" pitchFamily="34" charset="0"/>
              </a:rPr>
              <a:t>90% Equity|10% Fixed Income</a:t>
            </a:r>
          </a:p>
        </p:txBody>
      </p:sp>
      <p:sp>
        <p:nvSpPr>
          <p:cNvPr id="75" name="Content Placeholder 2">
            <a:extLst>
              <a:ext uri="{FF2B5EF4-FFF2-40B4-BE49-F238E27FC236}">
                <a16:creationId xmlns:a16="http://schemas.microsoft.com/office/drawing/2014/main" id="{81235215-1FB4-894F-3F21-F91D3DDF70FB}"/>
              </a:ext>
            </a:extLst>
          </p:cNvPr>
          <p:cNvSpPr txBox="1">
            <a:spLocks/>
          </p:cNvSpPr>
          <p:nvPr userDrawn="1"/>
        </p:nvSpPr>
        <p:spPr>
          <a:xfrm>
            <a:off x="3803997" y="5942807"/>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Global Equity (TS)</a:t>
            </a:r>
          </a:p>
        </p:txBody>
      </p:sp>
      <p:sp>
        <p:nvSpPr>
          <p:cNvPr id="76" name="Content Placeholder 2">
            <a:extLst>
              <a:ext uri="{FF2B5EF4-FFF2-40B4-BE49-F238E27FC236}">
                <a16:creationId xmlns:a16="http://schemas.microsoft.com/office/drawing/2014/main" id="{D5BC3D3E-0407-984C-ADE3-384EAF29A793}"/>
              </a:ext>
            </a:extLst>
          </p:cNvPr>
          <p:cNvSpPr txBox="1">
            <a:spLocks/>
          </p:cNvSpPr>
          <p:nvPr userDrawn="1"/>
        </p:nvSpPr>
        <p:spPr>
          <a:xfrm>
            <a:off x="3803997" y="6132158"/>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DC8DD">
                    <a:lumMod val="75000"/>
                  </a:srgbClr>
                </a:solidFill>
                <a:effectLst/>
                <a:uLnTx/>
                <a:uFillTx/>
                <a:latin typeface="Century Gothic" panose="020B0502020202020204" pitchFamily="34" charset="0"/>
                <a:ea typeface="Tahoma" panose="020B0604030504040204" pitchFamily="34" charset="0"/>
                <a:cs typeface="Tahoma" panose="020B0604030504040204" pitchFamily="34" charset="0"/>
              </a:rPr>
              <a:t>100% Equity</a:t>
            </a:r>
          </a:p>
        </p:txBody>
      </p:sp>
      <p:sp>
        <p:nvSpPr>
          <p:cNvPr id="6" name="Rectangle 5">
            <a:extLst>
              <a:ext uri="{FF2B5EF4-FFF2-40B4-BE49-F238E27FC236}">
                <a16:creationId xmlns:a16="http://schemas.microsoft.com/office/drawing/2014/main" id="{B5B8CE2E-B4D6-9A5D-47E2-FBDE407F97DB}"/>
              </a:ext>
            </a:extLst>
          </p:cNvPr>
          <p:cNvSpPr/>
          <p:nvPr userDrawn="1"/>
        </p:nvSpPr>
        <p:spPr>
          <a:xfrm>
            <a:off x="9124271" y="5519211"/>
            <a:ext cx="2622405" cy="1128159"/>
          </a:xfrm>
          <a:prstGeom prst="rect">
            <a:avLst/>
          </a:prstGeom>
          <a:solidFill>
            <a:schemeClr val="bg2">
              <a:lumMod val="9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8000CE8-D7F7-4AEC-F288-7AC164A4A35A}"/>
              </a:ext>
            </a:extLst>
          </p:cNvPr>
          <p:cNvSpPr/>
          <p:nvPr userDrawn="1"/>
        </p:nvSpPr>
        <p:spPr>
          <a:xfrm>
            <a:off x="9106573" y="4559605"/>
            <a:ext cx="2585360" cy="83127"/>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2">
            <a:extLst>
              <a:ext uri="{FF2B5EF4-FFF2-40B4-BE49-F238E27FC236}">
                <a16:creationId xmlns:a16="http://schemas.microsoft.com/office/drawing/2014/main" id="{DD225037-D7E4-D7AA-AB99-658CAE5A5F6D}"/>
              </a:ext>
            </a:extLst>
          </p:cNvPr>
          <p:cNvSpPr txBox="1">
            <a:spLocks/>
          </p:cNvSpPr>
          <p:nvPr userDrawn="1"/>
        </p:nvSpPr>
        <p:spPr>
          <a:xfrm>
            <a:off x="9149818" y="4689915"/>
            <a:ext cx="2585360" cy="790604"/>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Wealth Management Solutions: Portfolio Customization</a:t>
            </a:r>
            <a:endParaRPr kumimoji="0" lang="en-US" sz="15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00" name="Freeform 99">
            <a:extLst>
              <a:ext uri="{FF2B5EF4-FFF2-40B4-BE49-F238E27FC236}">
                <a16:creationId xmlns:a16="http://schemas.microsoft.com/office/drawing/2014/main" id="{6875A91A-0843-D719-74BA-BFB5586B71FA}"/>
              </a:ext>
            </a:extLst>
          </p:cNvPr>
          <p:cNvSpPr/>
          <p:nvPr/>
        </p:nvSpPr>
        <p:spPr>
          <a:xfrm>
            <a:off x="9181338" y="5743656"/>
            <a:ext cx="295821" cy="367650"/>
          </a:xfrm>
          <a:custGeom>
            <a:avLst/>
            <a:gdLst>
              <a:gd name="connsiteX0" fmla="*/ 184298 w 295821"/>
              <a:gd name="connsiteY0" fmla="*/ 367650 h 367650"/>
              <a:gd name="connsiteX1" fmla="*/ 295821 w 295821"/>
              <a:gd name="connsiteY1" fmla="*/ 329846 h 367650"/>
              <a:gd name="connsiteX2" fmla="*/ 184298 w 295821"/>
              <a:gd name="connsiteY2" fmla="*/ 183353 h 367650"/>
              <a:gd name="connsiteX3" fmla="*/ 184298 w 295821"/>
              <a:gd name="connsiteY3" fmla="*/ 0 h 367650"/>
              <a:gd name="connsiteX4" fmla="*/ 0 w 295821"/>
              <a:gd name="connsiteY4" fmla="*/ 183353 h 367650"/>
              <a:gd name="connsiteX5" fmla="*/ 184298 w 295821"/>
              <a:gd name="connsiteY5" fmla="*/ 367650 h 3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821" h="367650">
                <a:moveTo>
                  <a:pt x="184298" y="367650"/>
                </a:moveTo>
                <a:cubicBezTo>
                  <a:pt x="226828" y="367650"/>
                  <a:pt x="264633" y="353474"/>
                  <a:pt x="295821" y="329846"/>
                </a:cubicBezTo>
                <a:lnTo>
                  <a:pt x="184298" y="183353"/>
                </a:lnTo>
                <a:lnTo>
                  <a:pt x="184298" y="0"/>
                </a:lnTo>
                <a:cubicBezTo>
                  <a:pt x="82225" y="0"/>
                  <a:pt x="0" y="82225"/>
                  <a:pt x="0" y="183353"/>
                </a:cubicBezTo>
                <a:cubicBezTo>
                  <a:pt x="0" y="285425"/>
                  <a:pt x="82225" y="367650"/>
                  <a:pt x="184298" y="367650"/>
                </a:cubicBezTo>
                <a:close/>
              </a:path>
            </a:pathLst>
          </a:custGeom>
          <a:solidFill>
            <a:schemeClr val="accent1">
              <a:lumMod val="20000"/>
              <a:lumOff val="80000"/>
            </a:schemeClr>
          </a:solidFill>
          <a:ln w="93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224"/>
              </a:solidFill>
              <a:effectLst/>
              <a:uLnTx/>
              <a:uFillTx/>
              <a:latin typeface="Calibri" panose="020F0502020204030204"/>
              <a:ea typeface="+mn-ea"/>
              <a:cs typeface="+mn-cs"/>
            </a:endParaRPr>
          </a:p>
        </p:txBody>
      </p:sp>
      <p:sp>
        <p:nvSpPr>
          <p:cNvPr id="112" name="Freeform 111">
            <a:extLst>
              <a:ext uri="{FF2B5EF4-FFF2-40B4-BE49-F238E27FC236}">
                <a16:creationId xmlns:a16="http://schemas.microsoft.com/office/drawing/2014/main" id="{67B8C29C-647D-7B28-1B1E-CEBBB43D3FC7}"/>
              </a:ext>
            </a:extLst>
          </p:cNvPr>
          <p:cNvSpPr/>
          <p:nvPr userDrawn="1"/>
        </p:nvSpPr>
        <p:spPr>
          <a:xfrm rot="13172341">
            <a:off x="9246148" y="5765546"/>
            <a:ext cx="295821" cy="367650"/>
          </a:xfrm>
          <a:custGeom>
            <a:avLst/>
            <a:gdLst>
              <a:gd name="connsiteX0" fmla="*/ 184298 w 295821"/>
              <a:gd name="connsiteY0" fmla="*/ 367650 h 367650"/>
              <a:gd name="connsiteX1" fmla="*/ 295821 w 295821"/>
              <a:gd name="connsiteY1" fmla="*/ 329846 h 367650"/>
              <a:gd name="connsiteX2" fmla="*/ 184298 w 295821"/>
              <a:gd name="connsiteY2" fmla="*/ 183353 h 367650"/>
              <a:gd name="connsiteX3" fmla="*/ 184298 w 295821"/>
              <a:gd name="connsiteY3" fmla="*/ 0 h 367650"/>
              <a:gd name="connsiteX4" fmla="*/ 0 w 295821"/>
              <a:gd name="connsiteY4" fmla="*/ 183353 h 367650"/>
              <a:gd name="connsiteX5" fmla="*/ 184298 w 295821"/>
              <a:gd name="connsiteY5" fmla="*/ 367650 h 3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821" h="367650">
                <a:moveTo>
                  <a:pt x="184298" y="367650"/>
                </a:moveTo>
                <a:cubicBezTo>
                  <a:pt x="226828" y="367650"/>
                  <a:pt x="264633" y="353474"/>
                  <a:pt x="295821" y="329846"/>
                </a:cubicBezTo>
                <a:lnTo>
                  <a:pt x="184298" y="183353"/>
                </a:lnTo>
                <a:lnTo>
                  <a:pt x="184298" y="0"/>
                </a:lnTo>
                <a:cubicBezTo>
                  <a:pt x="82225" y="0"/>
                  <a:pt x="0" y="82225"/>
                  <a:pt x="0" y="183353"/>
                </a:cubicBezTo>
                <a:cubicBezTo>
                  <a:pt x="0" y="285425"/>
                  <a:pt x="82225" y="367650"/>
                  <a:pt x="184298" y="367650"/>
                </a:cubicBezTo>
                <a:close/>
              </a:path>
            </a:pathLst>
          </a:custGeom>
          <a:solidFill>
            <a:schemeClr val="accent1"/>
          </a:solidFill>
          <a:ln w="93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224"/>
              </a:solidFill>
              <a:effectLst/>
              <a:uLnTx/>
              <a:uFillTx/>
              <a:latin typeface="Calibri" panose="020F0502020204030204"/>
              <a:ea typeface="+mn-ea"/>
              <a:cs typeface="+mn-cs"/>
            </a:endParaRPr>
          </a:p>
        </p:txBody>
      </p:sp>
      <p:sp>
        <p:nvSpPr>
          <p:cNvPr id="101" name="Freeform 100">
            <a:extLst>
              <a:ext uri="{FF2B5EF4-FFF2-40B4-BE49-F238E27FC236}">
                <a16:creationId xmlns:a16="http://schemas.microsoft.com/office/drawing/2014/main" id="{9D2A9CF2-1BDD-A348-6055-7D2101A0E7C2}"/>
              </a:ext>
            </a:extLst>
          </p:cNvPr>
          <p:cNvSpPr/>
          <p:nvPr/>
        </p:nvSpPr>
        <p:spPr>
          <a:xfrm>
            <a:off x="9365865" y="5741410"/>
            <a:ext cx="184297" cy="330790"/>
          </a:xfrm>
          <a:custGeom>
            <a:avLst/>
            <a:gdLst>
              <a:gd name="connsiteX0" fmla="*/ 111524 w 184297"/>
              <a:gd name="connsiteY0" fmla="*/ 330791 h 330790"/>
              <a:gd name="connsiteX1" fmla="*/ 184298 w 184297"/>
              <a:gd name="connsiteY1" fmla="*/ 184298 h 330790"/>
              <a:gd name="connsiteX2" fmla="*/ 0 w 184297"/>
              <a:gd name="connsiteY2" fmla="*/ 0 h 330790"/>
              <a:gd name="connsiteX3" fmla="*/ 0 w 184297"/>
              <a:gd name="connsiteY3" fmla="*/ 184298 h 330790"/>
              <a:gd name="connsiteX4" fmla="*/ 111524 w 184297"/>
              <a:gd name="connsiteY4" fmla="*/ 330791 h 330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7" h="330790">
                <a:moveTo>
                  <a:pt x="111524" y="330791"/>
                </a:moveTo>
                <a:cubicBezTo>
                  <a:pt x="155944" y="296767"/>
                  <a:pt x="184298" y="243840"/>
                  <a:pt x="184298" y="184298"/>
                </a:cubicBezTo>
                <a:cubicBezTo>
                  <a:pt x="184298" y="82225"/>
                  <a:pt x="102073" y="0"/>
                  <a:pt x="0" y="0"/>
                </a:cubicBezTo>
                <a:lnTo>
                  <a:pt x="0" y="184298"/>
                </a:lnTo>
                <a:lnTo>
                  <a:pt x="111524" y="330791"/>
                </a:lnTo>
                <a:close/>
              </a:path>
            </a:pathLst>
          </a:custGeom>
          <a:solidFill>
            <a:schemeClr val="accent4">
              <a:lumMod val="90000"/>
            </a:schemeClr>
          </a:solidFill>
          <a:ln w="93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224"/>
              </a:solidFill>
              <a:effectLst/>
              <a:uLnTx/>
              <a:uFillTx/>
              <a:latin typeface="Calibri" panose="020F0502020204030204"/>
              <a:ea typeface="+mn-ea"/>
              <a:cs typeface="+mn-cs"/>
            </a:endParaRPr>
          </a:p>
        </p:txBody>
      </p:sp>
      <p:sp>
        <p:nvSpPr>
          <p:cNvPr id="93" name="Content Placeholder 2">
            <a:extLst>
              <a:ext uri="{FF2B5EF4-FFF2-40B4-BE49-F238E27FC236}">
                <a16:creationId xmlns:a16="http://schemas.microsoft.com/office/drawing/2014/main" id="{055DAE83-EBE4-74CF-3B45-E3F3A6F67E8B}"/>
              </a:ext>
            </a:extLst>
          </p:cNvPr>
          <p:cNvSpPr txBox="1">
            <a:spLocks/>
          </p:cNvSpPr>
          <p:nvPr userDrawn="1"/>
        </p:nvSpPr>
        <p:spPr>
          <a:xfrm>
            <a:off x="9561681" y="5702723"/>
            <a:ext cx="2062482" cy="818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Personalized, intelligently risk-managed portfolio solutions available across all risk levels and investment objectives</a:t>
            </a:r>
          </a:p>
        </p:txBody>
      </p:sp>
      <p:sp>
        <p:nvSpPr>
          <p:cNvPr id="105" name="Freeform 104">
            <a:extLst>
              <a:ext uri="{FF2B5EF4-FFF2-40B4-BE49-F238E27FC236}">
                <a16:creationId xmlns:a16="http://schemas.microsoft.com/office/drawing/2014/main" id="{BD5A44BD-3B9D-2C46-4F50-C0F9E665AB11}"/>
              </a:ext>
            </a:extLst>
          </p:cNvPr>
          <p:cNvSpPr/>
          <p:nvPr/>
        </p:nvSpPr>
        <p:spPr>
          <a:xfrm>
            <a:off x="9184114" y="5741724"/>
            <a:ext cx="184297" cy="183352"/>
          </a:xfrm>
          <a:custGeom>
            <a:avLst/>
            <a:gdLst>
              <a:gd name="connsiteX0" fmla="*/ 184298 w 184297"/>
              <a:gd name="connsiteY0" fmla="*/ 0 h 183352"/>
              <a:gd name="connsiteX1" fmla="*/ 0 w 184297"/>
              <a:gd name="connsiteY1" fmla="*/ 183353 h 183352"/>
              <a:gd name="connsiteX2" fmla="*/ 184298 w 184297"/>
              <a:gd name="connsiteY2" fmla="*/ 183353 h 183352"/>
              <a:gd name="connsiteX3" fmla="*/ 184298 w 184297"/>
              <a:gd name="connsiteY3" fmla="*/ 0 h 183352"/>
            </a:gdLst>
            <a:ahLst/>
            <a:cxnLst>
              <a:cxn ang="0">
                <a:pos x="connsiteX0" y="connsiteY0"/>
              </a:cxn>
              <a:cxn ang="0">
                <a:pos x="connsiteX1" y="connsiteY1"/>
              </a:cxn>
              <a:cxn ang="0">
                <a:pos x="connsiteX2" y="connsiteY2"/>
              </a:cxn>
              <a:cxn ang="0">
                <a:pos x="connsiteX3" y="connsiteY3"/>
              </a:cxn>
            </a:cxnLst>
            <a:rect l="l" t="t" r="r" b="b"/>
            <a:pathLst>
              <a:path w="184297" h="183352">
                <a:moveTo>
                  <a:pt x="184298" y="0"/>
                </a:moveTo>
                <a:cubicBezTo>
                  <a:pt x="82225" y="0"/>
                  <a:pt x="0" y="82225"/>
                  <a:pt x="0" y="183353"/>
                </a:cubicBezTo>
                <a:lnTo>
                  <a:pt x="184298" y="183353"/>
                </a:lnTo>
                <a:lnTo>
                  <a:pt x="184298" y="0"/>
                </a:lnTo>
                <a:close/>
              </a:path>
            </a:pathLst>
          </a:custGeom>
          <a:solidFill>
            <a:schemeClr val="accent4"/>
          </a:solidFill>
          <a:ln w="93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224"/>
              </a:solidFill>
              <a:effectLst/>
              <a:uLnTx/>
              <a:uFillTx/>
              <a:latin typeface="Calibri" panose="020F0502020204030204"/>
              <a:ea typeface="+mn-ea"/>
              <a:cs typeface="+mn-cs"/>
            </a:endParaRPr>
          </a:p>
        </p:txBody>
      </p:sp>
      <p:sp>
        <p:nvSpPr>
          <p:cNvPr id="109" name="Freeform 108">
            <a:extLst>
              <a:ext uri="{FF2B5EF4-FFF2-40B4-BE49-F238E27FC236}">
                <a16:creationId xmlns:a16="http://schemas.microsoft.com/office/drawing/2014/main" id="{4EEAE78A-AE60-B905-8D37-D73FC8CB8CC3}"/>
              </a:ext>
            </a:extLst>
          </p:cNvPr>
          <p:cNvSpPr/>
          <p:nvPr/>
        </p:nvSpPr>
        <p:spPr>
          <a:xfrm rot="13926392">
            <a:off x="9272070" y="5937053"/>
            <a:ext cx="114359" cy="184297"/>
          </a:xfrm>
          <a:custGeom>
            <a:avLst/>
            <a:gdLst>
              <a:gd name="connsiteX0" fmla="*/ 114359 w 114359"/>
              <a:gd name="connsiteY0" fmla="*/ 0 h 184297"/>
              <a:gd name="connsiteX1" fmla="*/ 0 w 114359"/>
              <a:gd name="connsiteY1" fmla="*/ 40640 h 184297"/>
              <a:gd name="connsiteX2" fmla="*/ 114359 w 114359"/>
              <a:gd name="connsiteY2" fmla="*/ 184298 h 184297"/>
              <a:gd name="connsiteX3" fmla="*/ 114359 w 114359"/>
              <a:gd name="connsiteY3" fmla="*/ 0 h 184297"/>
            </a:gdLst>
            <a:ahLst/>
            <a:cxnLst>
              <a:cxn ang="0">
                <a:pos x="connsiteX0" y="connsiteY0"/>
              </a:cxn>
              <a:cxn ang="0">
                <a:pos x="connsiteX1" y="connsiteY1"/>
              </a:cxn>
              <a:cxn ang="0">
                <a:pos x="connsiteX2" y="connsiteY2"/>
              </a:cxn>
              <a:cxn ang="0">
                <a:pos x="connsiteX3" y="connsiteY3"/>
              </a:cxn>
            </a:cxnLst>
            <a:rect l="l" t="t" r="r" b="b"/>
            <a:pathLst>
              <a:path w="114359" h="184297">
                <a:moveTo>
                  <a:pt x="114359" y="0"/>
                </a:moveTo>
                <a:cubicBezTo>
                  <a:pt x="70884" y="0"/>
                  <a:pt x="31189" y="15122"/>
                  <a:pt x="0" y="40640"/>
                </a:cubicBezTo>
                <a:lnTo>
                  <a:pt x="114359" y="184298"/>
                </a:lnTo>
                <a:lnTo>
                  <a:pt x="114359" y="0"/>
                </a:lnTo>
                <a:close/>
              </a:path>
            </a:pathLst>
          </a:custGeom>
          <a:solidFill>
            <a:srgbClr val="B48DE2"/>
          </a:solidFill>
          <a:ln w="93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224"/>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39C61E4-38D3-BB6D-D16B-38A6D5EB87D2}"/>
              </a:ext>
            </a:extLst>
          </p:cNvPr>
          <p:cNvSpPr/>
          <p:nvPr userDrawn="1"/>
        </p:nvSpPr>
        <p:spPr>
          <a:xfrm>
            <a:off x="427179" y="1840009"/>
            <a:ext cx="2622405" cy="4804582"/>
          </a:xfrm>
          <a:prstGeom prst="rect">
            <a:avLst/>
          </a:prstGeom>
          <a:solidFill>
            <a:schemeClr val="bg2">
              <a:lumMod val="9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96AAD28-D7F8-8C03-47D2-1E4CEE0B654B}"/>
              </a:ext>
            </a:extLst>
          </p:cNvPr>
          <p:cNvSpPr/>
          <p:nvPr userDrawn="1"/>
        </p:nvSpPr>
        <p:spPr>
          <a:xfrm>
            <a:off x="426119" y="1107254"/>
            <a:ext cx="2585360" cy="83127"/>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Content Placeholder 2">
            <a:extLst>
              <a:ext uri="{FF2B5EF4-FFF2-40B4-BE49-F238E27FC236}">
                <a16:creationId xmlns:a16="http://schemas.microsoft.com/office/drawing/2014/main" id="{1E8EAA6A-9C03-E5DA-9279-52B5992BACD1}"/>
              </a:ext>
            </a:extLst>
          </p:cNvPr>
          <p:cNvSpPr txBox="1">
            <a:spLocks/>
          </p:cNvSpPr>
          <p:nvPr userDrawn="1"/>
        </p:nvSpPr>
        <p:spPr>
          <a:xfrm>
            <a:off x="452726" y="1237564"/>
            <a:ext cx="2585360"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Global Core </a:t>
            </a:r>
            <a:b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b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ETF Portfolios</a:t>
            </a:r>
            <a:endParaRPr kumimoji="0" lang="en-US" sz="15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21" name="Content Placeholder 2">
            <a:extLst>
              <a:ext uri="{FF2B5EF4-FFF2-40B4-BE49-F238E27FC236}">
                <a16:creationId xmlns:a16="http://schemas.microsoft.com/office/drawing/2014/main" id="{41A89CCB-28F0-15FD-F1E8-00C4D34A4C5E}"/>
              </a:ext>
            </a:extLst>
          </p:cNvPr>
          <p:cNvSpPr txBox="1">
            <a:spLocks/>
          </p:cNvSpPr>
          <p:nvPr userDrawn="1"/>
        </p:nvSpPr>
        <p:spPr>
          <a:xfrm>
            <a:off x="459301" y="1944301"/>
            <a:ext cx="2585360"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Focus: Long-term total return</a:t>
            </a:r>
          </a:p>
        </p:txBody>
      </p:sp>
      <p:sp>
        <p:nvSpPr>
          <p:cNvPr id="123" name="Content Placeholder 2">
            <a:extLst>
              <a:ext uri="{FF2B5EF4-FFF2-40B4-BE49-F238E27FC236}">
                <a16:creationId xmlns:a16="http://schemas.microsoft.com/office/drawing/2014/main" id="{4468D15E-C353-52F5-FC27-03AFF1CD2857}"/>
              </a:ext>
            </a:extLst>
          </p:cNvPr>
          <p:cNvSpPr txBox="1">
            <a:spLocks/>
          </p:cNvSpPr>
          <p:nvPr userDrawn="1"/>
        </p:nvSpPr>
        <p:spPr>
          <a:xfrm>
            <a:off x="916183" y="2460101"/>
            <a:ext cx="1520196"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Global Income</a:t>
            </a:r>
          </a:p>
        </p:txBody>
      </p:sp>
      <p:sp>
        <p:nvSpPr>
          <p:cNvPr id="124" name="Content Placeholder 2">
            <a:extLst>
              <a:ext uri="{FF2B5EF4-FFF2-40B4-BE49-F238E27FC236}">
                <a16:creationId xmlns:a16="http://schemas.microsoft.com/office/drawing/2014/main" id="{C26434FC-B1E7-E2DE-F4AF-60D8D99142B2}"/>
              </a:ext>
            </a:extLst>
          </p:cNvPr>
          <p:cNvSpPr txBox="1">
            <a:spLocks/>
          </p:cNvSpPr>
          <p:nvPr userDrawn="1"/>
        </p:nvSpPr>
        <p:spPr>
          <a:xfrm>
            <a:off x="916183" y="2649452"/>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4141E3"/>
                </a:solidFill>
                <a:effectLst/>
                <a:uLnTx/>
                <a:uFillTx/>
                <a:latin typeface="Century Gothic" panose="020B0502020202020204" pitchFamily="34" charset="0"/>
                <a:ea typeface="Tahoma" panose="020B0604030504040204" pitchFamily="34" charset="0"/>
                <a:cs typeface="Tahoma" panose="020B0604030504040204" pitchFamily="34" charset="0"/>
              </a:rPr>
              <a:t>20% Equity|80% Fixed Income</a:t>
            </a:r>
          </a:p>
        </p:txBody>
      </p:sp>
      <p:sp>
        <p:nvSpPr>
          <p:cNvPr id="120" name="Content Placeholder 2">
            <a:extLst>
              <a:ext uri="{FF2B5EF4-FFF2-40B4-BE49-F238E27FC236}">
                <a16:creationId xmlns:a16="http://schemas.microsoft.com/office/drawing/2014/main" id="{F6C71DF8-E860-4376-3414-D10DFBD5A863}"/>
              </a:ext>
            </a:extLst>
          </p:cNvPr>
          <p:cNvSpPr txBox="1">
            <a:spLocks/>
          </p:cNvSpPr>
          <p:nvPr userDrawn="1"/>
        </p:nvSpPr>
        <p:spPr>
          <a:xfrm>
            <a:off x="916183" y="3162620"/>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Global Balanced Income</a:t>
            </a:r>
          </a:p>
        </p:txBody>
      </p:sp>
      <p:sp>
        <p:nvSpPr>
          <p:cNvPr id="121" name="Content Placeholder 2">
            <a:extLst>
              <a:ext uri="{FF2B5EF4-FFF2-40B4-BE49-F238E27FC236}">
                <a16:creationId xmlns:a16="http://schemas.microsoft.com/office/drawing/2014/main" id="{BF64C62F-CF27-8F64-1CFC-AB5E8A4374B0}"/>
              </a:ext>
            </a:extLst>
          </p:cNvPr>
          <p:cNvSpPr txBox="1">
            <a:spLocks/>
          </p:cNvSpPr>
          <p:nvPr userDrawn="1"/>
        </p:nvSpPr>
        <p:spPr>
          <a:xfrm>
            <a:off x="916183" y="3351971"/>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4141E3"/>
                </a:solidFill>
                <a:effectLst/>
                <a:uLnTx/>
                <a:uFillTx/>
                <a:latin typeface="Century Gothic" panose="020B0502020202020204" pitchFamily="34" charset="0"/>
                <a:ea typeface="Tahoma" panose="020B0604030504040204" pitchFamily="34" charset="0"/>
                <a:cs typeface="Tahoma" panose="020B0604030504040204" pitchFamily="34" charset="0"/>
              </a:rPr>
              <a:t>40% Equity|60% Fixed Income</a:t>
            </a:r>
          </a:p>
        </p:txBody>
      </p:sp>
      <p:sp>
        <p:nvSpPr>
          <p:cNvPr id="57" name="Content Placeholder 2">
            <a:extLst>
              <a:ext uri="{FF2B5EF4-FFF2-40B4-BE49-F238E27FC236}">
                <a16:creationId xmlns:a16="http://schemas.microsoft.com/office/drawing/2014/main" id="{E6841DF5-B808-F66F-EA46-4B3C6CBB3863}"/>
              </a:ext>
            </a:extLst>
          </p:cNvPr>
          <p:cNvSpPr txBox="1">
            <a:spLocks/>
          </p:cNvSpPr>
          <p:nvPr userDrawn="1"/>
        </p:nvSpPr>
        <p:spPr>
          <a:xfrm>
            <a:off x="916183" y="3852931"/>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Global Institutional</a:t>
            </a:r>
          </a:p>
        </p:txBody>
      </p:sp>
      <p:sp>
        <p:nvSpPr>
          <p:cNvPr id="58" name="Content Placeholder 2">
            <a:extLst>
              <a:ext uri="{FF2B5EF4-FFF2-40B4-BE49-F238E27FC236}">
                <a16:creationId xmlns:a16="http://schemas.microsoft.com/office/drawing/2014/main" id="{2298C094-EA84-0E00-A2AC-EB9AD806CC09}"/>
              </a:ext>
            </a:extLst>
          </p:cNvPr>
          <p:cNvSpPr txBox="1">
            <a:spLocks/>
          </p:cNvSpPr>
          <p:nvPr userDrawn="1"/>
        </p:nvSpPr>
        <p:spPr>
          <a:xfrm>
            <a:off x="916183" y="4042282"/>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4141E3"/>
                </a:solidFill>
                <a:effectLst/>
                <a:uLnTx/>
                <a:uFillTx/>
                <a:latin typeface="Century Gothic" panose="020B0502020202020204" pitchFamily="34" charset="0"/>
                <a:ea typeface="Tahoma" panose="020B0604030504040204" pitchFamily="34" charset="0"/>
                <a:cs typeface="Tahoma" panose="020B0604030504040204" pitchFamily="34" charset="0"/>
              </a:rPr>
              <a:t>60% Equity|40% Fixed Income</a:t>
            </a:r>
          </a:p>
        </p:txBody>
      </p:sp>
      <p:sp>
        <p:nvSpPr>
          <p:cNvPr id="54" name="Content Placeholder 2">
            <a:extLst>
              <a:ext uri="{FF2B5EF4-FFF2-40B4-BE49-F238E27FC236}">
                <a16:creationId xmlns:a16="http://schemas.microsoft.com/office/drawing/2014/main" id="{8916A40D-D458-F346-DE8B-55EAF7B13EE3}"/>
              </a:ext>
            </a:extLst>
          </p:cNvPr>
          <p:cNvSpPr txBox="1">
            <a:spLocks/>
          </p:cNvSpPr>
          <p:nvPr userDrawn="1"/>
        </p:nvSpPr>
        <p:spPr>
          <a:xfrm>
            <a:off x="916183" y="4547509"/>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Global Balanced Growth</a:t>
            </a:r>
          </a:p>
        </p:txBody>
      </p:sp>
      <p:sp>
        <p:nvSpPr>
          <p:cNvPr id="55" name="Content Placeholder 2">
            <a:extLst>
              <a:ext uri="{FF2B5EF4-FFF2-40B4-BE49-F238E27FC236}">
                <a16:creationId xmlns:a16="http://schemas.microsoft.com/office/drawing/2014/main" id="{BE578DD4-D4D6-5A52-7D9D-14E68448C490}"/>
              </a:ext>
            </a:extLst>
          </p:cNvPr>
          <p:cNvSpPr txBox="1">
            <a:spLocks/>
          </p:cNvSpPr>
          <p:nvPr userDrawn="1"/>
        </p:nvSpPr>
        <p:spPr>
          <a:xfrm>
            <a:off x="916183" y="4736860"/>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4141E3"/>
                </a:solidFill>
                <a:effectLst/>
                <a:uLnTx/>
                <a:uFillTx/>
                <a:latin typeface="Century Gothic" panose="020B0502020202020204" pitchFamily="34" charset="0"/>
                <a:ea typeface="Tahoma" panose="020B0604030504040204" pitchFamily="34" charset="0"/>
                <a:cs typeface="Tahoma" panose="020B0604030504040204" pitchFamily="34" charset="0"/>
              </a:rPr>
              <a:t>75% Equity|25% Fixed Income</a:t>
            </a:r>
          </a:p>
        </p:txBody>
      </p:sp>
      <p:sp>
        <p:nvSpPr>
          <p:cNvPr id="51" name="Content Placeholder 2">
            <a:extLst>
              <a:ext uri="{FF2B5EF4-FFF2-40B4-BE49-F238E27FC236}">
                <a16:creationId xmlns:a16="http://schemas.microsoft.com/office/drawing/2014/main" id="{40458B05-7477-0B8B-B2E0-AE2F4AA54FA6}"/>
              </a:ext>
            </a:extLst>
          </p:cNvPr>
          <p:cNvSpPr txBox="1">
            <a:spLocks/>
          </p:cNvSpPr>
          <p:nvPr userDrawn="1"/>
        </p:nvSpPr>
        <p:spPr>
          <a:xfrm>
            <a:off x="916183" y="5246354"/>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Global Growth</a:t>
            </a:r>
          </a:p>
        </p:txBody>
      </p:sp>
      <p:sp>
        <p:nvSpPr>
          <p:cNvPr id="52" name="Content Placeholder 2">
            <a:extLst>
              <a:ext uri="{FF2B5EF4-FFF2-40B4-BE49-F238E27FC236}">
                <a16:creationId xmlns:a16="http://schemas.microsoft.com/office/drawing/2014/main" id="{296C7FBC-FCDF-06AF-7BCD-2153D796C2F7}"/>
              </a:ext>
            </a:extLst>
          </p:cNvPr>
          <p:cNvSpPr txBox="1">
            <a:spLocks/>
          </p:cNvSpPr>
          <p:nvPr userDrawn="1"/>
        </p:nvSpPr>
        <p:spPr>
          <a:xfrm>
            <a:off x="916183" y="5435705"/>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4141E3"/>
                </a:solidFill>
                <a:effectLst/>
                <a:uLnTx/>
                <a:uFillTx/>
                <a:latin typeface="Century Gothic" panose="020B0502020202020204" pitchFamily="34" charset="0"/>
                <a:ea typeface="Tahoma" panose="020B0604030504040204" pitchFamily="34" charset="0"/>
                <a:cs typeface="Tahoma" panose="020B0604030504040204" pitchFamily="34" charset="0"/>
              </a:rPr>
              <a:t>90% Equity|10% Fixed Income</a:t>
            </a:r>
          </a:p>
        </p:txBody>
      </p:sp>
      <p:sp>
        <p:nvSpPr>
          <p:cNvPr id="48" name="Content Placeholder 2">
            <a:extLst>
              <a:ext uri="{FF2B5EF4-FFF2-40B4-BE49-F238E27FC236}">
                <a16:creationId xmlns:a16="http://schemas.microsoft.com/office/drawing/2014/main" id="{21B73B2C-DF8D-A429-D191-9871CB64A68F}"/>
              </a:ext>
            </a:extLst>
          </p:cNvPr>
          <p:cNvSpPr txBox="1">
            <a:spLocks/>
          </p:cNvSpPr>
          <p:nvPr userDrawn="1"/>
        </p:nvSpPr>
        <p:spPr>
          <a:xfrm>
            <a:off x="917812" y="5941228"/>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Global Equity</a:t>
            </a:r>
          </a:p>
        </p:txBody>
      </p:sp>
      <p:sp>
        <p:nvSpPr>
          <p:cNvPr id="49" name="Content Placeholder 2">
            <a:extLst>
              <a:ext uri="{FF2B5EF4-FFF2-40B4-BE49-F238E27FC236}">
                <a16:creationId xmlns:a16="http://schemas.microsoft.com/office/drawing/2014/main" id="{FAF82C13-72E6-2191-1F16-1062ABEC3D82}"/>
              </a:ext>
            </a:extLst>
          </p:cNvPr>
          <p:cNvSpPr txBox="1">
            <a:spLocks/>
          </p:cNvSpPr>
          <p:nvPr userDrawn="1"/>
        </p:nvSpPr>
        <p:spPr>
          <a:xfrm>
            <a:off x="917812" y="6130579"/>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4141E3"/>
                </a:solidFill>
                <a:effectLst/>
                <a:uLnTx/>
                <a:uFillTx/>
                <a:latin typeface="Century Gothic" panose="020B0502020202020204" pitchFamily="34" charset="0"/>
                <a:ea typeface="Tahoma" panose="020B0604030504040204" pitchFamily="34" charset="0"/>
                <a:cs typeface="Tahoma" panose="020B0604030504040204" pitchFamily="34" charset="0"/>
              </a:rPr>
              <a:t>100% Equity</a:t>
            </a:r>
          </a:p>
        </p:txBody>
      </p:sp>
      <p:grpSp>
        <p:nvGrpSpPr>
          <p:cNvPr id="209" name="Group 208">
            <a:extLst>
              <a:ext uri="{FF2B5EF4-FFF2-40B4-BE49-F238E27FC236}">
                <a16:creationId xmlns:a16="http://schemas.microsoft.com/office/drawing/2014/main" id="{20CB8325-FA6B-96D1-D3E9-529BE5087E8B}"/>
              </a:ext>
            </a:extLst>
          </p:cNvPr>
          <p:cNvGrpSpPr/>
          <p:nvPr userDrawn="1"/>
        </p:nvGrpSpPr>
        <p:grpSpPr>
          <a:xfrm>
            <a:off x="536776" y="2462065"/>
            <a:ext cx="406400" cy="3887997"/>
            <a:chOff x="536776" y="2462065"/>
            <a:chExt cx="406400" cy="3887997"/>
          </a:xfrm>
        </p:grpSpPr>
        <p:pic>
          <p:nvPicPr>
            <p:cNvPr id="60" name="Graphic 59">
              <a:extLst>
                <a:ext uri="{FF2B5EF4-FFF2-40B4-BE49-F238E27FC236}">
                  <a16:creationId xmlns:a16="http://schemas.microsoft.com/office/drawing/2014/main" id="{1641762F-A3F8-1441-378A-37CC80420494}"/>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776" y="2462065"/>
              <a:ext cx="406400" cy="406400"/>
            </a:xfrm>
            <a:prstGeom prst="rect">
              <a:avLst/>
            </a:prstGeom>
          </p:spPr>
        </p:pic>
        <p:pic>
          <p:nvPicPr>
            <p:cNvPr id="62" name="Graphic 61">
              <a:extLst>
                <a:ext uri="{FF2B5EF4-FFF2-40B4-BE49-F238E27FC236}">
                  <a16:creationId xmlns:a16="http://schemas.microsoft.com/office/drawing/2014/main" id="{04002B52-ED4E-B54B-D06A-AE90E370233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776" y="3158384"/>
              <a:ext cx="406400" cy="406400"/>
            </a:xfrm>
            <a:prstGeom prst="rect">
              <a:avLst/>
            </a:prstGeom>
          </p:spPr>
        </p:pic>
        <p:pic>
          <p:nvPicPr>
            <p:cNvPr id="86" name="Graphic 85">
              <a:extLst>
                <a:ext uri="{FF2B5EF4-FFF2-40B4-BE49-F238E27FC236}">
                  <a16:creationId xmlns:a16="http://schemas.microsoft.com/office/drawing/2014/main" id="{A18054E0-6858-F2EE-2D6A-BDD48DF9E982}"/>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6776" y="3854703"/>
              <a:ext cx="406400" cy="406400"/>
            </a:xfrm>
            <a:prstGeom prst="rect">
              <a:avLst/>
            </a:prstGeom>
          </p:spPr>
        </p:pic>
        <p:pic>
          <p:nvPicPr>
            <p:cNvPr id="94" name="Graphic 93">
              <a:extLst>
                <a:ext uri="{FF2B5EF4-FFF2-40B4-BE49-F238E27FC236}">
                  <a16:creationId xmlns:a16="http://schemas.microsoft.com/office/drawing/2014/main" id="{25335398-3878-29EB-A1AB-BEF8411726C9}"/>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6776" y="5247341"/>
              <a:ext cx="406400" cy="406400"/>
            </a:xfrm>
            <a:prstGeom prst="rect">
              <a:avLst/>
            </a:prstGeom>
          </p:spPr>
        </p:pic>
        <p:pic>
          <p:nvPicPr>
            <p:cNvPr id="102" name="Graphic 101">
              <a:extLst>
                <a:ext uri="{FF2B5EF4-FFF2-40B4-BE49-F238E27FC236}">
                  <a16:creationId xmlns:a16="http://schemas.microsoft.com/office/drawing/2014/main" id="{453BBFB2-03C3-47E5-1ABB-3F1635FBA5A4}"/>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6776" y="5943662"/>
              <a:ext cx="406400" cy="406400"/>
            </a:xfrm>
            <a:prstGeom prst="rect">
              <a:avLst/>
            </a:prstGeom>
          </p:spPr>
        </p:pic>
        <p:pic>
          <p:nvPicPr>
            <p:cNvPr id="156" name="Graphic 155">
              <a:extLst>
                <a:ext uri="{FF2B5EF4-FFF2-40B4-BE49-F238E27FC236}">
                  <a16:creationId xmlns:a16="http://schemas.microsoft.com/office/drawing/2014/main" id="{7077F863-89B1-C294-CAF7-64DE3DAB0775}"/>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6776" y="4551022"/>
              <a:ext cx="406400" cy="406400"/>
            </a:xfrm>
            <a:prstGeom prst="rect">
              <a:avLst/>
            </a:prstGeom>
          </p:spPr>
        </p:pic>
      </p:grpSp>
      <p:grpSp>
        <p:nvGrpSpPr>
          <p:cNvPr id="210" name="Group 209">
            <a:extLst>
              <a:ext uri="{FF2B5EF4-FFF2-40B4-BE49-F238E27FC236}">
                <a16:creationId xmlns:a16="http://schemas.microsoft.com/office/drawing/2014/main" id="{838289E9-4E4E-C86F-E11F-D3622449B085}"/>
              </a:ext>
            </a:extLst>
          </p:cNvPr>
          <p:cNvGrpSpPr/>
          <p:nvPr userDrawn="1"/>
        </p:nvGrpSpPr>
        <p:grpSpPr>
          <a:xfrm>
            <a:off x="3415170" y="2442690"/>
            <a:ext cx="406400" cy="3907372"/>
            <a:chOff x="3415170" y="2442690"/>
            <a:chExt cx="406400" cy="3907372"/>
          </a:xfrm>
        </p:grpSpPr>
        <p:pic>
          <p:nvPicPr>
            <p:cNvPr id="174" name="Graphic 173">
              <a:extLst>
                <a:ext uri="{FF2B5EF4-FFF2-40B4-BE49-F238E27FC236}">
                  <a16:creationId xmlns:a16="http://schemas.microsoft.com/office/drawing/2014/main" id="{E2CB68ED-F1E9-733B-336D-2B1E92B7D751}"/>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15170" y="5943662"/>
              <a:ext cx="406400" cy="406400"/>
            </a:xfrm>
            <a:prstGeom prst="rect">
              <a:avLst/>
            </a:prstGeom>
          </p:spPr>
        </p:pic>
        <p:pic>
          <p:nvPicPr>
            <p:cNvPr id="176" name="Graphic 175">
              <a:extLst>
                <a:ext uri="{FF2B5EF4-FFF2-40B4-BE49-F238E27FC236}">
                  <a16:creationId xmlns:a16="http://schemas.microsoft.com/office/drawing/2014/main" id="{65BA822A-BEBC-C9EC-3B4E-9CC28C43A764}"/>
                </a:ext>
              </a:extLst>
            </p:cNvPr>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5170" y="5243466"/>
              <a:ext cx="406400" cy="406400"/>
            </a:xfrm>
            <a:prstGeom prst="rect">
              <a:avLst/>
            </a:prstGeom>
          </p:spPr>
        </p:pic>
        <p:pic>
          <p:nvPicPr>
            <p:cNvPr id="178" name="Graphic 177">
              <a:extLst>
                <a:ext uri="{FF2B5EF4-FFF2-40B4-BE49-F238E27FC236}">
                  <a16:creationId xmlns:a16="http://schemas.microsoft.com/office/drawing/2014/main" id="{33C0299C-78C2-2DF8-3AB5-D5B238785544}"/>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415170" y="4543272"/>
              <a:ext cx="406400" cy="406400"/>
            </a:xfrm>
            <a:prstGeom prst="rect">
              <a:avLst/>
            </a:prstGeom>
          </p:spPr>
        </p:pic>
        <p:pic>
          <p:nvPicPr>
            <p:cNvPr id="180" name="Graphic 179">
              <a:extLst>
                <a:ext uri="{FF2B5EF4-FFF2-40B4-BE49-F238E27FC236}">
                  <a16:creationId xmlns:a16="http://schemas.microsoft.com/office/drawing/2014/main" id="{1328B2FF-3C69-BAAC-D122-99397EFCD9D5}"/>
                </a:ext>
              </a:extLst>
            </p:cNvPr>
            <p:cNvPicPr>
              <a:picLocks noChangeAspect="1"/>
            </p:cNvPicPr>
            <p:nvPr userDrawn="1"/>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15170" y="3843078"/>
              <a:ext cx="406400" cy="406400"/>
            </a:xfrm>
            <a:prstGeom prst="rect">
              <a:avLst/>
            </a:prstGeom>
          </p:spPr>
        </p:pic>
        <p:pic>
          <p:nvPicPr>
            <p:cNvPr id="182" name="Graphic 181">
              <a:extLst>
                <a:ext uri="{FF2B5EF4-FFF2-40B4-BE49-F238E27FC236}">
                  <a16:creationId xmlns:a16="http://schemas.microsoft.com/office/drawing/2014/main" id="{74C5C9C3-339E-0559-0C7F-3166F20ACE1A}"/>
                </a:ext>
              </a:extLst>
            </p:cNvPr>
            <p:cNvPicPr>
              <a:picLocks noChangeAspect="1"/>
            </p:cNvPicPr>
            <p:nvPr userDrawn="1"/>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415170" y="3142884"/>
              <a:ext cx="406400" cy="406400"/>
            </a:xfrm>
            <a:prstGeom prst="rect">
              <a:avLst/>
            </a:prstGeom>
          </p:spPr>
        </p:pic>
        <p:pic>
          <p:nvPicPr>
            <p:cNvPr id="184" name="Graphic 183">
              <a:extLst>
                <a:ext uri="{FF2B5EF4-FFF2-40B4-BE49-F238E27FC236}">
                  <a16:creationId xmlns:a16="http://schemas.microsoft.com/office/drawing/2014/main" id="{12A341A0-993B-CDB5-ECD5-86E7FD083873}"/>
                </a:ext>
              </a:extLst>
            </p:cNvPr>
            <p:cNvPicPr>
              <a:picLocks noChangeAspect="1"/>
            </p:cNvPicPr>
            <p:nvPr userDrawn="1"/>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415170" y="2442690"/>
              <a:ext cx="406400" cy="406400"/>
            </a:xfrm>
            <a:prstGeom prst="rect">
              <a:avLst/>
            </a:prstGeom>
          </p:spPr>
        </p:pic>
      </p:grpSp>
      <p:sp>
        <p:nvSpPr>
          <p:cNvPr id="5" name="Rectangle 4">
            <a:extLst>
              <a:ext uri="{FF2B5EF4-FFF2-40B4-BE49-F238E27FC236}">
                <a16:creationId xmlns:a16="http://schemas.microsoft.com/office/drawing/2014/main" id="{DB59F9B7-A728-A484-1FDF-FC0CE13A6906}"/>
              </a:ext>
            </a:extLst>
          </p:cNvPr>
          <p:cNvSpPr/>
          <p:nvPr userDrawn="1"/>
        </p:nvSpPr>
        <p:spPr>
          <a:xfrm>
            <a:off x="9130846" y="1842791"/>
            <a:ext cx="2622405" cy="2550172"/>
          </a:xfrm>
          <a:prstGeom prst="rect">
            <a:avLst/>
          </a:prstGeom>
          <a:solidFill>
            <a:schemeClr val="bg2">
              <a:lumMod val="9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9B6B0DA-4837-25AA-8C99-52EE0E1130A8}"/>
              </a:ext>
            </a:extLst>
          </p:cNvPr>
          <p:cNvSpPr/>
          <p:nvPr userDrawn="1"/>
        </p:nvSpPr>
        <p:spPr>
          <a:xfrm>
            <a:off x="9113148" y="1110035"/>
            <a:ext cx="2585360" cy="83127"/>
          </a:xfrm>
          <a:prstGeom prst="rect">
            <a:avLst/>
          </a:prstGeom>
          <a:solidFill>
            <a:schemeClr val="tx2">
              <a:lumMod val="40000"/>
              <a:lumOff val="6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9F75193E-02F0-8BA3-3EAA-10270C46270B}"/>
              </a:ext>
            </a:extLst>
          </p:cNvPr>
          <p:cNvSpPr txBox="1">
            <a:spLocks/>
          </p:cNvSpPr>
          <p:nvPr userDrawn="1"/>
        </p:nvSpPr>
        <p:spPr>
          <a:xfrm>
            <a:off x="9156393" y="1240345"/>
            <a:ext cx="2585360"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Multi-Asset Income</a:t>
            </a:r>
            <a:b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b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ETF Portfolios</a:t>
            </a:r>
            <a:endParaRPr kumimoji="0" lang="en-US" sz="15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20" name="Content Placeholder 2">
            <a:extLst>
              <a:ext uri="{FF2B5EF4-FFF2-40B4-BE49-F238E27FC236}">
                <a16:creationId xmlns:a16="http://schemas.microsoft.com/office/drawing/2014/main" id="{D5DFCA7B-0881-C337-77D1-13A3ACEF3A10}"/>
              </a:ext>
            </a:extLst>
          </p:cNvPr>
          <p:cNvSpPr txBox="1">
            <a:spLocks/>
          </p:cNvSpPr>
          <p:nvPr userDrawn="1"/>
        </p:nvSpPr>
        <p:spPr>
          <a:xfrm>
            <a:off x="9162968" y="1947082"/>
            <a:ext cx="2252778"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Focus: Enhanced income relative to capital growth</a:t>
            </a:r>
          </a:p>
        </p:txBody>
      </p:sp>
      <p:sp>
        <p:nvSpPr>
          <p:cNvPr id="80" name="Content Placeholder 2">
            <a:extLst>
              <a:ext uri="{FF2B5EF4-FFF2-40B4-BE49-F238E27FC236}">
                <a16:creationId xmlns:a16="http://schemas.microsoft.com/office/drawing/2014/main" id="{582FB88C-0971-AF2C-AF80-A4B1808C4552}"/>
              </a:ext>
            </a:extLst>
          </p:cNvPr>
          <p:cNvSpPr txBox="1">
            <a:spLocks/>
          </p:cNvSpPr>
          <p:nvPr userDrawn="1"/>
        </p:nvSpPr>
        <p:spPr>
          <a:xfrm>
            <a:off x="9642707" y="2415339"/>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Multi-Asset Income Conservative</a:t>
            </a:r>
          </a:p>
        </p:txBody>
      </p:sp>
      <p:sp>
        <p:nvSpPr>
          <p:cNvPr id="81" name="Content Placeholder 2">
            <a:extLst>
              <a:ext uri="{FF2B5EF4-FFF2-40B4-BE49-F238E27FC236}">
                <a16:creationId xmlns:a16="http://schemas.microsoft.com/office/drawing/2014/main" id="{093036BD-4E24-73CD-46EE-C9D5E2C7C9FB}"/>
              </a:ext>
            </a:extLst>
          </p:cNvPr>
          <p:cNvSpPr txBox="1">
            <a:spLocks/>
          </p:cNvSpPr>
          <p:nvPr userDrawn="1"/>
        </p:nvSpPr>
        <p:spPr>
          <a:xfrm>
            <a:off x="9642707" y="2754457"/>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131224">
                    <a:lumMod val="50000"/>
                    <a:lumOff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40% Equity|60% Fixed Income</a:t>
            </a:r>
          </a:p>
        </p:txBody>
      </p:sp>
      <p:sp>
        <p:nvSpPr>
          <p:cNvPr id="82" name="Content Placeholder 2">
            <a:extLst>
              <a:ext uri="{FF2B5EF4-FFF2-40B4-BE49-F238E27FC236}">
                <a16:creationId xmlns:a16="http://schemas.microsoft.com/office/drawing/2014/main" id="{63869526-90E1-6C90-60A4-0F97F49298CB}"/>
              </a:ext>
            </a:extLst>
          </p:cNvPr>
          <p:cNvSpPr txBox="1">
            <a:spLocks/>
          </p:cNvSpPr>
          <p:nvPr userDrawn="1"/>
        </p:nvSpPr>
        <p:spPr>
          <a:xfrm>
            <a:off x="9642706" y="3134015"/>
            <a:ext cx="2136827"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Multi-Asset Income Balanced</a:t>
            </a:r>
          </a:p>
        </p:txBody>
      </p:sp>
      <p:sp>
        <p:nvSpPr>
          <p:cNvPr id="83" name="Content Placeholder 2">
            <a:extLst>
              <a:ext uri="{FF2B5EF4-FFF2-40B4-BE49-F238E27FC236}">
                <a16:creationId xmlns:a16="http://schemas.microsoft.com/office/drawing/2014/main" id="{17C0227D-F7BC-0AAC-95D2-4B1D67EF94A4}"/>
              </a:ext>
            </a:extLst>
          </p:cNvPr>
          <p:cNvSpPr txBox="1">
            <a:spLocks/>
          </p:cNvSpPr>
          <p:nvPr userDrawn="1"/>
        </p:nvSpPr>
        <p:spPr>
          <a:xfrm>
            <a:off x="9642707" y="3323366"/>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131224">
                    <a:lumMod val="50000"/>
                    <a:lumOff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60% Equity|40% Fixed Income</a:t>
            </a:r>
          </a:p>
        </p:txBody>
      </p:sp>
      <p:sp>
        <p:nvSpPr>
          <p:cNvPr id="84" name="Content Placeholder 2">
            <a:extLst>
              <a:ext uri="{FF2B5EF4-FFF2-40B4-BE49-F238E27FC236}">
                <a16:creationId xmlns:a16="http://schemas.microsoft.com/office/drawing/2014/main" id="{7992F6DA-6C37-6990-EF51-B6077D8C8F66}"/>
              </a:ext>
            </a:extLst>
          </p:cNvPr>
          <p:cNvSpPr txBox="1">
            <a:spLocks/>
          </p:cNvSpPr>
          <p:nvPr userDrawn="1"/>
        </p:nvSpPr>
        <p:spPr>
          <a:xfrm>
            <a:off x="9642706" y="3760091"/>
            <a:ext cx="2076517" cy="235937"/>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Multi-Asset Income Growth</a:t>
            </a:r>
          </a:p>
        </p:txBody>
      </p:sp>
      <p:sp>
        <p:nvSpPr>
          <p:cNvPr id="85" name="Content Placeholder 2">
            <a:extLst>
              <a:ext uri="{FF2B5EF4-FFF2-40B4-BE49-F238E27FC236}">
                <a16:creationId xmlns:a16="http://schemas.microsoft.com/office/drawing/2014/main" id="{F27B8A58-C2CD-0088-F0CE-CEF9FB0FD952}"/>
              </a:ext>
            </a:extLst>
          </p:cNvPr>
          <p:cNvSpPr txBox="1">
            <a:spLocks/>
          </p:cNvSpPr>
          <p:nvPr userDrawn="1"/>
        </p:nvSpPr>
        <p:spPr>
          <a:xfrm>
            <a:off x="9642707" y="3949442"/>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131224">
                    <a:lumMod val="50000"/>
                    <a:lumOff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75% Equity|25% Fixed Income</a:t>
            </a:r>
          </a:p>
        </p:txBody>
      </p:sp>
      <p:pic>
        <p:nvPicPr>
          <p:cNvPr id="190" name="Graphic 189">
            <a:extLst>
              <a:ext uri="{FF2B5EF4-FFF2-40B4-BE49-F238E27FC236}">
                <a16:creationId xmlns:a16="http://schemas.microsoft.com/office/drawing/2014/main" id="{46F484F2-0BC5-80D0-AD51-CF8E7439BAD7}"/>
              </a:ext>
            </a:extLst>
          </p:cNvPr>
          <p:cNvPicPr>
            <a:picLocks noChangeAspect="1"/>
          </p:cNvPicPr>
          <p:nvPr userDrawn="1"/>
        </p:nvPicPr>
        <p:blipFill>
          <a:blip r:embed="rId26" cstate="hq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243520" y="3779153"/>
            <a:ext cx="406400" cy="406400"/>
          </a:xfrm>
          <a:prstGeom prst="rect">
            <a:avLst/>
          </a:prstGeom>
        </p:spPr>
      </p:pic>
      <p:pic>
        <p:nvPicPr>
          <p:cNvPr id="192" name="Graphic 191">
            <a:extLst>
              <a:ext uri="{FF2B5EF4-FFF2-40B4-BE49-F238E27FC236}">
                <a16:creationId xmlns:a16="http://schemas.microsoft.com/office/drawing/2014/main" id="{A51DC2E0-A1EA-4628-2312-57B873B95CAB}"/>
              </a:ext>
            </a:extLst>
          </p:cNvPr>
          <p:cNvPicPr>
            <a:picLocks noChangeAspect="1"/>
          </p:cNvPicPr>
          <p:nvPr userDrawn="1"/>
        </p:nvPicPr>
        <p:blipFill>
          <a:blip r:embed="rId28" cstate="hq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238541" y="3126139"/>
            <a:ext cx="406400" cy="406400"/>
          </a:xfrm>
          <a:prstGeom prst="rect">
            <a:avLst/>
          </a:prstGeom>
        </p:spPr>
      </p:pic>
      <p:pic>
        <p:nvPicPr>
          <p:cNvPr id="194" name="Graphic 193">
            <a:extLst>
              <a:ext uri="{FF2B5EF4-FFF2-40B4-BE49-F238E27FC236}">
                <a16:creationId xmlns:a16="http://schemas.microsoft.com/office/drawing/2014/main" id="{64F021F9-AC50-A76D-E536-EB7F056A0755}"/>
              </a:ext>
            </a:extLst>
          </p:cNvPr>
          <p:cNvPicPr>
            <a:picLocks noChangeAspect="1"/>
          </p:cNvPicPr>
          <p:nvPr userDrawn="1"/>
        </p:nvPicPr>
        <p:blipFill>
          <a:blip r:embed="rId30" cstate="hq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232457" y="2446252"/>
            <a:ext cx="406400" cy="406400"/>
          </a:xfrm>
          <a:prstGeom prst="rect">
            <a:avLst/>
          </a:prstGeom>
        </p:spPr>
      </p:pic>
      <p:grpSp>
        <p:nvGrpSpPr>
          <p:cNvPr id="211" name="Group 210">
            <a:extLst>
              <a:ext uri="{FF2B5EF4-FFF2-40B4-BE49-F238E27FC236}">
                <a16:creationId xmlns:a16="http://schemas.microsoft.com/office/drawing/2014/main" id="{4FF64CF9-7822-4ACE-AC06-1420A6C9F578}"/>
              </a:ext>
            </a:extLst>
          </p:cNvPr>
          <p:cNvGrpSpPr/>
          <p:nvPr userDrawn="1"/>
        </p:nvGrpSpPr>
        <p:grpSpPr>
          <a:xfrm>
            <a:off x="6367052" y="2432279"/>
            <a:ext cx="406400" cy="3907372"/>
            <a:chOff x="6367052" y="2432279"/>
            <a:chExt cx="406400" cy="3907372"/>
          </a:xfrm>
        </p:grpSpPr>
        <p:pic>
          <p:nvPicPr>
            <p:cNvPr id="198" name="Graphic 197">
              <a:extLst>
                <a:ext uri="{FF2B5EF4-FFF2-40B4-BE49-F238E27FC236}">
                  <a16:creationId xmlns:a16="http://schemas.microsoft.com/office/drawing/2014/main" id="{F1CC596B-9A6C-B51A-F2AE-F9B787F4D889}"/>
                </a:ext>
              </a:extLst>
            </p:cNvPr>
            <p:cNvPicPr>
              <a:picLocks noChangeAspect="1"/>
            </p:cNvPicPr>
            <p:nvPr userDrawn="1"/>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367052" y="5933251"/>
              <a:ext cx="406400" cy="406400"/>
            </a:xfrm>
            <a:prstGeom prst="rect">
              <a:avLst/>
            </a:prstGeom>
          </p:spPr>
        </p:pic>
        <p:pic>
          <p:nvPicPr>
            <p:cNvPr id="200" name="Graphic 199">
              <a:extLst>
                <a:ext uri="{FF2B5EF4-FFF2-40B4-BE49-F238E27FC236}">
                  <a16:creationId xmlns:a16="http://schemas.microsoft.com/office/drawing/2014/main" id="{FBBF3FF9-8ABD-614C-DF96-ED3BE6E42C30}"/>
                </a:ext>
              </a:extLst>
            </p:cNvPr>
            <p:cNvPicPr>
              <a:picLocks noChangeAspect="1"/>
            </p:cNvPicPr>
            <p:nvPr userDrawn="1"/>
          </p:nvPicPr>
          <p:blipFill>
            <a:blip r:embed="rId34" cstate="hq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6367052" y="5233055"/>
              <a:ext cx="406400" cy="406400"/>
            </a:xfrm>
            <a:prstGeom prst="rect">
              <a:avLst/>
            </a:prstGeom>
          </p:spPr>
        </p:pic>
        <p:pic>
          <p:nvPicPr>
            <p:cNvPr id="202" name="Graphic 201">
              <a:extLst>
                <a:ext uri="{FF2B5EF4-FFF2-40B4-BE49-F238E27FC236}">
                  <a16:creationId xmlns:a16="http://schemas.microsoft.com/office/drawing/2014/main" id="{FCC6326D-703A-F05D-CFB2-E5074F6CB9AF}"/>
                </a:ext>
              </a:extLst>
            </p:cNvPr>
            <p:cNvPicPr>
              <a:picLocks noChangeAspect="1"/>
            </p:cNvPicPr>
            <p:nvPr userDrawn="1"/>
          </p:nvPicPr>
          <p:blipFill>
            <a:blip r:embed="rId36" cstate="hq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367052" y="4532861"/>
              <a:ext cx="406400" cy="406400"/>
            </a:xfrm>
            <a:prstGeom prst="rect">
              <a:avLst/>
            </a:prstGeom>
          </p:spPr>
        </p:pic>
        <p:pic>
          <p:nvPicPr>
            <p:cNvPr id="204" name="Graphic 203">
              <a:extLst>
                <a:ext uri="{FF2B5EF4-FFF2-40B4-BE49-F238E27FC236}">
                  <a16:creationId xmlns:a16="http://schemas.microsoft.com/office/drawing/2014/main" id="{358AAB1C-19BD-E2E5-F939-58E7D52B4645}"/>
                </a:ext>
              </a:extLst>
            </p:cNvPr>
            <p:cNvPicPr>
              <a:picLocks noChangeAspect="1"/>
            </p:cNvPicPr>
            <p:nvPr userDrawn="1"/>
          </p:nvPicPr>
          <p:blipFill>
            <a:blip r:embed="rId38" cstate="hq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367052" y="3832667"/>
              <a:ext cx="406400" cy="406400"/>
            </a:xfrm>
            <a:prstGeom prst="rect">
              <a:avLst/>
            </a:prstGeom>
          </p:spPr>
        </p:pic>
        <p:pic>
          <p:nvPicPr>
            <p:cNvPr id="206" name="Graphic 205">
              <a:extLst>
                <a:ext uri="{FF2B5EF4-FFF2-40B4-BE49-F238E27FC236}">
                  <a16:creationId xmlns:a16="http://schemas.microsoft.com/office/drawing/2014/main" id="{904BBAF0-69B2-D8B2-622C-18CA99C339D7}"/>
                </a:ext>
              </a:extLst>
            </p:cNvPr>
            <p:cNvPicPr>
              <a:picLocks noChangeAspect="1"/>
            </p:cNvPicPr>
            <p:nvPr userDrawn="1"/>
          </p:nvPicPr>
          <p:blipFill>
            <a:blip r:embed="rId40" cstate="hq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367052" y="3132473"/>
              <a:ext cx="406400" cy="406400"/>
            </a:xfrm>
            <a:prstGeom prst="rect">
              <a:avLst/>
            </a:prstGeom>
          </p:spPr>
        </p:pic>
        <p:pic>
          <p:nvPicPr>
            <p:cNvPr id="208" name="Graphic 207">
              <a:extLst>
                <a:ext uri="{FF2B5EF4-FFF2-40B4-BE49-F238E27FC236}">
                  <a16:creationId xmlns:a16="http://schemas.microsoft.com/office/drawing/2014/main" id="{D377F76B-198B-24FF-23B2-DDA7C87433FC}"/>
                </a:ext>
              </a:extLst>
            </p:cNvPr>
            <p:cNvPicPr>
              <a:picLocks noChangeAspect="1"/>
            </p:cNvPicPr>
            <p:nvPr userDrawn="1"/>
          </p:nvPicPr>
          <p:blipFill>
            <a:blip r:embed="rId42" cstate="hq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6367052" y="2432279"/>
              <a:ext cx="406400" cy="406400"/>
            </a:xfrm>
            <a:prstGeom prst="rect">
              <a:avLst/>
            </a:prstGeom>
          </p:spPr>
        </p:pic>
      </p:grpSp>
      <p:sp>
        <p:nvSpPr>
          <p:cNvPr id="24" name="TextBox 23">
            <a:extLst>
              <a:ext uri="{FF2B5EF4-FFF2-40B4-BE49-F238E27FC236}">
                <a16:creationId xmlns:a16="http://schemas.microsoft.com/office/drawing/2014/main" id="{E3B4A0B6-9C30-C79F-A7C4-76456CE791CF}"/>
              </a:ext>
            </a:extLst>
          </p:cNvPr>
          <p:cNvSpPr txBox="1"/>
          <p:nvPr userDrawn="1"/>
        </p:nvSpPr>
        <p:spPr>
          <a:xfrm>
            <a:off x="426118" y="281637"/>
            <a:ext cx="11265815" cy="58477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Model Portfolios</a:t>
            </a:r>
            <a:endParaRPr kumimoji="0" lang="en-US" sz="1200" b="0" i="0" u="none" strike="noStrike" kern="1200" cap="none" spc="0" normalizeH="0" baseline="0" noProof="0">
              <a:ln>
                <a:noFill/>
              </a:ln>
              <a:solidFill>
                <a:srgbClr val="1312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6814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Our Approach">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B21C01C-7DBD-2729-1F65-0959C694CB4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805" r="18081" b="5805"/>
          <a:stretch/>
        </p:blipFill>
        <p:spPr>
          <a:xfrm>
            <a:off x="3966720" y="-1"/>
            <a:ext cx="8225280" cy="6858001"/>
          </a:xfrm>
          <a:prstGeom prst="rect">
            <a:avLst/>
          </a:prstGeom>
        </p:spPr>
      </p:pic>
      <p:sp>
        <p:nvSpPr>
          <p:cNvPr id="4" name="Oval 3">
            <a:extLst>
              <a:ext uri="{FF2B5EF4-FFF2-40B4-BE49-F238E27FC236}">
                <a16:creationId xmlns:a16="http://schemas.microsoft.com/office/drawing/2014/main" id="{3AB78FA1-53B2-845F-6986-EDC02CADD121}"/>
              </a:ext>
            </a:extLst>
          </p:cNvPr>
          <p:cNvSpPr/>
          <p:nvPr userDrawn="1"/>
        </p:nvSpPr>
        <p:spPr>
          <a:xfrm>
            <a:off x="4710855" y="4314283"/>
            <a:ext cx="203343" cy="20334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6F22FA5-90B8-068D-E84F-3584D5F47D00}"/>
              </a:ext>
            </a:extLst>
          </p:cNvPr>
          <p:cNvSpPr/>
          <p:nvPr userDrawn="1"/>
        </p:nvSpPr>
        <p:spPr>
          <a:xfrm>
            <a:off x="0" y="0"/>
            <a:ext cx="3734262"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0" tIns="457200" rIns="457200" bIns="457200" rtlCol="0" anchor="ct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131225"/>
                </a:solidFill>
                <a:effectLst/>
                <a:uLnTx/>
                <a:uFillTx/>
                <a:latin typeface="Century Gothic"/>
                <a:ea typeface="Arimo" panose="020B0604020202020204" pitchFamily="34" charset="0"/>
                <a:cs typeface="Arimo" panose="020B0604020202020204" pitchFamily="34" charset="0"/>
              </a:rPr>
              <a:t>New Frontier builds adaptive, scientifically optimized portfolios that continually integrate </a:t>
            </a:r>
            <a:br>
              <a:rPr kumimoji="0" lang="en-US" sz="1800" b="0" i="0" u="none" strike="noStrike" kern="1200" cap="none" spc="0" normalizeH="0" baseline="0" noProof="0">
                <a:ln>
                  <a:noFill/>
                </a:ln>
                <a:solidFill>
                  <a:srgbClr val="131225"/>
                </a:solidFill>
                <a:effectLst/>
                <a:uLnTx/>
                <a:uFillTx/>
                <a:latin typeface="Century Gothic"/>
                <a:ea typeface="Arimo" panose="020B0604020202020204" pitchFamily="34" charset="0"/>
                <a:cs typeface="Arimo" panose="020B0604020202020204" pitchFamily="34" charset="0"/>
              </a:rPr>
            </a:br>
            <a:r>
              <a:rPr kumimoji="0" lang="en-US" sz="1800" b="0" i="0" u="none" strike="noStrike" kern="1200" cap="none" spc="0" normalizeH="0" baseline="0" noProof="0">
                <a:ln>
                  <a:noFill/>
                </a:ln>
                <a:solidFill>
                  <a:srgbClr val="131225"/>
                </a:solidFill>
                <a:effectLst/>
                <a:uLnTx/>
                <a:uFillTx/>
                <a:latin typeface="Century Gothic"/>
                <a:ea typeface="Arimo" panose="020B0604020202020204" pitchFamily="34" charset="0"/>
                <a:cs typeface="Arimo" panose="020B0604020202020204" pitchFamily="34" charset="0"/>
              </a:rPr>
              <a:t>sources of change. </a:t>
            </a:r>
          </a:p>
          <a:p>
            <a:pPr marL="0" marR="0" lvl="0" indent="0" algn="l" defTabSz="914400" rtl="0" eaLnBrk="1" fontAlgn="auto" latinLnBrk="0" hangingPunct="1">
              <a:lnSpc>
                <a:spcPct val="150000"/>
              </a:lnSpc>
              <a:spcBef>
                <a:spcPts val="0"/>
              </a:spcBef>
              <a:spcAft>
                <a:spcPts val="600"/>
              </a:spcAft>
              <a:buClrTx/>
              <a:buSzTx/>
              <a:buFontTx/>
              <a:buNone/>
              <a:tabLst/>
              <a:defRPr/>
            </a:pPr>
            <a:endParaRPr kumimoji="0" lang="en-US" sz="1800" b="0" i="0" u="none" strike="noStrike" kern="1200" cap="none" spc="0" normalizeH="0" baseline="0" noProof="0">
              <a:ln>
                <a:noFill/>
              </a:ln>
              <a:solidFill>
                <a:srgbClr val="131225"/>
              </a:solidFill>
              <a:effectLst/>
              <a:uLnTx/>
              <a:uFillTx/>
              <a:latin typeface="Century Gothic"/>
              <a:ea typeface="Arimo" panose="020B0604020202020204" pitchFamily="34" charset="0"/>
              <a:cs typeface="Arimo" panose="020B0604020202020204" pitchFamily="34" charset="0"/>
            </a:endParaRP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131225"/>
                </a:solidFill>
                <a:effectLst/>
                <a:uLnTx/>
                <a:uFillTx/>
                <a:latin typeface="Century Gothic"/>
                <a:ea typeface="Arimo" panose="020B0604020202020204" pitchFamily="34" charset="0"/>
                <a:cs typeface="Arimo" panose="020B0604020202020204" pitchFamily="34" charset="0"/>
              </a:rPr>
              <a:t>This means more reliable outcomes for today and </a:t>
            </a:r>
            <a:br>
              <a:rPr kumimoji="0" lang="en-US" sz="1800" b="1" i="0" u="none" strike="noStrike" kern="1200" cap="none" spc="0" normalizeH="0" baseline="0" noProof="0">
                <a:ln>
                  <a:noFill/>
                </a:ln>
                <a:solidFill>
                  <a:srgbClr val="131225"/>
                </a:solidFill>
                <a:effectLst/>
                <a:uLnTx/>
                <a:uFillTx/>
                <a:latin typeface="Century Gothic"/>
                <a:ea typeface="Arimo" panose="020B0604020202020204" pitchFamily="34" charset="0"/>
                <a:cs typeface="Arimo" panose="020B0604020202020204" pitchFamily="34" charset="0"/>
              </a:rPr>
            </a:br>
            <a:r>
              <a:rPr kumimoji="0" lang="en-US" sz="1800" b="1" i="0" u="none" strike="noStrike" kern="1200" cap="none" spc="0" normalizeH="0" baseline="0" noProof="0">
                <a:ln>
                  <a:noFill/>
                </a:ln>
                <a:solidFill>
                  <a:srgbClr val="131225"/>
                </a:solidFill>
                <a:effectLst/>
                <a:uLnTx/>
                <a:uFillTx/>
                <a:latin typeface="Century Gothic"/>
                <a:ea typeface="Arimo" panose="020B0604020202020204" pitchFamily="34" charset="0"/>
                <a:cs typeface="Arimo" panose="020B0604020202020204" pitchFamily="34" charset="0"/>
              </a:rPr>
              <a:t>for the future.  </a:t>
            </a:r>
            <a:endParaRPr kumimoji="0" lang="en-US" sz="1800" b="1" i="0" u="none" strike="noStrike" kern="1200" cap="none" spc="0" normalizeH="0" baseline="0" noProof="0">
              <a:ln>
                <a:noFill/>
              </a:ln>
              <a:solidFill>
                <a:srgbClr val="131225"/>
              </a:solidFill>
              <a:effectLst/>
              <a:uLnTx/>
              <a:uFillTx/>
              <a:latin typeface="Calibri" panose="020F0502020204030204"/>
              <a:ea typeface="Arimo" panose="020B0604020202020204" pitchFamily="34" charset="0"/>
              <a:cs typeface="Arimo" panose="020B0604020202020204" pitchFamily="34" charset="0"/>
            </a:endParaRPr>
          </a:p>
        </p:txBody>
      </p:sp>
    </p:spTree>
    <p:extLst>
      <p:ext uri="{BB962C8B-B14F-4D97-AF65-F5344CB8AC3E}">
        <p14:creationId xmlns:p14="http://schemas.microsoft.com/office/powerpoint/2010/main" val="2125808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 Purple Box Left">
    <p:spTree>
      <p:nvGrpSpPr>
        <p:cNvPr id="1" name=""/>
        <p:cNvGrpSpPr/>
        <p:nvPr/>
      </p:nvGrpSpPr>
      <p:grpSpPr>
        <a:xfrm>
          <a:off x="0" y="0"/>
          <a:ext cx="0" cy="0"/>
          <a:chOff x="0" y="0"/>
          <a:chExt cx="0" cy="0"/>
        </a:xfrm>
      </p:grpSpPr>
      <p:pic>
        <p:nvPicPr>
          <p:cNvPr id="3" name="Picture 2" descr="A blue wavy lines on a dark background&#10;&#10;Description automatically generated">
            <a:extLst>
              <a:ext uri="{FF2B5EF4-FFF2-40B4-BE49-F238E27FC236}">
                <a16:creationId xmlns:a16="http://schemas.microsoft.com/office/drawing/2014/main" id="{92B072AD-3840-02A8-AA21-A92B0D29D5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800" r="2990"/>
          <a:stretch/>
        </p:blipFill>
        <p:spPr>
          <a:xfrm>
            <a:off x="3376425" y="-2"/>
            <a:ext cx="8804985" cy="6858001"/>
          </a:xfrm>
          <a:prstGeom prst="rect">
            <a:avLst/>
          </a:prstGeom>
        </p:spPr>
      </p:pic>
      <p:sp>
        <p:nvSpPr>
          <p:cNvPr id="19" name="Rectangle 18">
            <a:extLst>
              <a:ext uri="{FF2B5EF4-FFF2-40B4-BE49-F238E27FC236}">
                <a16:creationId xmlns:a16="http://schemas.microsoft.com/office/drawing/2014/main" id="{17BD945F-D420-5804-E429-4A7141AD3AE4}"/>
              </a:ext>
            </a:extLst>
          </p:cNvPr>
          <p:cNvSpPr/>
          <p:nvPr userDrawn="1"/>
        </p:nvSpPr>
        <p:spPr>
          <a:xfrm>
            <a:off x="3376425" y="-3"/>
            <a:ext cx="8804985" cy="6857999"/>
          </a:xfrm>
          <a:prstGeom prst="rect">
            <a:avLst/>
          </a:prstGeom>
          <a:gradFill>
            <a:gsLst>
              <a:gs pos="100000">
                <a:srgbClr val="170031">
                  <a:alpha val="70000"/>
                </a:srgbClr>
              </a:gs>
              <a:gs pos="0">
                <a:srgbClr val="504CC5">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F888D5-A460-CEBA-E810-EC39D4163D80}"/>
              </a:ext>
            </a:extLst>
          </p:cNvPr>
          <p:cNvSpPr/>
          <p:nvPr userDrawn="1"/>
        </p:nvSpPr>
        <p:spPr>
          <a:xfrm>
            <a:off x="-1" y="3717289"/>
            <a:ext cx="6522721" cy="1574039"/>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4">
            <a:extLst>
              <a:ext uri="{FF2B5EF4-FFF2-40B4-BE49-F238E27FC236}">
                <a16:creationId xmlns:a16="http://schemas.microsoft.com/office/drawing/2014/main" id="{A607CC86-F0C8-29A8-EE10-021990DFEAFD}"/>
              </a:ext>
            </a:extLst>
          </p:cNvPr>
          <p:cNvSpPr>
            <a:spLocks noGrp="1"/>
          </p:cNvSpPr>
          <p:nvPr>
            <p:ph sz="quarter" idx="12" hasCustomPrompt="1"/>
          </p:nvPr>
        </p:nvSpPr>
        <p:spPr>
          <a:xfrm>
            <a:off x="552922" y="4255691"/>
            <a:ext cx="5543078" cy="274275"/>
          </a:xfrm>
        </p:spPr>
        <p:txBody>
          <a:bodyPr anchor="t">
            <a:normAutofit/>
          </a:bodyPr>
          <a:lstStyle>
            <a:lvl1pPr marL="0" algn="l" defTabSz="914400" rtl="0" eaLnBrk="1" latinLnBrk="0" hangingPunct="1">
              <a:defRPr lang="en-US" sz="12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DIVIDER SLIDE TITLE</a:t>
            </a:r>
          </a:p>
        </p:txBody>
      </p:sp>
      <p:sp>
        <p:nvSpPr>
          <p:cNvPr id="13" name="Content Placeholder 34">
            <a:extLst>
              <a:ext uri="{FF2B5EF4-FFF2-40B4-BE49-F238E27FC236}">
                <a16:creationId xmlns:a16="http://schemas.microsoft.com/office/drawing/2014/main" id="{BB27E004-E1D0-A1EA-6E68-CC6181069592}"/>
              </a:ext>
            </a:extLst>
          </p:cNvPr>
          <p:cNvSpPr>
            <a:spLocks noGrp="1"/>
          </p:cNvSpPr>
          <p:nvPr>
            <p:ph sz="quarter" idx="13" hasCustomPrompt="1"/>
          </p:nvPr>
        </p:nvSpPr>
        <p:spPr>
          <a:xfrm>
            <a:off x="552922" y="4568575"/>
            <a:ext cx="5543078" cy="274275"/>
          </a:xfrm>
        </p:spPr>
        <p:txBody>
          <a:bodyPr anchor="t">
            <a:normAutofit/>
          </a:bodyPr>
          <a:lstStyle>
            <a:lvl1pPr marL="0" algn="l" defTabSz="914400" rtl="0" eaLnBrk="1" latinLnBrk="0" hangingPunct="1">
              <a:defRPr lang="en-US" sz="12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Divider Slide Supporting Statement</a:t>
            </a:r>
          </a:p>
        </p:txBody>
      </p:sp>
      <p:pic>
        <p:nvPicPr>
          <p:cNvPr id="22" name="Graphic 21">
            <a:extLst>
              <a:ext uri="{FF2B5EF4-FFF2-40B4-BE49-F238E27FC236}">
                <a16:creationId xmlns:a16="http://schemas.microsoft.com/office/drawing/2014/main" id="{48E3EAFE-47D1-8DDF-B932-73D3E8CCCC72}"/>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781" y="441168"/>
            <a:ext cx="2728624" cy="755619"/>
          </a:xfrm>
          <a:prstGeom prst="rect">
            <a:avLst/>
          </a:prstGeom>
        </p:spPr>
      </p:pic>
    </p:spTree>
    <p:extLst>
      <p:ext uri="{BB962C8B-B14F-4D97-AF65-F5344CB8AC3E}">
        <p14:creationId xmlns:p14="http://schemas.microsoft.com/office/powerpoint/2010/main" val="31875850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Expertise">
    <p:bg>
      <p:bgRef idx="1001">
        <a:schemeClr val="bg1"/>
      </p:bgRef>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A5560292-DE5F-049F-B5DD-DF113D33B9D3}"/>
              </a:ext>
            </a:extLst>
          </p:cNvPr>
          <p:cNvSpPr txBox="1"/>
          <p:nvPr userDrawn="1"/>
        </p:nvSpPr>
        <p:spPr>
          <a:xfrm>
            <a:off x="438196" y="1239938"/>
            <a:ext cx="11315607" cy="559393"/>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Our Areas of Expertise</a:t>
            </a:r>
            <a:endParaRPr kumimoji="0" lang="en-US" sz="1800" b="0" i="0" u="none" strike="noStrike" kern="1200" cap="none" spc="0" normalizeH="0" baseline="0" noProof="0">
              <a:ln>
                <a:noFill/>
              </a:ln>
              <a:solidFill>
                <a:srgbClr val="131224"/>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83E35F3-6895-5115-248C-44DB518D1DF5}"/>
              </a:ext>
            </a:extLst>
          </p:cNvPr>
          <p:cNvSpPr txBox="1"/>
          <p:nvPr userDrawn="1"/>
        </p:nvSpPr>
        <p:spPr>
          <a:xfrm>
            <a:off x="7913598" y="2666013"/>
            <a:ext cx="3150833" cy="1987430"/>
          </a:xfrm>
          <a:prstGeom prst="rect">
            <a:avLst/>
          </a:prstGeom>
          <a:solidFill>
            <a:schemeClr val="bg2">
              <a:lumMod val="95000"/>
            </a:schemeClr>
          </a:solidFill>
        </p:spPr>
        <p:txBody>
          <a:bodyPr wrap="square" lIns="274320" tIns="274320" rIns="274320" b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Portfolio Construction </a:t>
            </a:r>
            <a:br>
              <a:rPr kumimoji="0" lang="en-US" sz="1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br>
            <a:r>
              <a:rPr kumimoji="0" lang="en-US" sz="1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and Optimization*</a:t>
            </a:r>
            <a:br>
              <a:rPr kumimoji="0" lang="en-US" sz="1400" b="0" i="1" u="none" strike="noStrike" kern="1200" cap="none" spc="0" normalizeH="0" baseline="0" noProof="0">
                <a:ln>
                  <a:noFill/>
                </a:ln>
                <a:solidFill>
                  <a:srgbClr val="131224"/>
                </a:solidFill>
                <a:effectLst/>
                <a:uLnTx/>
                <a:uFillTx/>
                <a:latin typeface="Century Gothic" panose="020B0502020202020204" pitchFamily="34" charset="0"/>
                <a:ea typeface="+mn-ea"/>
                <a:cs typeface="+mn-cs"/>
              </a:rPr>
            </a:br>
            <a:r>
              <a:rPr kumimoji="0" lang="en-US" sz="1400" b="0" i="1"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(Asset Management)</a:t>
            </a:r>
          </a:p>
        </p:txBody>
      </p:sp>
      <p:sp>
        <p:nvSpPr>
          <p:cNvPr id="28" name="TextBox 27">
            <a:extLst>
              <a:ext uri="{FF2B5EF4-FFF2-40B4-BE49-F238E27FC236}">
                <a16:creationId xmlns:a16="http://schemas.microsoft.com/office/drawing/2014/main" id="{3CA44903-04A7-6F52-E043-2ADA759F2649}"/>
              </a:ext>
            </a:extLst>
          </p:cNvPr>
          <p:cNvSpPr txBox="1"/>
          <p:nvPr userDrawn="1"/>
        </p:nvSpPr>
        <p:spPr>
          <a:xfrm>
            <a:off x="4451501" y="2659721"/>
            <a:ext cx="3150833" cy="1987430"/>
          </a:xfrm>
          <a:prstGeom prst="rect">
            <a:avLst/>
          </a:prstGeom>
          <a:solidFill>
            <a:schemeClr val="bg2">
              <a:lumMod val="95000"/>
            </a:schemeClr>
          </a:solidFill>
        </p:spPr>
        <p:txBody>
          <a:bodyPr wrap="square" lIns="274320" tIns="274320" rIns="274320" b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Investment Technology</a:t>
            </a:r>
          </a:p>
        </p:txBody>
      </p:sp>
      <p:sp>
        <p:nvSpPr>
          <p:cNvPr id="27" name="TextBox 26">
            <a:extLst>
              <a:ext uri="{FF2B5EF4-FFF2-40B4-BE49-F238E27FC236}">
                <a16:creationId xmlns:a16="http://schemas.microsoft.com/office/drawing/2014/main" id="{B17F1D9B-26DE-246D-1116-9C5FD4914244}"/>
              </a:ext>
            </a:extLst>
          </p:cNvPr>
          <p:cNvSpPr txBox="1"/>
          <p:nvPr userDrawn="1"/>
        </p:nvSpPr>
        <p:spPr>
          <a:xfrm>
            <a:off x="1012553" y="2670301"/>
            <a:ext cx="3150833" cy="1987430"/>
          </a:xfrm>
          <a:prstGeom prst="rect">
            <a:avLst/>
          </a:prstGeom>
          <a:solidFill>
            <a:schemeClr val="bg2">
              <a:lumMod val="95000"/>
            </a:schemeClr>
          </a:solidFill>
        </p:spPr>
        <p:txBody>
          <a:bodyPr wrap="square" lIns="274320" tIns="274320" rIns="274320" b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Institutional Research</a:t>
            </a:r>
          </a:p>
        </p:txBody>
      </p:sp>
      <p:sp>
        <p:nvSpPr>
          <p:cNvPr id="76" name="Rectangle 75">
            <a:extLst>
              <a:ext uri="{FF2B5EF4-FFF2-40B4-BE49-F238E27FC236}">
                <a16:creationId xmlns:a16="http://schemas.microsoft.com/office/drawing/2014/main" id="{D311D5E8-4AB2-B8D7-BEBE-51A9719E6EB6}"/>
              </a:ext>
            </a:extLst>
          </p:cNvPr>
          <p:cNvSpPr/>
          <p:nvPr userDrawn="1"/>
        </p:nvSpPr>
        <p:spPr>
          <a:xfrm>
            <a:off x="995803" y="2564381"/>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456624" y="2564381"/>
            <a:ext cx="3163824" cy="91440"/>
          </a:xfrm>
          <a:prstGeom prst="rect">
            <a:avLst/>
          </a:prstGeom>
          <a:solidFill>
            <a:srgbClr val="0C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917445" y="2564381"/>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27F845E-8404-AF5B-7207-670D6864D31E}"/>
              </a:ext>
            </a:extLst>
          </p:cNvPr>
          <p:cNvSpPr txBox="1"/>
          <p:nvPr userDrawn="1"/>
        </p:nvSpPr>
        <p:spPr>
          <a:xfrm>
            <a:off x="613825" y="6246475"/>
            <a:ext cx="1099715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131224"/>
                </a:solidFill>
                <a:effectLst/>
                <a:uLnTx/>
                <a:uFillTx/>
                <a:latin typeface="Century Gothic" panose="020B0502020202020204" pitchFamily="34" charset="0"/>
                <a:ea typeface="Calibri" panose="020F0502020204030204" pitchFamily="34" charset="0"/>
                <a:cs typeface="Heebo" pitchFamily="2" charset="-79"/>
              </a:rPr>
              <a:t>*</a:t>
            </a:r>
            <a:r>
              <a:rPr kumimoji="0" lang="en-US" sz="600" b="0" i="0" u="none" strike="noStrike" kern="1200" cap="none" spc="0" normalizeH="0" baseline="0" noProof="0">
                <a:ln>
                  <a:noFill/>
                </a:ln>
                <a:solidFill>
                  <a:srgbClr val="131224"/>
                </a:solidFill>
                <a:effectLst/>
                <a:uLnTx/>
                <a:uFillTx/>
                <a:latin typeface="Century Gothic" panose="020B0502020202020204" pitchFamily="34" charset="0"/>
                <a:ea typeface="Calibri" panose="020F0502020204030204" pitchFamily="34" charset="0"/>
                <a:cs typeface="Heebo" pitchFamily="2" charset="-79"/>
              </a:rPr>
              <a:t> </a:t>
            </a:r>
            <a:r>
              <a:rPr kumimoji="0" lang="en-US" sz="800" b="0" i="0" u="none" strike="noStrike" kern="1200" cap="none" spc="0" normalizeH="0" baseline="0" noProof="0">
                <a:ln>
                  <a:noFill/>
                </a:ln>
                <a:solidFill>
                  <a:srgbClr val="131224"/>
                </a:solidFill>
                <a:effectLst/>
                <a:uLnTx/>
                <a:uFillTx/>
                <a:latin typeface="Century Gothic" panose="020B0502020202020204" pitchFamily="34" charset="0"/>
                <a:ea typeface="Calibri" panose="020F0502020204030204" pitchFamily="34" charset="0"/>
                <a:cs typeface="Heebo" pitchFamily="2" charset="-79"/>
              </a:rPr>
              <a:t>Portfolio construction is the process of understanding how different asset classes, funds and weightings impact each other, their potential reward and risk and how decisions ladder up to the investment objective.  Portfolio optimization is the process of selecting the best portfolio (asset distribution), out of the set of all portfolios being considered on an efficient frontier.</a:t>
            </a:r>
            <a:endParaRPr kumimoji="0" lang="en-US" sz="1200" b="0" i="0" u="none" strike="noStrike" kern="100" cap="none" spc="0" normalizeH="0" baseline="0" noProof="0">
              <a:ln>
                <a:noFill/>
              </a:ln>
              <a:solidFill>
                <a:srgbClr val="131224"/>
              </a:solidFill>
              <a:effectLst/>
              <a:uLnTx/>
              <a:uFillTx/>
              <a:latin typeface="Century Gothic" panose="020B0502020202020204" pitchFamily="34" charset="0"/>
              <a:ea typeface="Calibri" panose="020F0502020204030204" pitchFamily="34" charset="0"/>
              <a:cs typeface="Heebo" pitchFamily="2" charset="-79"/>
            </a:endParaRPr>
          </a:p>
        </p:txBody>
      </p:sp>
      <p:pic>
        <p:nvPicPr>
          <p:cNvPr id="15" name="Graphic 14">
            <a:extLst>
              <a:ext uri="{FF2B5EF4-FFF2-40B4-BE49-F238E27FC236}">
                <a16:creationId xmlns:a16="http://schemas.microsoft.com/office/drawing/2014/main" id="{54875E57-8C3C-4491-BE82-C3B01D5B19A9}"/>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8355" y="2894455"/>
            <a:ext cx="837420" cy="485910"/>
          </a:xfrm>
          <a:prstGeom prst="rect">
            <a:avLst/>
          </a:prstGeom>
        </p:spPr>
      </p:pic>
      <p:pic>
        <p:nvPicPr>
          <p:cNvPr id="16" name="Graphic 15">
            <a:extLst>
              <a:ext uri="{FF2B5EF4-FFF2-40B4-BE49-F238E27FC236}">
                <a16:creationId xmlns:a16="http://schemas.microsoft.com/office/drawing/2014/main" id="{BA87C0A5-B5E8-FB9C-E693-1F0E8D93AD8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14245" y="2754758"/>
            <a:ext cx="1001817" cy="813977"/>
          </a:xfrm>
          <a:prstGeom prst="rect">
            <a:avLst/>
          </a:prstGeom>
        </p:spPr>
      </p:pic>
      <p:pic>
        <p:nvPicPr>
          <p:cNvPr id="17" name="Picture 104">
            <a:extLst>
              <a:ext uri="{FF2B5EF4-FFF2-40B4-BE49-F238E27FC236}">
                <a16:creationId xmlns:a16="http://schemas.microsoft.com/office/drawing/2014/main" id="{C1E8658F-5BC7-8CE4-5D7C-1DCA1ECD8AE8}"/>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657376" y="2897806"/>
            <a:ext cx="724551" cy="553294"/>
          </a:xfrm>
          <a:prstGeom prst="rect">
            <a:avLst/>
          </a:prstGeom>
        </p:spPr>
      </p:pic>
      <p:cxnSp>
        <p:nvCxnSpPr>
          <p:cNvPr id="23" name="Straight Connector 22">
            <a:extLst>
              <a:ext uri="{FF2B5EF4-FFF2-40B4-BE49-F238E27FC236}">
                <a16:creationId xmlns:a16="http://schemas.microsoft.com/office/drawing/2014/main" id="{85D06729-E379-FB38-64A8-DC5A0863D872}"/>
              </a:ext>
            </a:extLst>
          </p:cNvPr>
          <p:cNvCxnSpPr/>
          <p:nvPr userDrawn="1"/>
        </p:nvCxnSpPr>
        <p:spPr>
          <a:xfrm>
            <a:off x="5844540" y="2067424"/>
            <a:ext cx="502920" cy="0"/>
          </a:xfrm>
          <a:prstGeom prst="line">
            <a:avLst/>
          </a:prstGeom>
          <a:ln w="38100">
            <a:solidFill>
              <a:srgbClr val="C4C4C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334656"/>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vestment Process - Step 1">
    <p:bg>
      <p:bgRef idx="1001">
        <a:schemeClr val="bg1"/>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04840C2-90CC-285E-F8CE-9CC320A96CB9}"/>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4CCBCF94-AA1D-EE97-5C94-AC690BAA5E7B}"/>
              </a:ext>
            </a:extLst>
          </p:cNvPr>
          <p:cNvPicPr>
            <a:picLocks noChangeAspect="1"/>
          </p:cNvPicPr>
          <p:nvPr userDrawn="1"/>
        </p:nvPicPr>
        <p:blipFill rotWithShape="1">
          <a:blip r:embed="rId2"/>
          <a:srcRect r="14370"/>
          <a:stretch/>
        </p:blipFill>
        <p:spPr>
          <a:xfrm>
            <a:off x="7418366" y="2238069"/>
            <a:ext cx="4071586" cy="3169920"/>
          </a:xfrm>
          <a:prstGeom prst="rect">
            <a:avLst/>
          </a:prstGeom>
        </p:spPr>
      </p:pic>
      <p:sp>
        <p:nvSpPr>
          <p:cNvPr id="27" name="Rectangle 26">
            <a:extLst>
              <a:ext uri="{FF2B5EF4-FFF2-40B4-BE49-F238E27FC236}">
                <a16:creationId xmlns:a16="http://schemas.microsoft.com/office/drawing/2014/main" id="{297458EB-23AA-18CF-8AFA-BF714AB9D36A}"/>
              </a:ext>
            </a:extLst>
          </p:cNvPr>
          <p:cNvSpPr/>
          <p:nvPr userDrawn="1"/>
        </p:nvSpPr>
        <p:spPr>
          <a:xfrm>
            <a:off x="0" y="0"/>
            <a:ext cx="3495115" cy="1056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8" name="Picture 27" descr="A network of lines and dots&#10;&#10;Description automatically generated">
            <a:extLst>
              <a:ext uri="{FF2B5EF4-FFF2-40B4-BE49-F238E27FC236}">
                <a16:creationId xmlns:a16="http://schemas.microsoft.com/office/drawing/2014/main" id="{9272BD2B-9FDE-6196-0777-2423BF93B3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721"/>
          <a:stretch/>
        </p:blipFill>
        <p:spPr>
          <a:xfrm>
            <a:off x="7418366" y="2222782"/>
            <a:ext cx="4071586" cy="3169920"/>
          </a:xfrm>
          <a:prstGeom prst="rect">
            <a:avLst/>
          </a:prstGeom>
        </p:spPr>
      </p:pic>
      <p:sp>
        <p:nvSpPr>
          <p:cNvPr id="29" name="Rounded Rectangle 28">
            <a:extLst>
              <a:ext uri="{FF2B5EF4-FFF2-40B4-BE49-F238E27FC236}">
                <a16:creationId xmlns:a16="http://schemas.microsoft.com/office/drawing/2014/main" id="{096112BC-A6D5-8363-F302-7F058624DC5A}"/>
              </a:ext>
            </a:extLst>
          </p:cNvPr>
          <p:cNvSpPr/>
          <p:nvPr userDrawn="1"/>
        </p:nvSpPr>
        <p:spPr>
          <a:xfrm>
            <a:off x="6286120" y="4472648"/>
            <a:ext cx="1774338" cy="1684066"/>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F9BD4D61-A736-2CE0-1723-F9CC23B15D98}"/>
              </a:ext>
            </a:extLst>
          </p:cNvPr>
          <p:cNvSpPr txBox="1"/>
          <p:nvPr userDrawn="1"/>
        </p:nvSpPr>
        <p:spPr>
          <a:xfrm>
            <a:off x="1038594" y="901233"/>
            <a:ext cx="2167624"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Select Asset Universe </a:t>
            </a:r>
            <a:b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b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and ETFs</a:t>
            </a:r>
          </a:p>
        </p:txBody>
      </p:sp>
      <p:sp>
        <p:nvSpPr>
          <p:cNvPr id="31" name="TextBox 30">
            <a:extLst>
              <a:ext uri="{FF2B5EF4-FFF2-40B4-BE49-F238E27FC236}">
                <a16:creationId xmlns:a16="http://schemas.microsoft.com/office/drawing/2014/main" id="{F4D51EB7-EAD2-4367-08BF-25234657BA1C}"/>
              </a:ext>
            </a:extLst>
          </p:cNvPr>
          <p:cNvSpPr txBox="1"/>
          <p:nvPr userDrawn="1"/>
        </p:nvSpPr>
        <p:spPr>
          <a:xfrm>
            <a:off x="4262195" y="701286"/>
            <a:ext cx="731004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As a privately owned ETF manager, we choose the most liquid and representative ETFs, independent of fund family.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9EFFC453-AD77-3003-3B71-6E4C282CF29F}"/>
              </a:ext>
            </a:extLst>
          </p:cNvPr>
          <p:cNvSpPr txBox="1"/>
          <p:nvPr userDrawn="1"/>
        </p:nvSpPr>
        <p:spPr>
          <a:xfrm>
            <a:off x="4418781" y="2557605"/>
            <a:ext cx="2985770" cy="1754326"/>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Each ETF is carefully analyzed for risk characteristics, liquidity, maturity, diversification, and cost. Portfolios contain ~15-30 ETFs.</a:t>
            </a:r>
          </a:p>
        </p:txBody>
      </p:sp>
      <p:sp>
        <p:nvSpPr>
          <p:cNvPr id="33" name="Rectangle 32">
            <a:extLst>
              <a:ext uri="{FF2B5EF4-FFF2-40B4-BE49-F238E27FC236}">
                <a16:creationId xmlns:a16="http://schemas.microsoft.com/office/drawing/2014/main" id="{4367CB9E-67EE-1381-6644-50779EE4317A}"/>
              </a:ext>
            </a:extLst>
          </p:cNvPr>
          <p:cNvSpPr/>
          <p:nvPr userDrawn="1"/>
        </p:nvSpPr>
        <p:spPr>
          <a:xfrm>
            <a:off x="6521602" y="4694335"/>
            <a:ext cx="1303374" cy="12763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4" name="Graphic 33">
            <a:extLst>
              <a:ext uri="{FF2B5EF4-FFF2-40B4-BE49-F238E27FC236}">
                <a16:creationId xmlns:a16="http://schemas.microsoft.com/office/drawing/2014/main" id="{9A851732-1ABA-A3B2-8EF8-91DD3C9E9EF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8576" y="5065795"/>
            <a:ext cx="698500" cy="533400"/>
          </a:xfrm>
          <a:prstGeom prst="rect">
            <a:avLst/>
          </a:prstGeom>
        </p:spPr>
      </p:pic>
      <p:cxnSp>
        <p:nvCxnSpPr>
          <p:cNvPr id="35" name="Straight Connector 34">
            <a:extLst>
              <a:ext uri="{FF2B5EF4-FFF2-40B4-BE49-F238E27FC236}">
                <a16:creationId xmlns:a16="http://schemas.microsoft.com/office/drawing/2014/main" id="{E491A453-E1CA-26FD-38A1-95537C8EA561}"/>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ADA7E55-8E3B-8F39-B5E2-9676BCB7BB01}"/>
              </a:ext>
            </a:extLst>
          </p:cNvPr>
          <p:cNvSpPr txBox="1"/>
          <p:nvPr userDrawn="1"/>
        </p:nvSpPr>
        <p:spPr>
          <a:xfrm>
            <a:off x="1038594" y="2015466"/>
            <a:ext cx="2167624"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Estimate Risk and Return</a:t>
            </a:r>
          </a:p>
        </p:txBody>
      </p:sp>
      <p:cxnSp>
        <p:nvCxnSpPr>
          <p:cNvPr id="37" name="Straight Connector 36">
            <a:extLst>
              <a:ext uri="{FF2B5EF4-FFF2-40B4-BE49-F238E27FC236}">
                <a16:creationId xmlns:a16="http://schemas.microsoft.com/office/drawing/2014/main" id="{7F8D4327-2C2F-CDE4-49D3-738651B93C3E}"/>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3EED82E-2FCD-F347-2574-418C0EBC1CA4}"/>
              </a:ext>
            </a:extLst>
          </p:cNvPr>
          <p:cNvSpPr txBox="1"/>
          <p:nvPr userDrawn="1"/>
        </p:nvSpPr>
        <p:spPr>
          <a:xfrm>
            <a:off x="1038594" y="3227573"/>
            <a:ext cx="2167624" cy="323165"/>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Construct Portfolio</a:t>
            </a:r>
          </a:p>
        </p:txBody>
      </p:sp>
      <p:cxnSp>
        <p:nvCxnSpPr>
          <p:cNvPr id="39" name="Straight Connector 38">
            <a:extLst>
              <a:ext uri="{FF2B5EF4-FFF2-40B4-BE49-F238E27FC236}">
                <a16:creationId xmlns:a16="http://schemas.microsoft.com/office/drawing/2014/main" id="{3D2D2203-4D85-4FBD-D45A-19A977268D3A}"/>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319FCA8-C8A6-3E52-DB3D-CD386B07DAEF}"/>
              </a:ext>
            </a:extLst>
          </p:cNvPr>
          <p:cNvSpPr txBox="1"/>
          <p:nvPr userDrawn="1"/>
        </p:nvSpPr>
        <p:spPr>
          <a:xfrm>
            <a:off x="1038594" y="4236103"/>
            <a:ext cx="2013213"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Monitor and Rebalance</a:t>
            </a:r>
          </a:p>
        </p:txBody>
      </p:sp>
      <p:cxnSp>
        <p:nvCxnSpPr>
          <p:cNvPr id="41" name="Straight Connector 40">
            <a:extLst>
              <a:ext uri="{FF2B5EF4-FFF2-40B4-BE49-F238E27FC236}">
                <a16:creationId xmlns:a16="http://schemas.microsoft.com/office/drawing/2014/main" id="{04F44693-993A-FFDB-EC7C-0006567B0536}"/>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40795DD-B67B-F6F1-1264-4D2538DF18FD}"/>
              </a:ext>
            </a:extLst>
          </p:cNvPr>
          <p:cNvSpPr/>
          <p:nvPr userDrawn="1"/>
        </p:nvSpPr>
        <p:spPr>
          <a:xfrm>
            <a:off x="475027" y="912625"/>
            <a:ext cx="530352" cy="53035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a:t>
            </a:r>
          </a:p>
        </p:txBody>
      </p:sp>
      <p:sp>
        <p:nvSpPr>
          <p:cNvPr id="43" name="Oval 42">
            <a:extLst>
              <a:ext uri="{FF2B5EF4-FFF2-40B4-BE49-F238E27FC236}">
                <a16:creationId xmlns:a16="http://schemas.microsoft.com/office/drawing/2014/main" id="{8A74BE64-9A3A-819D-D749-2F90F4470FE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a:t>
            </a:r>
          </a:p>
        </p:txBody>
      </p:sp>
      <p:sp>
        <p:nvSpPr>
          <p:cNvPr id="44" name="Oval 43">
            <a:extLst>
              <a:ext uri="{FF2B5EF4-FFF2-40B4-BE49-F238E27FC236}">
                <a16:creationId xmlns:a16="http://schemas.microsoft.com/office/drawing/2014/main" id="{49468E5B-5C92-B211-19B6-DE463DF2C23E}"/>
              </a:ext>
            </a:extLst>
          </p:cNvPr>
          <p:cNvSpPr/>
          <p:nvPr userDrawn="1"/>
        </p:nvSpPr>
        <p:spPr>
          <a:xfrm>
            <a:off x="453720" y="3125521"/>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3</a:t>
            </a:r>
          </a:p>
        </p:txBody>
      </p:sp>
      <p:sp>
        <p:nvSpPr>
          <p:cNvPr id="45" name="Oval 44">
            <a:extLst>
              <a:ext uri="{FF2B5EF4-FFF2-40B4-BE49-F238E27FC236}">
                <a16:creationId xmlns:a16="http://schemas.microsoft.com/office/drawing/2014/main" id="{E9AE221D-EF2E-7304-3B55-E4A49BF4D9CF}"/>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4</a:t>
            </a:r>
          </a:p>
        </p:txBody>
      </p:sp>
      <p:sp>
        <p:nvSpPr>
          <p:cNvPr id="46" name="Footer Placeholder 45">
            <a:extLst>
              <a:ext uri="{FF2B5EF4-FFF2-40B4-BE49-F238E27FC236}">
                <a16:creationId xmlns:a16="http://schemas.microsoft.com/office/drawing/2014/main" id="{45E536CB-BCDC-7D6E-4E96-0FC015572846}"/>
              </a:ext>
            </a:extLst>
          </p:cNvPr>
          <p:cNvSpPr>
            <a:spLocks noGrp="1"/>
          </p:cNvSpPr>
          <p:nvPr>
            <p:ph type="ftr" sz="quarter" idx="10"/>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2024 New Frontier Advisors LLC.  All rights reserved.</a:t>
            </a:r>
          </a:p>
        </p:txBody>
      </p:sp>
      <p:sp>
        <p:nvSpPr>
          <p:cNvPr id="47" name="Slide Number Placeholder 46">
            <a:extLst>
              <a:ext uri="{FF2B5EF4-FFF2-40B4-BE49-F238E27FC236}">
                <a16:creationId xmlns:a16="http://schemas.microsoft.com/office/drawing/2014/main" id="{9F4D752C-B5F1-1B19-C2B3-FD1BF38CFAE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7969632"/>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Investment Process - Step 1">
    <p:bg>
      <p:bgRef idx="1001">
        <a:schemeClr val="bg1"/>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04840C2-90CC-285E-F8CE-9CC320A96CB9}"/>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4CCBCF94-AA1D-EE97-5C94-AC690BAA5E7B}"/>
              </a:ext>
            </a:extLst>
          </p:cNvPr>
          <p:cNvPicPr>
            <a:picLocks noChangeAspect="1"/>
          </p:cNvPicPr>
          <p:nvPr userDrawn="1"/>
        </p:nvPicPr>
        <p:blipFill rotWithShape="1">
          <a:blip r:embed="rId2"/>
          <a:srcRect r="14370"/>
          <a:stretch/>
        </p:blipFill>
        <p:spPr>
          <a:xfrm>
            <a:off x="7418366" y="2238069"/>
            <a:ext cx="4071586" cy="3169920"/>
          </a:xfrm>
          <a:prstGeom prst="rect">
            <a:avLst/>
          </a:prstGeom>
        </p:spPr>
      </p:pic>
      <p:sp>
        <p:nvSpPr>
          <p:cNvPr id="27" name="Rectangle 26">
            <a:extLst>
              <a:ext uri="{FF2B5EF4-FFF2-40B4-BE49-F238E27FC236}">
                <a16:creationId xmlns:a16="http://schemas.microsoft.com/office/drawing/2014/main" id="{297458EB-23AA-18CF-8AFA-BF714AB9D36A}"/>
              </a:ext>
            </a:extLst>
          </p:cNvPr>
          <p:cNvSpPr/>
          <p:nvPr userDrawn="1"/>
        </p:nvSpPr>
        <p:spPr>
          <a:xfrm>
            <a:off x="0" y="0"/>
            <a:ext cx="3495115" cy="1056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8" name="Picture 27" descr="A network of lines and dots&#10;&#10;Description automatically generated">
            <a:extLst>
              <a:ext uri="{FF2B5EF4-FFF2-40B4-BE49-F238E27FC236}">
                <a16:creationId xmlns:a16="http://schemas.microsoft.com/office/drawing/2014/main" id="{9272BD2B-9FDE-6196-0777-2423BF93B3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721"/>
          <a:stretch/>
        </p:blipFill>
        <p:spPr>
          <a:xfrm>
            <a:off x="7418366" y="2222782"/>
            <a:ext cx="4071586" cy="3169920"/>
          </a:xfrm>
          <a:prstGeom prst="rect">
            <a:avLst/>
          </a:prstGeom>
        </p:spPr>
      </p:pic>
      <p:sp>
        <p:nvSpPr>
          <p:cNvPr id="29" name="Rounded Rectangle 28">
            <a:extLst>
              <a:ext uri="{FF2B5EF4-FFF2-40B4-BE49-F238E27FC236}">
                <a16:creationId xmlns:a16="http://schemas.microsoft.com/office/drawing/2014/main" id="{096112BC-A6D5-8363-F302-7F058624DC5A}"/>
              </a:ext>
            </a:extLst>
          </p:cNvPr>
          <p:cNvSpPr/>
          <p:nvPr userDrawn="1"/>
        </p:nvSpPr>
        <p:spPr>
          <a:xfrm>
            <a:off x="6286120" y="4472648"/>
            <a:ext cx="1774338" cy="1684066"/>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F9BD4D61-A736-2CE0-1723-F9CC23B15D98}"/>
              </a:ext>
            </a:extLst>
          </p:cNvPr>
          <p:cNvSpPr txBox="1"/>
          <p:nvPr userDrawn="1"/>
        </p:nvSpPr>
        <p:spPr>
          <a:xfrm>
            <a:off x="1038594" y="901233"/>
            <a:ext cx="2167624"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Select Asset Universe </a:t>
            </a:r>
            <a:b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b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and ETFs</a:t>
            </a:r>
          </a:p>
        </p:txBody>
      </p:sp>
      <p:sp>
        <p:nvSpPr>
          <p:cNvPr id="31" name="TextBox 30">
            <a:extLst>
              <a:ext uri="{FF2B5EF4-FFF2-40B4-BE49-F238E27FC236}">
                <a16:creationId xmlns:a16="http://schemas.microsoft.com/office/drawing/2014/main" id="{F4D51EB7-EAD2-4367-08BF-25234657BA1C}"/>
              </a:ext>
            </a:extLst>
          </p:cNvPr>
          <p:cNvSpPr txBox="1"/>
          <p:nvPr userDrawn="1"/>
        </p:nvSpPr>
        <p:spPr>
          <a:xfrm>
            <a:off x="4262195" y="701286"/>
            <a:ext cx="731004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As a privately owned ETF manager, we choose the most liquid and representative ETFs, independent of fund family.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9EFFC453-AD77-3003-3B71-6E4C282CF29F}"/>
              </a:ext>
            </a:extLst>
          </p:cNvPr>
          <p:cNvSpPr txBox="1"/>
          <p:nvPr userDrawn="1"/>
        </p:nvSpPr>
        <p:spPr>
          <a:xfrm>
            <a:off x="4262195" y="2059387"/>
            <a:ext cx="2985770" cy="2472152"/>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Our global scope allows us to </a:t>
            </a:r>
            <a:r>
              <a:rPr kumimoji="0" lang="en-US" sz="1500" b="1"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consider the most attractive investment opportunities wherever they may lie </a:t>
            </a: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for return enhancement as well as risk reduction through diversification. </a:t>
            </a:r>
          </a:p>
        </p:txBody>
      </p:sp>
      <p:sp>
        <p:nvSpPr>
          <p:cNvPr id="33" name="Rectangle 32">
            <a:extLst>
              <a:ext uri="{FF2B5EF4-FFF2-40B4-BE49-F238E27FC236}">
                <a16:creationId xmlns:a16="http://schemas.microsoft.com/office/drawing/2014/main" id="{4367CB9E-67EE-1381-6644-50779EE4317A}"/>
              </a:ext>
            </a:extLst>
          </p:cNvPr>
          <p:cNvSpPr/>
          <p:nvPr userDrawn="1"/>
        </p:nvSpPr>
        <p:spPr>
          <a:xfrm>
            <a:off x="6521602" y="4694335"/>
            <a:ext cx="1303374" cy="12763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4" name="Graphic 33">
            <a:extLst>
              <a:ext uri="{FF2B5EF4-FFF2-40B4-BE49-F238E27FC236}">
                <a16:creationId xmlns:a16="http://schemas.microsoft.com/office/drawing/2014/main" id="{9A851732-1ABA-A3B2-8EF8-91DD3C9E9EF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8576" y="5065795"/>
            <a:ext cx="698500" cy="533400"/>
          </a:xfrm>
          <a:prstGeom prst="rect">
            <a:avLst/>
          </a:prstGeom>
        </p:spPr>
      </p:pic>
      <p:cxnSp>
        <p:nvCxnSpPr>
          <p:cNvPr id="35" name="Straight Connector 34">
            <a:extLst>
              <a:ext uri="{FF2B5EF4-FFF2-40B4-BE49-F238E27FC236}">
                <a16:creationId xmlns:a16="http://schemas.microsoft.com/office/drawing/2014/main" id="{E491A453-E1CA-26FD-38A1-95537C8EA561}"/>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ADA7E55-8E3B-8F39-B5E2-9676BCB7BB01}"/>
              </a:ext>
            </a:extLst>
          </p:cNvPr>
          <p:cNvSpPr txBox="1"/>
          <p:nvPr userDrawn="1"/>
        </p:nvSpPr>
        <p:spPr>
          <a:xfrm>
            <a:off x="1038594" y="2015466"/>
            <a:ext cx="2167624"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Estimate Risk and Return</a:t>
            </a:r>
          </a:p>
        </p:txBody>
      </p:sp>
      <p:cxnSp>
        <p:nvCxnSpPr>
          <p:cNvPr id="37" name="Straight Connector 36">
            <a:extLst>
              <a:ext uri="{FF2B5EF4-FFF2-40B4-BE49-F238E27FC236}">
                <a16:creationId xmlns:a16="http://schemas.microsoft.com/office/drawing/2014/main" id="{7F8D4327-2C2F-CDE4-49D3-738651B93C3E}"/>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3EED82E-2FCD-F347-2574-418C0EBC1CA4}"/>
              </a:ext>
            </a:extLst>
          </p:cNvPr>
          <p:cNvSpPr txBox="1"/>
          <p:nvPr userDrawn="1"/>
        </p:nvSpPr>
        <p:spPr>
          <a:xfrm>
            <a:off x="1038594" y="3227573"/>
            <a:ext cx="2167624" cy="323165"/>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Construct Portfolio</a:t>
            </a:r>
          </a:p>
        </p:txBody>
      </p:sp>
      <p:cxnSp>
        <p:nvCxnSpPr>
          <p:cNvPr id="39" name="Straight Connector 38">
            <a:extLst>
              <a:ext uri="{FF2B5EF4-FFF2-40B4-BE49-F238E27FC236}">
                <a16:creationId xmlns:a16="http://schemas.microsoft.com/office/drawing/2014/main" id="{3D2D2203-4D85-4FBD-D45A-19A977268D3A}"/>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319FCA8-C8A6-3E52-DB3D-CD386B07DAEF}"/>
              </a:ext>
            </a:extLst>
          </p:cNvPr>
          <p:cNvSpPr txBox="1"/>
          <p:nvPr userDrawn="1"/>
        </p:nvSpPr>
        <p:spPr>
          <a:xfrm>
            <a:off x="1038594" y="4236103"/>
            <a:ext cx="2013213"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Monitor and Rebalance</a:t>
            </a:r>
          </a:p>
        </p:txBody>
      </p:sp>
      <p:cxnSp>
        <p:nvCxnSpPr>
          <p:cNvPr id="41" name="Straight Connector 40">
            <a:extLst>
              <a:ext uri="{FF2B5EF4-FFF2-40B4-BE49-F238E27FC236}">
                <a16:creationId xmlns:a16="http://schemas.microsoft.com/office/drawing/2014/main" id="{04F44693-993A-FFDB-EC7C-0006567B0536}"/>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40795DD-B67B-F6F1-1264-4D2538DF18FD}"/>
              </a:ext>
            </a:extLst>
          </p:cNvPr>
          <p:cNvSpPr/>
          <p:nvPr userDrawn="1"/>
        </p:nvSpPr>
        <p:spPr>
          <a:xfrm>
            <a:off x="475027" y="912625"/>
            <a:ext cx="530352" cy="53035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a:t>
            </a:r>
          </a:p>
        </p:txBody>
      </p:sp>
      <p:sp>
        <p:nvSpPr>
          <p:cNvPr id="43" name="Oval 42">
            <a:extLst>
              <a:ext uri="{FF2B5EF4-FFF2-40B4-BE49-F238E27FC236}">
                <a16:creationId xmlns:a16="http://schemas.microsoft.com/office/drawing/2014/main" id="{8A74BE64-9A3A-819D-D749-2F90F4470FE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a:t>
            </a:r>
          </a:p>
        </p:txBody>
      </p:sp>
      <p:sp>
        <p:nvSpPr>
          <p:cNvPr id="44" name="Oval 43">
            <a:extLst>
              <a:ext uri="{FF2B5EF4-FFF2-40B4-BE49-F238E27FC236}">
                <a16:creationId xmlns:a16="http://schemas.microsoft.com/office/drawing/2014/main" id="{49468E5B-5C92-B211-19B6-DE463DF2C23E}"/>
              </a:ext>
            </a:extLst>
          </p:cNvPr>
          <p:cNvSpPr/>
          <p:nvPr userDrawn="1"/>
        </p:nvSpPr>
        <p:spPr>
          <a:xfrm>
            <a:off x="453720" y="3125521"/>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3</a:t>
            </a:r>
          </a:p>
        </p:txBody>
      </p:sp>
      <p:sp>
        <p:nvSpPr>
          <p:cNvPr id="45" name="Oval 44">
            <a:extLst>
              <a:ext uri="{FF2B5EF4-FFF2-40B4-BE49-F238E27FC236}">
                <a16:creationId xmlns:a16="http://schemas.microsoft.com/office/drawing/2014/main" id="{E9AE221D-EF2E-7304-3B55-E4A49BF4D9CF}"/>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4</a:t>
            </a:r>
          </a:p>
        </p:txBody>
      </p:sp>
      <p:sp>
        <p:nvSpPr>
          <p:cNvPr id="46" name="Footer Placeholder 45">
            <a:extLst>
              <a:ext uri="{FF2B5EF4-FFF2-40B4-BE49-F238E27FC236}">
                <a16:creationId xmlns:a16="http://schemas.microsoft.com/office/drawing/2014/main" id="{45E536CB-BCDC-7D6E-4E96-0FC015572846}"/>
              </a:ext>
            </a:extLst>
          </p:cNvPr>
          <p:cNvSpPr>
            <a:spLocks noGrp="1"/>
          </p:cNvSpPr>
          <p:nvPr>
            <p:ph type="ftr" sz="quarter" idx="10"/>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2024 New Frontier Advisors LLC.  All rights reserved.</a:t>
            </a:r>
          </a:p>
        </p:txBody>
      </p:sp>
      <p:sp>
        <p:nvSpPr>
          <p:cNvPr id="47" name="Slide Number Placeholder 46">
            <a:extLst>
              <a:ext uri="{FF2B5EF4-FFF2-40B4-BE49-F238E27FC236}">
                <a16:creationId xmlns:a16="http://schemas.microsoft.com/office/drawing/2014/main" id="{9F4D752C-B5F1-1B19-C2B3-FD1BF38CFAE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85717761"/>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vestment Process - Step 2">
    <p:bg>
      <p:bgRef idx="1001">
        <a:schemeClr val="bg1"/>
      </p:bgRef>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97C8318-7C67-5449-B02D-D877BEC1F94C}"/>
              </a:ext>
            </a:extLst>
          </p:cNvPr>
          <p:cNvSpPr/>
          <p:nvPr userDrawn="1"/>
        </p:nvSpPr>
        <p:spPr>
          <a:xfrm>
            <a:off x="0" y="0"/>
            <a:ext cx="3657600" cy="10564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701F43F7-6901-2178-8ABC-2178934B9511}"/>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2" name="Picture 51" descr="A group of people sitting at a table looking at a computer&#10;&#10;Description automatically generated">
            <a:extLst>
              <a:ext uri="{FF2B5EF4-FFF2-40B4-BE49-F238E27FC236}">
                <a16:creationId xmlns:a16="http://schemas.microsoft.com/office/drawing/2014/main" id="{3D0AA835-63A9-8D33-8BBC-4DD78CA5BD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128"/>
          <a:stretch/>
        </p:blipFill>
        <p:spPr>
          <a:xfrm flipH="1">
            <a:off x="7418365" y="2217758"/>
            <a:ext cx="4075895" cy="3188465"/>
          </a:xfrm>
          <a:prstGeom prst="rect">
            <a:avLst/>
          </a:prstGeom>
        </p:spPr>
      </p:pic>
      <p:sp>
        <p:nvSpPr>
          <p:cNvPr id="53" name="Rectangle 52">
            <a:extLst>
              <a:ext uri="{FF2B5EF4-FFF2-40B4-BE49-F238E27FC236}">
                <a16:creationId xmlns:a16="http://schemas.microsoft.com/office/drawing/2014/main" id="{7734104F-C2DC-341B-1247-BA8F6C684549}"/>
              </a:ext>
            </a:extLst>
          </p:cNvPr>
          <p:cNvSpPr/>
          <p:nvPr userDrawn="1"/>
        </p:nvSpPr>
        <p:spPr>
          <a:xfrm>
            <a:off x="7418365" y="2217758"/>
            <a:ext cx="4075895" cy="3188465"/>
          </a:xfrm>
          <a:prstGeom prst="rect">
            <a:avLst/>
          </a:prstGeom>
          <a:solidFill>
            <a:srgbClr val="4E4E4E">
              <a:alpha val="1288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9D8EFE0B-F45F-2AA2-E7D8-A8D7F3C83D53}"/>
              </a:ext>
            </a:extLst>
          </p:cNvPr>
          <p:cNvSpPr txBox="1"/>
          <p:nvPr userDrawn="1"/>
        </p:nvSpPr>
        <p:spPr>
          <a:xfrm>
            <a:off x="1038594" y="901233"/>
            <a:ext cx="2167624"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Select Asset Universe </a:t>
            </a:r>
            <a:b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b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and ETFs</a:t>
            </a:r>
          </a:p>
        </p:txBody>
      </p:sp>
      <p:sp>
        <p:nvSpPr>
          <p:cNvPr id="58" name="TextBox 57">
            <a:extLst>
              <a:ext uri="{FF2B5EF4-FFF2-40B4-BE49-F238E27FC236}">
                <a16:creationId xmlns:a16="http://schemas.microsoft.com/office/drawing/2014/main" id="{3323A756-A23C-C7E5-EFC2-B3D4C3830F2A}"/>
              </a:ext>
            </a:extLst>
          </p:cNvPr>
          <p:cNvSpPr txBox="1"/>
          <p:nvPr userDrawn="1"/>
        </p:nvSpPr>
        <p:spPr>
          <a:xfrm>
            <a:off x="4262195" y="701286"/>
            <a:ext cx="73100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We use state-of-the-art statistical techniques </a:t>
            </a:r>
            <a:br>
              <a:rPr kumimoji="0" lang="en-US" sz="2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br>
            <a:r>
              <a:rPr kumimoji="0" lang="en-US" sz="2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to improve the risk and return estimates derived from capital market and fund data. </a:t>
            </a:r>
          </a:p>
        </p:txBody>
      </p:sp>
      <p:sp>
        <p:nvSpPr>
          <p:cNvPr id="59" name="TextBox 58">
            <a:extLst>
              <a:ext uri="{FF2B5EF4-FFF2-40B4-BE49-F238E27FC236}">
                <a16:creationId xmlns:a16="http://schemas.microsoft.com/office/drawing/2014/main" id="{217DC711-8C5C-0F3E-845F-F37978AB0FBA}"/>
              </a:ext>
            </a:extLst>
          </p:cNvPr>
          <p:cNvSpPr txBox="1"/>
          <p:nvPr userDrawn="1"/>
        </p:nvSpPr>
        <p:spPr>
          <a:xfrm>
            <a:off x="4338463" y="2274838"/>
            <a:ext cx="3079902" cy="2308324"/>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F3F3F"/>
                </a:solidFill>
                <a:effectLst/>
                <a:uLnTx/>
                <a:uFillTx/>
                <a:latin typeface="Century Gothic" panose="020B0502020202020204" pitchFamily="34" charset="0"/>
                <a:ea typeface="+mn-ea"/>
                <a:cs typeface="+mn-cs"/>
              </a:rPr>
              <a:t>We seek to enhance the forecast value of historically estimated information. Our estimates are sensitive to current market conditions without making directional forecasts.</a:t>
            </a:r>
          </a:p>
        </p:txBody>
      </p:sp>
      <p:cxnSp>
        <p:nvCxnSpPr>
          <p:cNvPr id="60" name="Straight Connector 59">
            <a:extLst>
              <a:ext uri="{FF2B5EF4-FFF2-40B4-BE49-F238E27FC236}">
                <a16:creationId xmlns:a16="http://schemas.microsoft.com/office/drawing/2014/main" id="{2E0E2F72-8C10-06DB-248E-48DB72DD7640}"/>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2A14728-B87D-A179-70B9-D75A1C874078}"/>
              </a:ext>
            </a:extLst>
          </p:cNvPr>
          <p:cNvSpPr txBox="1"/>
          <p:nvPr userDrawn="1"/>
        </p:nvSpPr>
        <p:spPr>
          <a:xfrm>
            <a:off x="1038594" y="2015466"/>
            <a:ext cx="2167624"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Estimate Risk and Return</a:t>
            </a:r>
          </a:p>
        </p:txBody>
      </p:sp>
      <p:cxnSp>
        <p:nvCxnSpPr>
          <p:cNvPr id="62" name="Straight Connector 61">
            <a:extLst>
              <a:ext uri="{FF2B5EF4-FFF2-40B4-BE49-F238E27FC236}">
                <a16:creationId xmlns:a16="http://schemas.microsoft.com/office/drawing/2014/main" id="{E5704B97-DBDB-904F-9A85-ABED916ED03F}"/>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E56641F-5F3E-4EA7-A21A-C5BD2548506F}"/>
              </a:ext>
            </a:extLst>
          </p:cNvPr>
          <p:cNvSpPr txBox="1"/>
          <p:nvPr userDrawn="1"/>
        </p:nvSpPr>
        <p:spPr>
          <a:xfrm>
            <a:off x="1038594" y="3227573"/>
            <a:ext cx="2167624" cy="323165"/>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Construct Portfolio</a:t>
            </a:r>
          </a:p>
        </p:txBody>
      </p:sp>
      <p:cxnSp>
        <p:nvCxnSpPr>
          <p:cNvPr id="64" name="Straight Connector 63">
            <a:extLst>
              <a:ext uri="{FF2B5EF4-FFF2-40B4-BE49-F238E27FC236}">
                <a16:creationId xmlns:a16="http://schemas.microsoft.com/office/drawing/2014/main" id="{E070804A-2795-7497-4F91-CED9C362D225}"/>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21F9112D-8A82-8777-14E5-29EC6CF1B4A6}"/>
              </a:ext>
            </a:extLst>
          </p:cNvPr>
          <p:cNvSpPr txBox="1"/>
          <p:nvPr userDrawn="1"/>
        </p:nvSpPr>
        <p:spPr>
          <a:xfrm>
            <a:off x="1038594" y="4236103"/>
            <a:ext cx="2013213"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Monitor and Rebalance</a:t>
            </a:r>
          </a:p>
        </p:txBody>
      </p:sp>
      <p:cxnSp>
        <p:nvCxnSpPr>
          <p:cNvPr id="66" name="Straight Connector 65">
            <a:extLst>
              <a:ext uri="{FF2B5EF4-FFF2-40B4-BE49-F238E27FC236}">
                <a16:creationId xmlns:a16="http://schemas.microsoft.com/office/drawing/2014/main" id="{E368359B-40CF-597D-1A4B-F173E162BA11}"/>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082802D8-F278-83DA-D059-8CDA6224713F}"/>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a:t>
            </a:r>
          </a:p>
        </p:txBody>
      </p:sp>
      <p:sp>
        <p:nvSpPr>
          <p:cNvPr id="68" name="Oval 67">
            <a:extLst>
              <a:ext uri="{FF2B5EF4-FFF2-40B4-BE49-F238E27FC236}">
                <a16:creationId xmlns:a16="http://schemas.microsoft.com/office/drawing/2014/main" id="{CDF0E55A-CF55-CA23-3946-9815535981C1}"/>
              </a:ext>
            </a:extLst>
          </p:cNvPr>
          <p:cNvSpPr/>
          <p:nvPr userDrawn="1"/>
        </p:nvSpPr>
        <p:spPr>
          <a:xfrm>
            <a:off x="475027" y="2012220"/>
            <a:ext cx="530352" cy="530352"/>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a:t>
            </a:r>
          </a:p>
        </p:txBody>
      </p:sp>
      <p:sp>
        <p:nvSpPr>
          <p:cNvPr id="69" name="Oval 68">
            <a:extLst>
              <a:ext uri="{FF2B5EF4-FFF2-40B4-BE49-F238E27FC236}">
                <a16:creationId xmlns:a16="http://schemas.microsoft.com/office/drawing/2014/main" id="{2470C180-3098-7B03-8E75-BB4766750AA4}"/>
              </a:ext>
            </a:extLst>
          </p:cNvPr>
          <p:cNvSpPr/>
          <p:nvPr userDrawn="1"/>
        </p:nvSpPr>
        <p:spPr>
          <a:xfrm>
            <a:off x="453720" y="3125521"/>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3</a:t>
            </a:r>
          </a:p>
        </p:txBody>
      </p:sp>
      <p:pic>
        <p:nvPicPr>
          <p:cNvPr id="70" name="Picture 69">
            <a:extLst>
              <a:ext uri="{FF2B5EF4-FFF2-40B4-BE49-F238E27FC236}">
                <a16:creationId xmlns:a16="http://schemas.microsoft.com/office/drawing/2014/main" id="{135D067A-0EA1-BB8C-06FE-6A21175037FE}"/>
              </a:ext>
            </a:extLst>
          </p:cNvPr>
          <p:cNvPicPr>
            <a:picLocks noChangeAspect="1"/>
          </p:cNvPicPr>
          <p:nvPr userDrawn="1"/>
        </p:nvPicPr>
        <p:blipFill rotWithShape="1">
          <a:blip r:embed="rId3"/>
          <a:srcRect l="14176" r="14176"/>
          <a:stretch/>
        </p:blipFill>
        <p:spPr>
          <a:xfrm>
            <a:off x="7418365" y="2217758"/>
            <a:ext cx="4075895" cy="3188465"/>
          </a:xfrm>
          <a:prstGeom prst="rect">
            <a:avLst/>
          </a:prstGeom>
        </p:spPr>
      </p:pic>
      <p:sp>
        <p:nvSpPr>
          <p:cNvPr id="71" name="Oval 70">
            <a:extLst>
              <a:ext uri="{FF2B5EF4-FFF2-40B4-BE49-F238E27FC236}">
                <a16:creationId xmlns:a16="http://schemas.microsoft.com/office/drawing/2014/main" id="{37220311-2679-977F-37B3-19C31F702418}"/>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4</a:t>
            </a:r>
          </a:p>
        </p:txBody>
      </p:sp>
      <p:sp>
        <p:nvSpPr>
          <p:cNvPr id="72" name="Rounded Rectangle 71">
            <a:extLst>
              <a:ext uri="{FF2B5EF4-FFF2-40B4-BE49-F238E27FC236}">
                <a16:creationId xmlns:a16="http://schemas.microsoft.com/office/drawing/2014/main" id="{F22A6004-F362-7667-4BFC-642EE3EE0AFD}"/>
              </a:ext>
            </a:extLst>
          </p:cNvPr>
          <p:cNvSpPr/>
          <p:nvPr userDrawn="1"/>
        </p:nvSpPr>
        <p:spPr>
          <a:xfrm>
            <a:off x="6286120" y="4472648"/>
            <a:ext cx="1774338" cy="1684066"/>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1420C41-46E3-4735-30B5-4172A41DA275}"/>
              </a:ext>
            </a:extLst>
          </p:cNvPr>
          <p:cNvSpPr/>
          <p:nvPr userDrawn="1"/>
        </p:nvSpPr>
        <p:spPr>
          <a:xfrm>
            <a:off x="6521602" y="4694335"/>
            <a:ext cx="1303374" cy="127632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4" name="Graphic 73">
            <a:extLst>
              <a:ext uri="{FF2B5EF4-FFF2-40B4-BE49-F238E27FC236}">
                <a16:creationId xmlns:a16="http://schemas.microsoft.com/office/drawing/2014/main" id="{E81E9D64-C09E-6462-C83B-A4BE88A282AB}"/>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85561" y="5015256"/>
            <a:ext cx="622300" cy="685800"/>
          </a:xfrm>
          <a:prstGeom prst="rect">
            <a:avLst/>
          </a:prstGeom>
        </p:spPr>
      </p:pic>
      <p:sp>
        <p:nvSpPr>
          <p:cNvPr id="2" name="Footer Placeholder 45">
            <a:extLst>
              <a:ext uri="{FF2B5EF4-FFF2-40B4-BE49-F238E27FC236}">
                <a16:creationId xmlns:a16="http://schemas.microsoft.com/office/drawing/2014/main" id="{5A892068-82FF-89BC-D966-AE2236938C27}"/>
              </a:ext>
            </a:extLst>
          </p:cNvPr>
          <p:cNvSpPr>
            <a:spLocks noGrp="1"/>
          </p:cNvSpPr>
          <p:nvPr>
            <p:ph type="ftr" sz="quarter" idx="10"/>
          </p:nvPr>
        </p:nvSpPr>
        <p:spPr>
          <a:xfrm>
            <a:off x="7172500" y="6362613"/>
            <a:ext cx="4114800" cy="365125"/>
          </a:xfrm>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2024 New Frontier Advisors LLC.  All rights reserved.</a:t>
            </a:r>
          </a:p>
        </p:txBody>
      </p:sp>
      <p:sp>
        <p:nvSpPr>
          <p:cNvPr id="3" name="Slide Number Placeholder 46">
            <a:extLst>
              <a:ext uri="{FF2B5EF4-FFF2-40B4-BE49-F238E27FC236}">
                <a16:creationId xmlns:a16="http://schemas.microsoft.com/office/drawing/2014/main" id="{B566F854-D4EE-EC8B-CA11-069579AE128E}"/>
              </a:ext>
            </a:extLst>
          </p:cNvPr>
          <p:cNvSpPr>
            <a:spLocks noGrp="1"/>
          </p:cNvSpPr>
          <p:nvPr>
            <p:ph type="sldNum" sz="quarter" idx="11"/>
          </p:nvPr>
        </p:nvSpPr>
        <p:spPr>
          <a:xfrm>
            <a:off x="11622917" y="6362613"/>
            <a:ext cx="35221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34062374"/>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nvestment Process - Step 3">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4686B-94E3-09C4-FBE7-4848095E3415}"/>
              </a:ext>
            </a:extLst>
          </p:cNvPr>
          <p:cNvSpPr/>
          <p:nvPr userDrawn="1"/>
        </p:nvSpPr>
        <p:spPr>
          <a:xfrm>
            <a:off x="0" y="0"/>
            <a:ext cx="3657600" cy="10564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ECF5675-2592-62ED-8FD0-19B005AA98DB}"/>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D795A01-E31C-2086-C388-EA904C4D12FD}"/>
              </a:ext>
            </a:extLst>
          </p:cNvPr>
          <p:cNvSpPr txBox="1"/>
          <p:nvPr userDrawn="1"/>
        </p:nvSpPr>
        <p:spPr>
          <a:xfrm>
            <a:off x="1038594" y="901233"/>
            <a:ext cx="2167624"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Select Asset Universe </a:t>
            </a:r>
            <a:b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b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and ETFs</a:t>
            </a:r>
          </a:p>
        </p:txBody>
      </p:sp>
      <p:sp>
        <p:nvSpPr>
          <p:cNvPr id="5" name="TextBox 4">
            <a:extLst>
              <a:ext uri="{FF2B5EF4-FFF2-40B4-BE49-F238E27FC236}">
                <a16:creationId xmlns:a16="http://schemas.microsoft.com/office/drawing/2014/main" id="{97E609B7-83CE-C9FF-0EEF-2DEA2BC1BAF6}"/>
              </a:ext>
            </a:extLst>
          </p:cNvPr>
          <p:cNvSpPr txBox="1"/>
          <p:nvPr userDrawn="1"/>
        </p:nvSpPr>
        <p:spPr>
          <a:xfrm>
            <a:off x="3914421" y="139946"/>
            <a:ext cx="797010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All of our portfolios are constructed using our multi-patented Michaud Optimization</a:t>
            </a:r>
            <a:r>
              <a:rPr kumimoji="0" lang="en-US" sz="2400" b="0" i="0" u="none" strike="noStrike" kern="1200" cap="none" spc="0" normalizeH="0" baseline="30000" noProof="0">
                <a:ln>
                  <a:noFill/>
                </a:ln>
                <a:solidFill>
                  <a:srgbClr val="131224"/>
                </a:solidFill>
                <a:effectLst/>
                <a:uLnTx/>
                <a:uFillTx/>
                <a:latin typeface="Century Gothic" panose="020B0502020202020204" pitchFamily="34" charset="0"/>
                <a:ea typeface="+mn-ea"/>
                <a:cs typeface="+mn-cs"/>
              </a:rPr>
              <a:t>TM</a:t>
            </a:r>
            <a:r>
              <a:rPr kumimoji="0" lang="en-US" sz="2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 which builds a customized mix of ETFs to meet each client’s risk tolerance and investment objectives.</a:t>
            </a:r>
            <a:endParaRPr kumimoji="0" lang="en-US" sz="2400" b="0" i="0" u="none" strike="noStrike" kern="1200" cap="none" spc="0" normalizeH="0" baseline="30000" noProof="0">
              <a:ln>
                <a:noFill/>
              </a:ln>
              <a:solidFill>
                <a:srgbClr val="131224"/>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B62CE28B-A9F6-F035-6431-D8EBF3700C0B}"/>
              </a:ext>
            </a:extLst>
          </p:cNvPr>
          <p:cNvSpPr txBox="1"/>
          <p:nvPr userDrawn="1"/>
        </p:nvSpPr>
        <p:spPr>
          <a:xfrm>
            <a:off x="4492818" y="2120251"/>
            <a:ext cx="3055492" cy="2585323"/>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Michaud optimizations run thousands of daily scenarios to account for errors and unknowns.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31224"/>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The result is the most efficient portfolio with the surest path to achieving investor objectives.</a:t>
            </a:r>
          </a:p>
        </p:txBody>
      </p:sp>
      <p:cxnSp>
        <p:nvCxnSpPr>
          <p:cNvPr id="7" name="Straight Connector 6">
            <a:extLst>
              <a:ext uri="{FF2B5EF4-FFF2-40B4-BE49-F238E27FC236}">
                <a16:creationId xmlns:a16="http://schemas.microsoft.com/office/drawing/2014/main" id="{C175893C-8CB6-840F-A676-4F2E5A5986F8}"/>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2842D-2703-981E-2532-122DC693C611}"/>
              </a:ext>
            </a:extLst>
          </p:cNvPr>
          <p:cNvSpPr txBox="1"/>
          <p:nvPr userDrawn="1"/>
        </p:nvSpPr>
        <p:spPr>
          <a:xfrm>
            <a:off x="1038594" y="2015466"/>
            <a:ext cx="2167624"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Estimate Risk and Return</a:t>
            </a:r>
          </a:p>
        </p:txBody>
      </p:sp>
      <p:cxnSp>
        <p:nvCxnSpPr>
          <p:cNvPr id="9" name="Straight Connector 8">
            <a:extLst>
              <a:ext uri="{FF2B5EF4-FFF2-40B4-BE49-F238E27FC236}">
                <a16:creationId xmlns:a16="http://schemas.microsoft.com/office/drawing/2014/main" id="{D9C43732-1C3A-9C39-930A-FBB7D96AEC79}"/>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859B10-C940-4DA9-DBC8-505F2ADF1AC7}"/>
              </a:ext>
            </a:extLst>
          </p:cNvPr>
          <p:cNvSpPr txBox="1"/>
          <p:nvPr userDrawn="1"/>
        </p:nvSpPr>
        <p:spPr>
          <a:xfrm>
            <a:off x="1038594" y="3227573"/>
            <a:ext cx="2167624" cy="323165"/>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Construction Portfolio</a:t>
            </a:r>
          </a:p>
        </p:txBody>
      </p:sp>
      <p:cxnSp>
        <p:nvCxnSpPr>
          <p:cNvPr id="11" name="Straight Connector 10">
            <a:extLst>
              <a:ext uri="{FF2B5EF4-FFF2-40B4-BE49-F238E27FC236}">
                <a16:creationId xmlns:a16="http://schemas.microsoft.com/office/drawing/2014/main" id="{E22DC92F-A2CC-D318-ACBE-BA3643253248}"/>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A9E684-E404-37FD-948D-F397128B85B3}"/>
              </a:ext>
            </a:extLst>
          </p:cNvPr>
          <p:cNvSpPr txBox="1"/>
          <p:nvPr userDrawn="1"/>
        </p:nvSpPr>
        <p:spPr>
          <a:xfrm>
            <a:off x="1038594" y="4236103"/>
            <a:ext cx="2013213"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Monitor and Rebalance</a:t>
            </a:r>
          </a:p>
        </p:txBody>
      </p:sp>
      <p:cxnSp>
        <p:nvCxnSpPr>
          <p:cNvPr id="13" name="Straight Connector 12">
            <a:extLst>
              <a:ext uri="{FF2B5EF4-FFF2-40B4-BE49-F238E27FC236}">
                <a16:creationId xmlns:a16="http://schemas.microsoft.com/office/drawing/2014/main" id="{AE371AEC-0A82-972F-E63F-12D6FF9231F4}"/>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7AC174D-28CB-1858-4B59-CA118A02AFB0}"/>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a:t>
            </a:r>
          </a:p>
        </p:txBody>
      </p:sp>
      <p:sp>
        <p:nvSpPr>
          <p:cNvPr id="15" name="Oval 14">
            <a:extLst>
              <a:ext uri="{FF2B5EF4-FFF2-40B4-BE49-F238E27FC236}">
                <a16:creationId xmlns:a16="http://schemas.microsoft.com/office/drawing/2014/main" id="{97829983-A446-8C2F-D7E8-20593229D2B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a:t>
            </a:r>
          </a:p>
        </p:txBody>
      </p:sp>
      <p:sp>
        <p:nvSpPr>
          <p:cNvPr id="16" name="Oval 15">
            <a:extLst>
              <a:ext uri="{FF2B5EF4-FFF2-40B4-BE49-F238E27FC236}">
                <a16:creationId xmlns:a16="http://schemas.microsoft.com/office/drawing/2014/main" id="{522DDD0D-D2A5-884C-246D-C351CB18DFBD}"/>
              </a:ext>
            </a:extLst>
          </p:cNvPr>
          <p:cNvSpPr/>
          <p:nvPr userDrawn="1"/>
        </p:nvSpPr>
        <p:spPr>
          <a:xfrm>
            <a:off x="453720" y="3125521"/>
            <a:ext cx="530352" cy="5303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3</a:t>
            </a:r>
          </a:p>
        </p:txBody>
      </p:sp>
      <p:sp>
        <p:nvSpPr>
          <p:cNvPr id="17" name="Oval 16">
            <a:extLst>
              <a:ext uri="{FF2B5EF4-FFF2-40B4-BE49-F238E27FC236}">
                <a16:creationId xmlns:a16="http://schemas.microsoft.com/office/drawing/2014/main" id="{1ACDD4DB-DC38-AA86-37B2-1A2C70A8B371}"/>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4</a:t>
            </a:r>
          </a:p>
        </p:txBody>
      </p:sp>
      <p:sp>
        <p:nvSpPr>
          <p:cNvPr id="19" name="Rounded Rectangle 18">
            <a:extLst>
              <a:ext uri="{FF2B5EF4-FFF2-40B4-BE49-F238E27FC236}">
                <a16:creationId xmlns:a16="http://schemas.microsoft.com/office/drawing/2014/main" id="{60D6B5BA-9AF1-7326-6EA8-F6504A084B93}"/>
              </a:ext>
            </a:extLst>
          </p:cNvPr>
          <p:cNvSpPr/>
          <p:nvPr userDrawn="1"/>
        </p:nvSpPr>
        <p:spPr>
          <a:xfrm>
            <a:off x="6286120" y="4657988"/>
            <a:ext cx="1774338" cy="1684066"/>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71">
            <a:extLst>
              <a:ext uri="{FF2B5EF4-FFF2-40B4-BE49-F238E27FC236}">
                <a16:creationId xmlns:a16="http://schemas.microsoft.com/office/drawing/2014/main" id="{75D96236-D220-8EBB-3B39-3A12C855A53B}"/>
              </a:ext>
            </a:extLst>
          </p:cNvPr>
          <p:cNvSpPr/>
          <p:nvPr userDrawn="1"/>
        </p:nvSpPr>
        <p:spPr>
          <a:xfrm>
            <a:off x="7562505" y="1942901"/>
            <a:ext cx="4457245" cy="3957439"/>
          </a:xfrm>
          <a:prstGeom prst="roundRect">
            <a:avLst>
              <a:gd name="adj" fmla="val 9032"/>
            </a:avLst>
          </a:prstGeom>
          <a:solidFill>
            <a:schemeClr val="accent2">
              <a:lumMod val="60000"/>
              <a:lumOff val="40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12CCB88-8395-09B7-C90D-D3560DFC575B}"/>
              </a:ext>
            </a:extLst>
          </p:cNvPr>
          <p:cNvSpPr/>
          <p:nvPr userDrawn="1"/>
        </p:nvSpPr>
        <p:spPr>
          <a:xfrm>
            <a:off x="6521602" y="4879675"/>
            <a:ext cx="1303374" cy="12763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Graphic 20">
            <a:extLst>
              <a:ext uri="{FF2B5EF4-FFF2-40B4-BE49-F238E27FC236}">
                <a16:creationId xmlns:a16="http://schemas.microsoft.com/office/drawing/2014/main" id="{29B3D041-1E07-6F6C-D655-A9E6421EC49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0714" y="5257114"/>
            <a:ext cx="698500" cy="533400"/>
          </a:xfrm>
          <a:prstGeom prst="rect">
            <a:avLst/>
          </a:prstGeom>
        </p:spPr>
      </p:pic>
      <p:pic>
        <p:nvPicPr>
          <p:cNvPr id="22" name="Picture 2" descr="O:\Marketing\New Frontier Master Materials October 2013\Optimization- MO RE Frontier.jpg">
            <a:extLst>
              <a:ext uri="{FF2B5EF4-FFF2-40B4-BE49-F238E27FC236}">
                <a16:creationId xmlns:a16="http://schemas.microsoft.com/office/drawing/2014/main" id="{4335C7C1-4D4E-36C2-F03A-587DAE01AF9A}"/>
              </a:ext>
            </a:extLst>
          </p:cNvPr>
          <p:cNvPicPr>
            <a:picLocks noChangeAspect="1" noChangeArrowheads="1"/>
          </p:cNvPicPr>
          <p:nvPr userDrawn="1"/>
        </p:nvPicPr>
        <p:blipFill rotWithShape="1">
          <a:blip r:embed="rId4">
            <a:duotone>
              <a:schemeClr val="accent5">
                <a:shade val="45000"/>
                <a:satMod val="135000"/>
              </a:schemeClr>
              <a:prstClr val="white"/>
            </a:duotone>
            <a:alphaModFix/>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23204" t="21120" r="8335" b="22142"/>
          <a:stretch/>
        </p:blipFill>
        <p:spPr bwMode="auto">
          <a:xfrm>
            <a:off x="8715148" y="2591154"/>
            <a:ext cx="2798065"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2">
            <a:extLst>
              <a:ext uri="{FF2B5EF4-FFF2-40B4-BE49-F238E27FC236}">
                <a16:creationId xmlns:a16="http://schemas.microsoft.com/office/drawing/2014/main" id="{47AF883F-545E-B557-5C6B-45C3D7E48241}"/>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562505" y="1726663"/>
            <a:ext cx="4648200" cy="4229100"/>
          </a:xfrm>
          <a:prstGeom prst="rect">
            <a:avLst/>
          </a:prstGeom>
        </p:spPr>
      </p:pic>
      <p:sp>
        <p:nvSpPr>
          <p:cNvPr id="25" name="Footer Placeholder 45">
            <a:extLst>
              <a:ext uri="{FF2B5EF4-FFF2-40B4-BE49-F238E27FC236}">
                <a16:creationId xmlns:a16="http://schemas.microsoft.com/office/drawing/2014/main" id="{A670277E-A72A-7B2B-BB35-DE0A5754468E}"/>
              </a:ext>
            </a:extLst>
          </p:cNvPr>
          <p:cNvSpPr>
            <a:spLocks noGrp="1"/>
          </p:cNvSpPr>
          <p:nvPr>
            <p:ph type="ftr" sz="quarter" idx="10"/>
          </p:nvPr>
        </p:nvSpPr>
        <p:spPr>
          <a:xfrm>
            <a:off x="7172500" y="6362613"/>
            <a:ext cx="4114800" cy="365125"/>
          </a:xfrm>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2024 New Frontier Advisors LLC.  All rights reserved.</a:t>
            </a:r>
          </a:p>
        </p:txBody>
      </p:sp>
      <p:sp>
        <p:nvSpPr>
          <p:cNvPr id="26" name="Slide Number Placeholder 46">
            <a:extLst>
              <a:ext uri="{FF2B5EF4-FFF2-40B4-BE49-F238E27FC236}">
                <a16:creationId xmlns:a16="http://schemas.microsoft.com/office/drawing/2014/main" id="{77D90181-C262-B3BE-D22A-B0EEE31EC72D}"/>
              </a:ext>
            </a:extLst>
          </p:cNvPr>
          <p:cNvSpPr>
            <a:spLocks noGrp="1"/>
          </p:cNvSpPr>
          <p:nvPr>
            <p:ph type="sldNum" sz="quarter" idx="11"/>
          </p:nvPr>
        </p:nvSpPr>
        <p:spPr>
          <a:xfrm>
            <a:off x="11622917" y="6362613"/>
            <a:ext cx="35221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29" name="TextBox 28">
            <a:extLst>
              <a:ext uri="{FF2B5EF4-FFF2-40B4-BE49-F238E27FC236}">
                <a16:creationId xmlns:a16="http://schemas.microsoft.com/office/drawing/2014/main" id="{30AFD46F-CF8D-15E6-500A-868141287235}"/>
              </a:ext>
            </a:extLst>
          </p:cNvPr>
          <p:cNvSpPr txBox="1"/>
          <p:nvPr userDrawn="1"/>
        </p:nvSpPr>
        <p:spPr>
          <a:xfrm>
            <a:off x="9369839" y="1688916"/>
            <a:ext cx="2798065" cy="1163897"/>
          </a:xfrm>
          <a:prstGeom prst="rect">
            <a:avLst/>
          </a:prstGeom>
          <a:solidFill>
            <a:schemeClr val="accent2"/>
          </a:solidFill>
        </p:spPr>
        <p:txBody>
          <a:bodyPr wrap="square" lIns="274320" tIns="274320" rIns="274320" bIns="27432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MICHAUD RESAMPLED EFFICIENT FRONTIER </a:t>
            </a:r>
            <a:b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b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&amp; SIMULATED EFFICIENT PORTFOLIOS</a:t>
            </a:r>
          </a:p>
        </p:txBody>
      </p:sp>
    </p:spTree>
    <p:extLst>
      <p:ext uri="{BB962C8B-B14F-4D97-AF65-F5344CB8AC3E}">
        <p14:creationId xmlns:p14="http://schemas.microsoft.com/office/powerpoint/2010/main" val="1710939699"/>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Investment Process - Step 3">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4686B-94E3-09C4-FBE7-4848095E3415}"/>
              </a:ext>
            </a:extLst>
          </p:cNvPr>
          <p:cNvSpPr/>
          <p:nvPr userDrawn="1"/>
        </p:nvSpPr>
        <p:spPr>
          <a:xfrm>
            <a:off x="0" y="0"/>
            <a:ext cx="3657600" cy="10564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ECF5675-2592-62ED-8FD0-19B005AA98DB}"/>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D795A01-E31C-2086-C388-EA904C4D12FD}"/>
              </a:ext>
            </a:extLst>
          </p:cNvPr>
          <p:cNvSpPr txBox="1"/>
          <p:nvPr userDrawn="1"/>
        </p:nvSpPr>
        <p:spPr>
          <a:xfrm>
            <a:off x="1038594" y="901233"/>
            <a:ext cx="2167624"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Select Asset Universe </a:t>
            </a:r>
            <a:b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b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and ETFs</a:t>
            </a:r>
          </a:p>
        </p:txBody>
      </p:sp>
      <p:sp>
        <p:nvSpPr>
          <p:cNvPr id="5" name="TextBox 4">
            <a:extLst>
              <a:ext uri="{FF2B5EF4-FFF2-40B4-BE49-F238E27FC236}">
                <a16:creationId xmlns:a16="http://schemas.microsoft.com/office/drawing/2014/main" id="{97E609B7-83CE-C9FF-0EEF-2DEA2BC1BAF6}"/>
              </a:ext>
            </a:extLst>
          </p:cNvPr>
          <p:cNvSpPr txBox="1"/>
          <p:nvPr userDrawn="1"/>
        </p:nvSpPr>
        <p:spPr>
          <a:xfrm>
            <a:off x="3914421" y="139946"/>
            <a:ext cx="797010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All of our portfolios are constructed using our multi-patented Michaud Optimization</a:t>
            </a:r>
            <a:r>
              <a:rPr kumimoji="0" lang="en-US" sz="2400" b="0" i="0" u="none" strike="noStrike" kern="1200" cap="none" spc="0" normalizeH="0" baseline="30000" noProof="0">
                <a:ln>
                  <a:noFill/>
                </a:ln>
                <a:solidFill>
                  <a:srgbClr val="131224"/>
                </a:solidFill>
                <a:effectLst/>
                <a:uLnTx/>
                <a:uFillTx/>
                <a:latin typeface="Century Gothic" panose="020B0502020202020204" pitchFamily="34" charset="0"/>
                <a:ea typeface="+mn-ea"/>
                <a:cs typeface="+mn-cs"/>
              </a:rPr>
              <a:t>TM</a:t>
            </a:r>
            <a:r>
              <a:rPr kumimoji="0" lang="en-US" sz="2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 which builds a customized mix of ETFs to meet each client’s risk tolerance and investment objectives.</a:t>
            </a:r>
            <a:endParaRPr kumimoji="0" lang="en-US" sz="2400" b="0" i="0" u="none" strike="noStrike" kern="1200" cap="none" spc="0" normalizeH="0" baseline="30000" noProof="0">
              <a:ln>
                <a:noFill/>
              </a:ln>
              <a:solidFill>
                <a:srgbClr val="131224"/>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B62CE28B-A9F6-F035-6431-D8EBF3700C0B}"/>
              </a:ext>
            </a:extLst>
          </p:cNvPr>
          <p:cNvSpPr txBox="1"/>
          <p:nvPr userDrawn="1"/>
        </p:nvSpPr>
        <p:spPr>
          <a:xfrm>
            <a:off x="4139450" y="2163549"/>
            <a:ext cx="3055492" cy="2585323"/>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Michaud optimizations run thousands of daily scenarios to account for errors and unknowns.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31224"/>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The result is the most efficient portfolio with the surest path to achieving investor objectives.</a:t>
            </a:r>
          </a:p>
        </p:txBody>
      </p:sp>
      <p:cxnSp>
        <p:nvCxnSpPr>
          <p:cNvPr id="7" name="Straight Connector 6">
            <a:extLst>
              <a:ext uri="{FF2B5EF4-FFF2-40B4-BE49-F238E27FC236}">
                <a16:creationId xmlns:a16="http://schemas.microsoft.com/office/drawing/2014/main" id="{C175893C-8CB6-840F-A676-4F2E5A5986F8}"/>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2842D-2703-981E-2532-122DC693C611}"/>
              </a:ext>
            </a:extLst>
          </p:cNvPr>
          <p:cNvSpPr txBox="1"/>
          <p:nvPr userDrawn="1"/>
        </p:nvSpPr>
        <p:spPr>
          <a:xfrm>
            <a:off x="1038594" y="2015466"/>
            <a:ext cx="2167624"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Estimate Risk and Return</a:t>
            </a:r>
          </a:p>
        </p:txBody>
      </p:sp>
      <p:cxnSp>
        <p:nvCxnSpPr>
          <p:cNvPr id="9" name="Straight Connector 8">
            <a:extLst>
              <a:ext uri="{FF2B5EF4-FFF2-40B4-BE49-F238E27FC236}">
                <a16:creationId xmlns:a16="http://schemas.microsoft.com/office/drawing/2014/main" id="{D9C43732-1C3A-9C39-930A-FBB7D96AEC79}"/>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859B10-C940-4DA9-DBC8-505F2ADF1AC7}"/>
              </a:ext>
            </a:extLst>
          </p:cNvPr>
          <p:cNvSpPr txBox="1"/>
          <p:nvPr userDrawn="1"/>
        </p:nvSpPr>
        <p:spPr>
          <a:xfrm>
            <a:off x="1038594" y="3227573"/>
            <a:ext cx="2167624" cy="323165"/>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Construct Portfolio</a:t>
            </a:r>
          </a:p>
        </p:txBody>
      </p:sp>
      <p:cxnSp>
        <p:nvCxnSpPr>
          <p:cNvPr id="11" name="Straight Connector 10">
            <a:extLst>
              <a:ext uri="{FF2B5EF4-FFF2-40B4-BE49-F238E27FC236}">
                <a16:creationId xmlns:a16="http://schemas.microsoft.com/office/drawing/2014/main" id="{E22DC92F-A2CC-D318-ACBE-BA3643253248}"/>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A9E684-E404-37FD-948D-F397128B85B3}"/>
              </a:ext>
            </a:extLst>
          </p:cNvPr>
          <p:cNvSpPr txBox="1"/>
          <p:nvPr userDrawn="1"/>
        </p:nvSpPr>
        <p:spPr>
          <a:xfrm>
            <a:off x="1038594" y="4236103"/>
            <a:ext cx="2013213"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Monitor and Rebalance</a:t>
            </a:r>
          </a:p>
        </p:txBody>
      </p:sp>
      <p:cxnSp>
        <p:nvCxnSpPr>
          <p:cNvPr id="13" name="Straight Connector 12">
            <a:extLst>
              <a:ext uri="{FF2B5EF4-FFF2-40B4-BE49-F238E27FC236}">
                <a16:creationId xmlns:a16="http://schemas.microsoft.com/office/drawing/2014/main" id="{AE371AEC-0A82-972F-E63F-12D6FF9231F4}"/>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7AC174D-28CB-1858-4B59-CA118A02AFB0}"/>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a:t>
            </a:r>
          </a:p>
        </p:txBody>
      </p:sp>
      <p:sp>
        <p:nvSpPr>
          <p:cNvPr id="15" name="Oval 14">
            <a:extLst>
              <a:ext uri="{FF2B5EF4-FFF2-40B4-BE49-F238E27FC236}">
                <a16:creationId xmlns:a16="http://schemas.microsoft.com/office/drawing/2014/main" id="{97829983-A446-8C2F-D7E8-20593229D2B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a:t>
            </a:r>
          </a:p>
        </p:txBody>
      </p:sp>
      <p:sp>
        <p:nvSpPr>
          <p:cNvPr id="16" name="Oval 15">
            <a:extLst>
              <a:ext uri="{FF2B5EF4-FFF2-40B4-BE49-F238E27FC236}">
                <a16:creationId xmlns:a16="http://schemas.microsoft.com/office/drawing/2014/main" id="{522DDD0D-D2A5-884C-246D-C351CB18DFBD}"/>
              </a:ext>
            </a:extLst>
          </p:cNvPr>
          <p:cNvSpPr/>
          <p:nvPr userDrawn="1"/>
        </p:nvSpPr>
        <p:spPr>
          <a:xfrm>
            <a:off x="453720" y="3125521"/>
            <a:ext cx="530352" cy="5303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3</a:t>
            </a:r>
          </a:p>
        </p:txBody>
      </p:sp>
      <p:sp>
        <p:nvSpPr>
          <p:cNvPr id="17" name="Oval 16">
            <a:extLst>
              <a:ext uri="{FF2B5EF4-FFF2-40B4-BE49-F238E27FC236}">
                <a16:creationId xmlns:a16="http://schemas.microsoft.com/office/drawing/2014/main" id="{1ACDD4DB-DC38-AA86-37B2-1A2C70A8B371}"/>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4</a:t>
            </a:r>
          </a:p>
        </p:txBody>
      </p:sp>
      <p:sp>
        <p:nvSpPr>
          <p:cNvPr id="24" name="Rounded Rectangle 71">
            <a:extLst>
              <a:ext uri="{FF2B5EF4-FFF2-40B4-BE49-F238E27FC236}">
                <a16:creationId xmlns:a16="http://schemas.microsoft.com/office/drawing/2014/main" id="{75D96236-D220-8EBB-3B39-3A12C855A53B}"/>
              </a:ext>
            </a:extLst>
          </p:cNvPr>
          <p:cNvSpPr/>
          <p:nvPr userDrawn="1"/>
        </p:nvSpPr>
        <p:spPr>
          <a:xfrm>
            <a:off x="7294187" y="1805694"/>
            <a:ext cx="4657013" cy="4399726"/>
          </a:xfrm>
          <a:prstGeom prst="roundRect">
            <a:avLst>
              <a:gd name="adj" fmla="val 9032"/>
            </a:avLst>
          </a:prstGeom>
          <a:solidFill>
            <a:schemeClr val="accent2">
              <a:lumMod val="60000"/>
              <a:lumOff val="40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Footer Placeholder 45">
            <a:extLst>
              <a:ext uri="{FF2B5EF4-FFF2-40B4-BE49-F238E27FC236}">
                <a16:creationId xmlns:a16="http://schemas.microsoft.com/office/drawing/2014/main" id="{A670277E-A72A-7B2B-BB35-DE0A5754468E}"/>
              </a:ext>
            </a:extLst>
          </p:cNvPr>
          <p:cNvSpPr>
            <a:spLocks noGrp="1"/>
          </p:cNvSpPr>
          <p:nvPr>
            <p:ph type="ftr" sz="quarter" idx="10"/>
          </p:nvPr>
        </p:nvSpPr>
        <p:spPr>
          <a:xfrm>
            <a:off x="7172500" y="6362613"/>
            <a:ext cx="4114800" cy="365125"/>
          </a:xfrm>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2024 New Frontier Advisors LLC.  All rights reserved.</a:t>
            </a:r>
          </a:p>
        </p:txBody>
      </p:sp>
      <p:sp>
        <p:nvSpPr>
          <p:cNvPr id="26" name="Slide Number Placeholder 46">
            <a:extLst>
              <a:ext uri="{FF2B5EF4-FFF2-40B4-BE49-F238E27FC236}">
                <a16:creationId xmlns:a16="http://schemas.microsoft.com/office/drawing/2014/main" id="{77D90181-C262-B3BE-D22A-B0EEE31EC72D}"/>
              </a:ext>
            </a:extLst>
          </p:cNvPr>
          <p:cNvSpPr>
            <a:spLocks noGrp="1"/>
          </p:cNvSpPr>
          <p:nvPr>
            <p:ph type="sldNum" sz="quarter" idx="11"/>
          </p:nvPr>
        </p:nvSpPr>
        <p:spPr>
          <a:xfrm>
            <a:off x="11622917" y="6362613"/>
            <a:ext cx="35221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8" name="Rounded Rectangle 71">
            <a:extLst>
              <a:ext uri="{FF2B5EF4-FFF2-40B4-BE49-F238E27FC236}">
                <a16:creationId xmlns:a16="http://schemas.microsoft.com/office/drawing/2014/main" id="{B21746E5-E661-2BB4-BD9F-8DA00218BF23}"/>
              </a:ext>
            </a:extLst>
          </p:cNvPr>
          <p:cNvSpPr/>
          <p:nvPr userDrawn="1"/>
        </p:nvSpPr>
        <p:spPr>
          <a:xfrm>
            <a:off x="7294201" y="1805694"/>
            <a:ext cx="4696388" cy="4405904"/>
          </a:xfrm>
          <a:prstGeom prst="roundRect">
            <a:avLst>
              <a:gd name="adj" fmla="val 9032"/>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B8D9E2A7-E03E-3227-6A79-C8AC8EC7CC40}"/>
              </a:ext>
            </a:extLst>
          </p:cNvPr>
          <p:cNvSpPr/>
          <p:nvPr userDrawn="1"/>
        </p:nvSpPr>
        <p:spPr>
          <a:xfrm>
            <a:off x="7634303" y="2080766"/>
            <a:ext cx="3987112" cy="3740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9" name="Picture 2" descr="O:\Marketing\New Frontier Master Materials October 2013\Optimization- MO RE Frontier.jpg">
            <a:extLst>
              <a:ext uri="{FF2B5EF4-FFF2-40B4-BE49-F238E27FC236}">
                <a16:creationId xmlns:a16="http://schemas.microsoft.com/office/drawing/2014/main" id="{D992915A-0811-75B6-F01A-1047D25B8B43}"/>
              </a:ext>
            </a:extLst>
          </p:cNvPr>
          <p:cNvPicPr>
            <a:picLocks noChangeAspect="1" noChangeArrowheads="1"/>
          </p:cNvPicPr>
          <p:nvPr userDrawn="1"/>
        </p:nvPicPr>
        <p:blipFill rotWithShape="1">
          <a:blip r:embed="rId2">
            <a:duotone>
              <a:schemeClr val="accent5">
                <a:shade val="45000"/>
                <a:satMod val="135000"/>
              </a:schemeClr>
              <a:prstClr val="white"/>
            </a:duotone>
            <a:alphaModFix/>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3204" t="21120" r="8335" b="22142"/>
          <a:stretch/>
        </p:blipFill>
        <p:spPr bwMode="auto">
          <a:xfrm>
            <a:off x="8548089" y="2588225"/>
            <a:ext cx="2798065"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phic 29">
            <a:extLst>
              <a:ext uri="{FF2B5EF4-FFF2-40B4-BE49-F238E27FC236}">
                <a16:creationId xmlns:a16="http://schemas.microsoft.com/office/drawing/2014/main" id="{1389B5CD-DD11-9E48-851D-4EB20EADA19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386860" y="1731659"/>
            <a:ext cx="4648200" cy="4229100"/>
          </a:xfrm>
          <a:prstGeom prst="rect">
            <a:avLst/>
          </a:prstGeom>
        </p:spPr>
      </p:pic>
      <p:sp>
        <p:nvSpPr>
          <p:cNvPr id="19" name="Rounded Rectangle 18">
            <a:extLst>
              <a:ext uri="{FF2B5EF4-FFF2-40B4-BE49-F238E27FC236}">
                <a16:creationId xmlns:a16="http://schemas.microsoft.com/office/drawing/2014/main" id="{60D6B5BA-9AF1-7326-6EA8-F6504A084B93}"/>
              </a:ext>
            </a:extLst>
          </p:cNvPr>
          <p:cNvSpPr/>
          <p:nvPr userDrawn="1"/>
        </p:nvSpPr>
        <p:spPr>
          <a:xfrm>
            <a:off x="6218164" y="4923654"/>
            <a:ext cx="1774338" cy="1684066"/>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12CCB88-8395-09B7-C90D-D3560DFC575B}"/>
              </a:ext>
            </a:extLst>
          </p:cNvPr>
          <p:cNvSpPr/>
          <p:nvPr userDrawn="1"/>
        </p:nvSpPr>
        <p:spPr>
          <a:xfrm>
            <a:off x="6453646" y="5145341"/>
            <a:ext cx="1303374" cy="12763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Graphic 20">
            <a:extLst>
              <a:ext uri="{FF2B5EF4-FFF2-40B4-BE49-F238E27FC236}">
                <a16:creationId xmlns:a16="http://schemas.microsoft.com/office/drawing/2014/main" id="{29B3D041-1E07-6F6C-D655-A9E6421EC49B}"/>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62758" y="5522780"/>
            <a:ext cx="698500" cy="533400"/>
          </a:xfrm>
          <a:prstGeom prst="rect">
            <a:avLst/>
          </a:prstGeom>
        </p:spPr>
      </p:pic>
      <p:sp>
        <p:nvSpPr>
          <p:cNvPr id="28" name="TextBox 27">
            <a:extLst>
              <a:ext uri="{FF2B5EF4-FFF2-40B4-BE49-F238E27FC236}">
                <a16:creationId xmlns:a16="http://schemas.microsoft.com/office/drawing/2014/main" id="{E2213B5C-E9A0-EEB9-EA32-4DF66CB318D7}"/>
              </a:ext>
            </a:extLst>
          </p:cNvPr>
          <p:cNvSpPr txBox="1"/>
          <p:nvPr userDrawn="1"/>
        </p:nvSpPr>
        <p:spPr>
          <a:xfrm>
            <a:off x="9211963" y="1669106"/>
            <a:ext cx="2968244" cy="1136880"/>
          </a:xfrm>
          <a:prstGeom prst="rect">
            <a:avLst/>
          </a:prstGeom>
          <a:solidFill>
            <a:schemeClr val="accent2"/>
          </a:solidFill>
        </p:spPr>
        <p:txBody>
          <a:bodyPr wrap="square" lIns="274320" tIns="274320" rIns="274320" bIns="27432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30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MICHAUD RESAMPLED EFFICIENT FRONTIER </a:t>
            </a:r>
            <a:br>
              <a:rPr kumimoji="0" lang="en-US" sz="1100" b="0" i="0" u="none" strike="noStrike" kern="1200" cap="none" spc="30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br>
            <a:r>
              <a:rPr kumimoji="0" lang="en-US" sz="1100" b="0" i="0" u="none" strike="noStrike" kern="1200" cap="none" spc="30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&amp; SIMULATED EFFICIENT PORTFOLIOS</a:t>
            </a:r>
          </a:p>
        </p:txBody>
      </p:sp>
    </p:spTree>
    <p:extLst>
      <p:ext uri="{BB962C8B-B14F-4D97-AF65-F5344CB8AC3E}">
        <p14:creationId xmlns:p14="http://schemas.microsoft.com/office/powerpoint/2010/main" val="3360137325"/>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Investment Process - Step 3">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4686B-94E3-09C4-FBE7-4848095E3415}"/>
              </a:ext>
            </a:extLst>
          </p:cNvPr>
          <p:cNvSpPr/>
          <p:nvPr userDrawn="1"/>
        </p:nvSpPr>
        <p:spPr>
          <a:xfrm>
            <a:off x="0" y="0"/>
            <a:ext cx="3657600" cy="10564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ECF5675-2592-62ED-8FD0-19B005AA98DB}"/>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D795A01-E31C-2086-C388-EA904C4D12FD}"/>
              </a:ext>
            </a:extLst>
          </p:cNvPr>
          <p:cNvSpPr txBox="1"/>
          <p:nvPr userDrawn="1"/>
        </p:nvSpPr>
        <p:spPr>
          <a:xfrm>
            <a:off x="1038594" y="901233"/>
            <a:ext cx="2167624"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Select Asset Universe </a:t>
            </a:r>
            <a:b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b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and ETFs</a:t>
            </a:r>
          </a:p>
        </p:txBody>
      </p:sp>
      <p:sp>
        <p:nvSpPr>
          <p:cNvPr id="5" name="TextBox 4">
            <a:extLst>
              <a:ext uri="{FF2B5EF4-FFF2-40B4-BE49-F238E27FC236}">
                <a16:creationId xmlns:a16="http://schemas.microsoft.com/office/drawing/2014/main" id="{97E609B7-83CE-C9FF-0EEF-2DEA2BC1BAF6}"/>
              </a:ext>
            </a:extLst>
          </p:cNvPr>
          <p:cNvSpPr txBox="1"/>
          <p:nvPr userDrawn="1"/>
        </p:nvSpPr>
        <p:spPr>
          <a:xfrm>
            <a:off x="4320070" y="701286"/>
            <a:ext cx="73100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Unlike commercially available optimizers who treat investment information as certain, our globally recognized approach, Michaud Optimization, uniquely addresses the uncertainty inherent to investing. </a:t>
            </a:r>
          </a:p>
        </p:txBody>
      </p:sp>
      <p:sp>
        <p:nvSpPr>
          <p:cNvPr id="6" name="TextBox 5">
            <a:extLst>
              <a:ext uri="{FF2B5EF4-FFF2-40B4-BE49-F238E27FC236}">
                <a16:creationId xmlns:a16="http://schemas.microsoft.com/office/drawing/2014/main" id="{B62CE28B-A9F6-F035-6431-D8EBF3700C0B}"/>
              </a:ext>
            </a:extLst>
          </p:cNvPr>
          <p:cNvSpPr txBox="1"/>
          <p:nvPr userDrawn="1"/>
        </p:nvSpPr>
        <p:spPr>
          <a:xfrm>
            <a:off x="4320070" y="2059387"/>
            <a:ext cx="3055492" cy="2125197"/>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By running thousands of scenarios, all portfolios are constructed to explore the many ways assets may perform – and charting the most reliable path forward.</a:t>
            </a:r>
          </a:p>
        </p:txBody>
      </p:sp>
      <p:cxnSp>
        <p:nvCxnSpPr>
          <p:cNvPr id="7" name="Straight Connector 6">
            <a:extLst>
              <a:ext uri="{FF2B5EF4-FFF2-40B4-BE49-F238E27FC236}">
                <a16:creationId xmlns:a16="http://schemas.microsoft.com/office/drawing/2014/main" id="{C175893C-8CB6-840F-A676-4F2E5A5986F8}"/>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2842D-2703-981E-2532-122DC693C611}"/>
              </a:ext>
            </a:extLst>
          </p:cNvPr>
          <p:cNvSpPr txBox="1"/>
          <p:nvPr userDrawn="1"/>
        </p:nvSpPr>
        <p:spPr>
          <a:xfrm>
            <a:off x="1038594" y="2015466"/>
            <a:ext cx="2167624"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Estimate Risk and Return</a:t>
            </a:r>
          </a:p>
        </p:txBody>
      </p:sp>
      <p:cxnSp>
        <p:nvCxnSpPr>
          <p:cNvPr id="9" name="Straight Connector 8">
            <a:extLst>
              <a:ext uri="{FF2B5EF4-FFF2-40B4-BE49-F238E27FC236}">
                <a16:creationId xmlns:a16="http://schemas.microsoft.com/office/drawing/2014/main" id="{D9C43732-1C3A-9C39-930A-FBB7D96AEC79}"/>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859B10-C940-4DA9-DBC8-505F2ADF1AC7}"/>
              </a:ext>
            </a:extLst>
          </p:cNvPr>
          <p:cNvSpPr txBox="1"/>
          <p:nvPr userDrawn="1"/>
        </p:nvSpPr>
        <p:spPr>
          <a:xfrm>
            <a:off x="1038594" y="3227573"/>
            <a:ext cx="2167624" cy="323165"/>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Construct Portfolio</a:t>
            </a:r>
          </a:p>
        </p:txBody>
      </p:sp>
      <p:cxnSp>
        <p:nvCxnSpPr>
          <p:cNvPr id="11" name="Straight Connector 10">
            <a:extLst>
              <a:ext uri="{FF2B5EF4-FFF2-40B4-BE49-F238E27FC236}">
                <a16:creationId xmlns:a16="http://schemas.microsoft.com/office/drawing/2014/main" id="{E22DC92F-A2CC-D318-ACBE-BA3643253248}"/>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A9E684-E404-37FD-948D-F397128B85B3}"/>
              </a:ext>
            </a:extLst>
          </p:cNvPr>
          <p:cNvSpPr txBox="1"/>
          <p:nvPr userDrawn="1"/>
        </p:nvSpPr>
        <p:spPr>
          <a:xfrm>
            <a:off x="1038594" y="4236103"/>
            <a:ext cx="2013213"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Monitor and Rebalance</a:t>
            </a:r>
          </a:p>
        </p:txBody>
      </p:sp>
      <p:cxnSp>
        <p:nvCxnSpPr>
          <p:cNvPr id="13" name="Straight Connector 12">
            <a:extLst>
              <a:ext uri="{FF2B5EF4-FFF2-40B4-BE49-F238E27FC236}">
                <a16:creationId xmlns:a16="http://schemas.microsoft.com/office/drawing/2014/main" id="{AE371AEC-0A82-972F-E63F-12D6FF9231F4}"/>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7AC174D-28CB-1858-4B59-CA118A02AFB0}"/>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a:t>
            </a:r>
          </a:p>
        </p:txBody>
      </p:sp>
      <p:sp>
        <p:nvSpPr>
          <p:cNvPr id="15" name="Oval 14">
            <a:extLst>
              <a:ext uri="{FF2B5EF4-FFF2-40B4-BE49-F238E27FC236}">
                <a16:creationId xmlns:a16="http://schemas.microsoft.com/office/drawing/2014/main" id="{97829983-A446-8C2F-D7E8-20593229D2B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a:t>
            </a:r>
          </a:p>
        </p:txBody>
      </p:sp>
      <p:sp>
        <p:nvSpPr>
          <p:cNvPr id="16" name="Oval 15">
            <a:extLst>
              <a:ext uri="{FF2B5EF4-FFF2-40B4-BE49-F238E27FC236}">
                <a16:creationId xmlns:a16="http://schemas.microsoft.com/office/drawing/2014/main" id="{522DDD0D-D2A5-884C-246D-C351CB18DFBD}"/>
              </a:ext>
            </a:extLst>
          </p:cNvPr>
          <p:cNvSpPr/>
          <p:nvPr userDrawn="1"/>
        </p:nvSpPr>
        <p:spPr>
          <a:xfrm>
            <a:off x="453720" y="3125521"/>
            <a:ext cx="530352" cy="5303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3</a:t>
            </a:r>
          </a:p>
        </p:txBody>
      </p:sp>
      <p:sp>
        <p:nvSpPr>
          <p:cNvPr id="17" name="Oval 16">
            <a:extLst>
              <a:ext uri="{FF2B5EF4-FFF2-40B4-BE49-F238E27FC236}">
                <a16:creationId xmlns:a16="http://schemas.microsoft.com/office/drawing/2014/main" id="{1ACDD4DB-DC38-AA86-37B2-1A2C70A8B371}"/>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4</a:t>
            </a:r>
          </a:p>
        </p:txBody>
      </p:sp>
      <p:pic>
        <p:nvPicPr>
          <p:cNvPr id="18" name="Picture 17" descr="A colorful background with waves&#10;&#10;Description automatically generated with medium confidence">
            <a:extLst>
              <a:ext uri="{FF2B5EF4-FFF2-40B4-BE49-F238E27FC236}">
                <a16:creationId xmlns:a16="http://schemas.microsoft.com/office/drawing/2014/main" id="{B473DBC4-C269-D603-0E82-E3EC3E5EB95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489727" y="2039590"/>
            <a:ext cx="4014367" cy="3463543"/>
          </a:xfrm>
          <a:prstGeom prst="rect">
            <a:avLst/>
          </a:prstGeom>
        </p:spPr>
      </p:pic>
      <p:sp>
        <p:nvSpPr>
          <p:cNvPr id="19" name="Rounded Rectangle 18">
            <a:extLst>
              <a:ext uri="{FF2B5EF4-FFF2-40B4-BE49-F238E27FC236}">
                <a16:creationId xmlns:a16="http://schemas.microsoft.com/office/drawing/2014/main" id="{60D6B5BA-9AF1-7326-6EA8-F6504A084B93}"/>
              </a:ext>
            </a:extLst>
          </p:cNvPr>
          <p:cNvSpPr/>
          <p:nvPr userDrawn="1"/>
        </p:nvSpPr>
        <p:spPr>
          <a:xfrm>
            <a:off x="6286120" y="4472648"/>
            <a:ext cx="1774338" cy="1684066"/>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12CCB88-8395-09B7-C90D-D3560DFC575B}"/>
              </a:ext>
            </a:extLst>
          </p:cNvPr>
          <p:cNvSpPr/>
          <p:nvPr userDrawn="1"/>
        </p:nvSpPr>
        <p:spPr>
          <a:xfrm>
            <a:off x="6521602" y="4694335"/>
            <a:ext cx="1303374" cy="12763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Graphic 20">
            <a:extLst>
              <a:ext uri="{FF2B5EF4-FFF2-40B4-BE49-F238E27FC236}">
                <a16:creationId xmlns:a16="http://schemas.microsoft.com/office/drawing/2014/main" id="{29B3D041-1E07-6F6C-D655-A9E6421EC49B}"/>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5614" y="5073451"/>
            <a:ext cx="698500" cy="533400"/>
          </a:xfrm>
          <a:prstGeom prst="rect">
            <a:avLst/>
          </a:prstGeom>
        </p:spPr>
      </p:pic>
    </p:spTree>
    <p:extLst>
      <p:ext uri="{BB962C8B-B14F-4D97-AF65-F5344CB8AC3E}">
        <p14:creationId xmlns:p14="http://schemas.microsoft.com/office/powerpoint/2010/main" val="3529730888"/>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nvestment Process - Step 4">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8BD72A-B2C9-4D3B-C086-D23F7D222C78}"/>
              </a:ext>
            </a:extLst>
          </p:cNvPr>
          <p:cNvSpPr/>
          <p:nvPr userDrawn="1"/>
        </p:nvSpPr>
        <p:spPr>
          <a:xfrm>
            <a:off x="0" y="0"/>
            <a:ext cx="3657600" cy="105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9B73972-3603-9DA2-CAB5-004D348D6AE3}"/>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EA452A7-899F-E928-AF7D-6D5B22BE6BBF}"/>
              </a:ext>
            </a:extLst>
          </p:cNvPr>
          <p:cNvSpPr txBox="1"/>
          <p:nvPr userDrawn="1"/>
        </p:nvSpPr>
        <p:spPr>
          <a:xfrm>
            <a:off x="1038594" y="901233"/>
            <a:ext cx="2167624"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Select Asset Universe </a:t>
            </a:r>
            <a:b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b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and ETFs</a:t>
            </a:r>
          </a:p>
        </p:txBody>
      </p:sp>
      <p:sp>
        <p:nvSpPr>
          <p:cNvPr id="6" name="TextBox 5">
            <a:extLst>
              <a:ext uri="{FF2B5EF4-FFF2-40B4-BE49-F238E27FC236}">
                <a16:creationId xmlns:a16="http://schemas.microsoft.com/office/drawing/2014/main" id="{08E1A224-47D8-4805-A572-80E38EC16F26}"/>
              </a:ext>
            </a:extLst>
          </p:cNvPr>
          <p:cNvSpPr txBox="1"/>
          <p:nvPr userDrawn="1"/>
        </p:nvSpPr>
        <p:spPr>
          <a:xfrm>
            <a:off x="4285345" y="701286"/>
            <a:ext cx="7310045" cy="13080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Portfolios are monitored continuously, and our need-to-trade rebalancing test determines the optimal time to rebalance.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55B7D9B-C12A-A6C0-BE2B-3716AFBA64D9}"/>
              </a:ext>
            </a:extLst>
          </p:cNvPr>
          <p:cNvSpPr txBox="1"/>
          <p:nvPr userDrawn="1"/>
        </p:nvSpPr>
        <p:spPr>
          <a:xfrm>
            <a:off x="3549910" y="2513420"/>
            <a:ext cx="2458654" cy="2076851"/>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Intelligent Rebalancing prevents ineffective and costly trades while enhancing investment value.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endParaRPr>
          </a:p>
        </p:txBody>
      </p:sp>
      <p:cxnSp>
        <p:nvCxnSpPr>
          <p:cNvPr id="8" name="Straight Connector 7">
            <a:extLst>
              <a:ext uri="{FF2B5EF4-FFF2-40B4-BE49-F238E27FC236}">
                <a16:creationId xmlns:a16="http://schemas.microsoft.com/office/drawing/2014/main" id="{7BF7F08A-C82D-FE09-8A27-7C188105697A}"/>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D48DA4-0F53-3EF0-4601-4154AD02344A}"/>
              </a:ext>
            </a:extLst>
          </p:cNvPr>
          <p:cNvSpPr txBox="1"/>
          <p:nvPr userDrawn="1"/>
        </p:nvSpPr>
        <p:spPr>
          <a:xfrm>
            <a:off x="1038594" y="2015466"/>
            <a:ext cx="2167624"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Estimate Risk and Return</a:t>
            </a:r>
          </a:p>
        </p:txBody>
      </p:sp>
      <p:cxnSp>
        <p:nvCxnSpPr>
          <p:cNvPr id="10" name="Straight Connector 9">
            <a:extLst>
              <a:ext uri="{FF2B5EF4-FFF2-40B4-BE49-F238E27FC236}">
                <a16:creationId xmlns:a16="http://schemas.microsoft.com/office/drawing/2014/main" id="{96A03790-9470-2ACF-B8A0-216D6DC85BF0}"/>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82581C-CC46-6D5B-EC11-CA6BC328182C}"/>
              </a:ext>
            </a:extLst>
          </p:cNvPr>
          <p:cNvSpPr txBox="1"/>
          <p:nvPr userDrawn="1"/>
        </p:nvSpPr>
        <p:spPr>
          <a:xfrm>
            <a:off x="1038594" y="3227573"/>
            <a:ext cx="2167624" cy="323165"/>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Construct Portfolio</a:t>
            </a:r>
          </a:p>
        </p:txBody>
      </p:sp>
      <p:cxnSp>
        <p:nvCxnSpPr>
          <p:cNvPr id="12" name="Straight Connector 11">
            <a:extLst>
              <a:ext uri="{FF2B5EF4-FFF2-40B4-BE49-F238E27FC236}">
                <a16:creationId xmlns:a16="http://schemas.microsoft.com/office/drawing/2014/main" id="{C165A7E9-F75B-887F-41AF-72A0FA29EBFD}"/>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5EA261-0107-8708-A159-DEB6754773B7}"/>
              </a:ext>
            </a:extLst>
          </p:cNvPr>
          <p:cNvSpPr txBox="1"/>
          <p:nvPr userDrawn="1"/>
        </p:nvSpPr>
        <p:spPr>
          <a:xfrm>
            <a:off x="1038594" y="4236103"/>
            <a:ext cx="2013213"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Monitor and Rebalance</a:t>
            </a:r>
          </a:p>
        </p:txBody>
      </p:sp>
      <p:cxnSp>
        <p:nvCxnSpPr>
          <p:cNvPr id="14" name="Straight Connector 13">
            <a:extLst>
              <a:ext uri="{FF2B5EF4-FFF2-40B4-BE49-F238E27FC236}">
                <a16:creationId xmlns:a16="http://schemas.microsoft.com/office/drawing/2014/main" id="{D9E8B1B6-F5D2-DA25-C178-B0FFDC33B2A2}"/>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B7694B82-B1E5-3C4C-A46F-6DE374570B35}"/>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a:t>
            </a:r>
          </a:p>
        </p:txBody>
      </p:sp>
      <p:sp>
        <p:nvSpPr>
          <p:cNvPr id="16" name="Oval 15">
            <a:extLst>
              <a:ext uri="{FF2B5EF4-FFF2-40B4-BE49-F238E27FC236}">
                <a16:creationId xmlns:a16="http://schemas.microsoft.com/office/drawing/2014/main" id="{9B84300A-6E55-9D15-A094-9E3ACE8AD4A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a:t>
            </a:r>
          </a:p>
        </p:txBody>
      </p:sp>
      <p:sp>
        <p:nvSpPr>
          <p:cNvPr id="17" name="Oval 16">
            <a:extLst>
              <a:ext uri="{FF2B5EF4-FFF2-40B4-BE49-F238E27FC236}">
                <a16:creationId xmlns:a16="http://schemas.microsoft.com/office/drawing/2014/main" id="{D99E19C5-A66D-16BA-0B3F-FDB5147E320D}"/>
              </a:ext>
            </a:extLst>
          </p:cNvPr>
          <p:cNvSpPr/>
          <p:nvPr userDrawn="1"/>
        </p:nvSpPr>
        <p:spPr>
          <a:xfrm>
            <a:off x="453720" y="3125521"/>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3</a:t>
            </a:r>
          </a:p>
        </p:txBody>
      </p:sp>
      <p:sp>
        <p:nvSpPr>
          <p:cNvPr id="18" name="Oval 17">
            <a:extLst>
              <a:ext uri="{FF2B5EF4-FFF2-40B4-BE49-F238E27FC236}">
                <a16:creationId xmlns:a16="http://schemas.microsoft.com/office/drawing/2014/main" id="{8F58B3DB-954E-7163-9228-F32F376C21E2}"/>
              </a:ext>
            </a:extLst>
          </p:cNvPr>
          <p:cNvSpPr/>
          <p:nvPr userDrawn="1"/>
        </p:nvSpPr>
        <p:spPr>
          <a:xfrm>
            <a:off x="475027" y="4211948"/>
            <a:ext cx="530352" cy="53035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4</a:t>
            </a:r>
          </a:p>
        </p:txBody>
      </p:sp>
      <p:sp>
        <p:nvSpPr>
          <p:cNvPr id="23" name="Rounded Rectangle 148">
            <a:extLst>
              <a:ext uri="{FF2B5EF4-FFF2-40B4-BE49-F238E27FC236}">
                <a16:creationId xmlns:a16="http://schemas.microsoft.com/office/drawing/2014/main" id="{3A74828E-53D5-54AA-CBE2-66E621D7E2CC}"/>
              </a:ext>
            </a:extLst>
          </p:cNvPr>
          <p:cNvSpPr/>
          <p:nvPr userDrawn="1"/>
        </p:nvSpPr>
        <p:spPr>
          <a:xfrm rot="5400000">
            <a:off x="6442797" y="901645"/>
            <a:ext cx="4832249" cy="6093179"/>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291E200-9D90-D671-78EC-7226C36E58D5}"/>
              </a:ext>
            </a:extLst>
          </p:cNvPr>
          <p:cNvSpPr/>
          <p:nvPr userDrawn="1"/>
        </p:nvSpPr>
        <p:spPr>
          <a:xfrm rot="5400000">
            <a:off x="6724412" y="992687"/>
            <a:ext cx="4225478" cy="585882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0" name="Rounded Rectangle 19">
            <a:extLst>
              <a:ext uri="{FF2B5EF4-FFF2-40B4-BE49-F238E27FC236}">
                <a16:creationId xmlns:a16="http://schemas.microsoft.com/office/drawing/2014/main" id="{23EC003E-A785-4EB2-173B-E69632BD15E0}"/>
              </a:ext>
            </a:extLst>
          </p:cNvPr>
          <p:cNvSpPr/>
          <p:nvPr userDrawn="1"/>
        </p:nvSpPr>
        <p:spPr>
          <a:xfrm>
            <a:off x="4691079" y="5085026"/>
            <a:ext cx="1774338" cy="1684066"/>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5E1E4CD-D7A3-5A8A-4BBE-C41A91AAB02D}"/>
              </a:ext>
            </a:extLst>
          </p:cNvPr>
          <p:cNvSpPr/>
          <p:nvPr userDrawn="1"/>
        </p:nvSpPr>
        <p:spPr>
          <a:xfrm>
            <a:off x="4985806" y="5330002"/>
            <a:ext cx="1184885" cy="116029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2" name="Graphic 21">
            <a:extLst>
              <a:ext uri="{FF2B5EF4-FFF2-40B4-BE49-F238E27FC236}">
                <a16:creationId xmlns:a16="http://schemas.microsoft.com/office/drawing/2014/main" id="{8BB902AB-4E33-5EBA-C226-E6E066AC5B2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28998" y="5687898"/>
            <a:ext cx="698500" cy="444500"/>
          </a:xfrm>
          <a:prstGeom prst="rect">
            <a:avLst/>
          </a:prstGeom>
        </p:spPr>
      </p:pic>
      <p:pic>
        <p:nvPicPr>
          <p:cNvPr id="26" name="Picture 25">
            <a:extLst>
              <a:ext uri="{FF2B5EF4-FFF2-40B4-BE49-F238E27FC236}">
                <a16:creationId xmlns:a16="http://schemas.microsoft.com/office/drawing/2014/main" id="{ADB39A8E-39D6-577C-577A-9B1671E168CF}"/>
              </a:ext>
            </a:extLst>
          </p:cNvPr>
          <p:cNvPicPr>
            <a:picLocks noChangeAspect="1"/>
          </p:cNvPicPr>
          <p:nvPr userDrawn="1"/>
        </p:nvPicPr>
        <p:blipFill>
          <a:blip r:embed="rId4">
            <a:grayscl/>
            <a:extLst>
              <a:ext uri="{28A0092B-C50C-407E-A947-70E740481C1C}">
                <a14:useLocalDpi xmlns:a14="http://schemas.microsoft.com/office/drawing/2010/main" val="0"/>
              </a:ext>
            </a:extLst>
          </a:blip>
          <a:stretch>
            <a:fillRect/>
          </a:stretch>
        </p:blipFill>
        <p:spPr>
          <a:xfrm>
            <a:off x="6143173" y="2210881"/>
            <a:ext cx="5484260" cy="3326005"/>
          </a:xfrm>
          <a:prstGeom prst="rect">
            <a:avLst/>
          </a:prstGeom>
        </p:spPr>
      </p:pic>
      <p:pic>
        <p:nvPicPr>
          <p:cNvPr id="27" name="Picture 26">
            <a:extLst>
              <a:ext uri="{FF2B5EF4-FFF2-40B4-BE49-F238E27FC236}">
                <a16:creationId xmlns:a16="http://schemas.microsoft.com/office/drawing/2014/main" id="{0E68DE79-BF11-7AE5-78EB-F8C3D9F738D8}"/>
              </a:ext>
            </a:extLst>
          </p:cNvPr>
          <p:cNvPicPr>
            <a:picLocks noChangeAspect="1"/>
          </p:cNvPicPr>
          <p:nvPr userDrawn="1"/>
        </p:nvPicPr>
        <p:blipFill>
          <a:blip r:embed="rId5">
            <a:grayscl/>
            <a:extLst>
              <a:ext uri="{28A0092B-C50C-407E-A947-70E740481C1C}">
                <a14:useLocalDpi xmlns:a14="http://schemas.microsoft.com/office/drawing/2010/main" val="0"/>
              </a:ext>
            </a:extLst>
          </a:blip>
          <a:stretch>
            <a:fillRect/>
          </a:stretch>
        </p:blipFill>
        <p:spPr>
          <a:xfrm>
            <a:off x="6143173" y="2480527"/>
            <a:ext cx="5484260" cy="3326005"/>
          </a:xfrm>
          <a:prstGeom prst="rect">
            <a:avLst/>
          </a:prstGeom>
        </p:spPr>
      </p:pic>
      <p:pic>
        <p:nvPicPr>
          <p:cNvPr id="28" name="Picture 27">
            <a:extLst>
              <a:ext uri="{FF2B5EF4-FFF2-40B4-BE49-F238E27FC236}">
                <a16:creationId xmlns:a16="http://schemas.microsoft.com/office/drawing/2014/main" id="{37039403-98F6-301E-2DC9-D6DEC2E0C3EB}"/>
              </a:ext>
            </a:extLst>
          </p:cNvPr>
          <p:cNvPicPr>
            <a:picLocks noChangeAspect="1"/>
          </p:cNvPicPr>
          <p:nvPr userDrawn="1"/>
        </p:nvPicPr>
        <p:blipFill>
          <a:blip r:embed="rId6">
            <a:grayscl/>
            <a:extLst>
              <a:ext uri="{28A0092B-C50C-407E-A947-70E740481C1C}">
                <a14:useLocalDpi xmlns:a14="http://schemas.microsoft.com/office/drawing/2010/main" val="0"/>
              </a:ext>
            </a:extLst>
          </a:blip>
          <a:stretch>
            <a:fillRect/>
          </a:stretch>
        </p:blipFill>
        <p:spPr>
          <a:xfrm>
            <a:off x="6178098" y="2158137"/>
            <a:ext cx="5484260" cy="3326005"/>
          </a:xfrm>
          <a:prstGeom prst="rect">
            <a:avLst/>
          </a:prstGeom>
        </p:spPr>
      </p:pic>
      <p:pic>
        <p:nvPicPr>
          <p:cNvPr id="29" name="Picture 28">
            <a:extLst>
              <a:ext uri="{FF2B5EF4-FFF2-40B4-BE49-F238E27FC236}">
                <a16:creationId xmlns:a16="http://schemas.microsoft.com/office/drawing/2014/main" id="{07F74D49-02D4-3601-020D-4000ADD13965}"/>
              </a:ext>
            </a:extLst>
          </p:cNvPr>
          <p:cNvPicPr>
            <a:picLocks noChangeAspect="1"/>
          </p:cNvPicPr>
          <p:nvPr userDrawn="1"/>
        </p:nvPicPr>
        <p:blipFill>
          <a:blip r:embed="rId7">
            <a:grayscl/>
            <a:extLst>
              <a:ext uri="{28A0092B-C50C-407E-A947-70E740481C1C}">
                <a14:useLocalDpi xmlns:a14="http://schemas.microsoft.com/office/drawing/2010/main" val="0"/>
              </a:ext>
            </a:extLst>
          </a:blip>
          <a:stretch>
            <a:fillRect/>
          </a:stretch>
        </p:blipFill>
        <p:spPr>
          <a:xfrm>
            <a:off x="6143173" y="2480527"/>
            <a:ext cx="5484260" cy="3326005"/>
          </a:xfrm>
          <a:prstGeom prst="rect">
            <a:avLst/>
          </a:prstGeom>
        </p:spPr>
      </p:pic>
      <p:pic>
        <p:nvPicPr>
          <p:cNvPr id="30" name="Picture 29">
            <a:extLst>
              <a:ext uri="{FF2B5EF4-FFF2-40B4-BE49-F238E27FC236}">
                <a16:creationId xmlns:a16="http://schemas.microsoft.com/office/drawing/2014/main" id="{66341773-DAE3-4A4F-AAFB-3960C88824D8}"/>
              </a:ext>
            </a:extLst>
          </p:cNvPr>
          <p:cNvPicPr>
            <a:picLocks noChangeAspect="1"/>
          </p:cNvPicPr>
          <p:nvPr userDrawn="1"/>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95277" y="2184509"/>
            <a:ext cx="5484260" cy="3326005"/>
          </a:xfrm>
          <a:prstGeom prst="rect">
            <a:avLst/>
          </a:prstGeom>
        </p:spPr>
      </p:pic>
    </p:spTree>
    <p:extLst>
      <p:ext uri="{BB962C8B-B14F-4D97-AF65-F5344CB8AC3E}">
        <p14:creationId xmlns:p14="http://schemas.microsoft.com/office/powerpoint/2010/main" val="19011138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7.40741E-7 L -0.00834 0.05648 " pathEditMode="relative" rAng="0" ptsTypes="AA">
                                      <p:cBhvr>
                                        <p:cTn id="16" dur="2000" fill="hold"/>
                                        <p:tgtEl>
                                          <p:spTgt spid="30"/>
                                        </p:tgtEl>
                                        <p:attrNameLst>
                                          <p:attrName>ppt_x</p:attrName>
                                          <p:attrName>ppt_y</p:attrName>
                                        </p:attrNameLst>
                                      </p:cBhvr>
                                      <p:rCtr x="-417" y="2824"/>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95833E-6 3.33333E-6 L 0.00573 -0.05093 " pathEditMode="relative" rAng="0" ptsTypes="AA">
                                      <p:cBhvr>
                                        <p:cTn id="20" dur="2000" fill="hold"/>
                                        <p:tgtEl>
                                          <p:spTgt spid="29"/>
                                        </p:tgtEl>
                                        <p:attrNameLst>
                                          <p:attrName>ppt_x</p:attrName>
                                          <p:attrName>ppt_y</p:attrName>
                                        </p:attrNameLst>
                                      </p:cBhvr>
                                      <p:rCtr x="286" y="-2546"/>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 presetClass="exit" presetSubtype="0" fill="hold" nodeType="withEffect">
                                  <p:stCondLst>
                                    <p:cond delay="0"/>
                                  </p:stCondLst>
                                  <p:childTnLst>
                                    <p:set>
                                      <p:cBhvr>
                                        <p:cTn id="27" dur="1" fill="hold">
                                          <p:stCondLst>
                                            <p:cond delay="0"/>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0.00834 0.05648 L 0.00455 -0.05069 " pathEditMode="relative" rAng="0" ptsTypes="AA">
                                      <p:cBhvr>
                                        <p:cTn id="31" dur="2000" fill="hold"/>
                                        <p:tgtEl>
                                          <p:spTgt spid="30"/>
                                        </p:tgtEl>
                                        <p:attrNameLst>
                                          <p:attrName>ppt_x</p:attrName>
                                          <p:attrName>ppt_y</p:attrName>
                                        </p:attrNameLst>
                                      </p:cBhvr>
                                      <p:rCtr x="638" y="-5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Investment Process - Step 4">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8BD72A-B2C9-4D3B-C086-D23F7D222C78}"/>
              </a:ext>
            </a:extLst>
          </p:cNvPr>
          <p:cNvSpPr/>
          <p:nvPr userDrawn="1"/>
        </p:nvSpPr>
        <p:spPr>
          <a:xfrm>
            <a:off x="0" y="0"/>
            <a:ext cx="3657600" cy="105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9B73972-3603-9DA2-CAB5-004D348D6AE3}"/>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A person working on a computer&#10;&#10;Description automatically generated">
            <a:extLst>
              <a:ext uri="{FF2B5EF4-FFF2-40B4-BE49-F238E27FC236}">
                <a16:creationId xmlns:a16="http://schemas.microsoft.com/office/drawing/2014/main" id="{4F1377F3-710D-663B-DC90-21A2743D8C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879" r="11057"/>
          <a:stretch/>
        </p:blipFill>
        <p:spPr>
          <a:xfrm>
            <a:off x="7395666" y="2183033"/>
            <a:ext cx="4098594" cy="3188464"/>
          </a:xfrm>
          <a:prstGeom prst="rect">
            <a:avLst/>
          </a:prstGeom>
        </p:spPr>
      </p:pic>
      <p:sp>
        <p:nvSpPr>
          <p:cNvPr id="5" name="TextBox 4">
            <a:extLst>
              <a:ext uri="{FF2B5EF4-FFF2-40B4-BE49-F238E27FC236}">
                <a16:creationId xmlns:a16="http://schemas.microsoft.com/office/drawing/2014/main" id="{1EA452A7-899F-E928-AF7D-6D5B22BE6BBF}"/>
              </a:ext>
            </a:extLst>
          </p:cNvPr>
          <p:cNvSpPr txBox="1"/>
          <p:nvPr userDrawn="1"/>
        </p:nvSpPr>
        <p:spPr>
          <a:xfrm>
            <a:off x="1038594" y="901233"/>
            <a:ext cx="2167624"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Select Asset Universe </a:t>
            </a:r>
            <a:b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b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and ETFs</a:t>
            </a:r>
          </a:p>
        </p:txBody>
      </p:sp>
      <p:sp>
        <p:nvSpPr>
          <p:cNvPr id="6" name="TextBox 5">
            <a:extLst>
              <a:ext uri="{FF2B5EF4-FFF2-40B4-BE49-F238E27FC236}">
                <a16:creationId xmlns:a16="http://schemas.microsoft.com/office/drawing/2014/main" id="{08E1A224-47D8-4805-A572-80E38EC16F26}"/>
              </a:ext>
            </a:extLst>
          </p:cNvPr>
          <p:cNvSpPr txBox="1"/>
          <p:nvPr userDrawn="1"/>
        </p:nvSpPr>
        <p:spPr>
          <a:xfrm>
            <a:off x="4285345" y="701286"/>
            <a:ext cx="7310045"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All portfolio monitoring and trading decisions are based on Michaud-</a:t>
            </a:r>
            <a:r>
              <a:rPr kumimoji="0" lang="en-US" sz="1900" b="0" i="0" u="none" strike="noStrike" kern="1200" cap="none" spc="0" normalizeH="0" baseline="0" noProof="0" err="1">
                <a:ln>
                  <a:noFill/>
                </a:ln>
                <a:solidFill>
                  <a:srgbClr val="131224"/>
                </a:solidFill>
                <a:effectLst/>
                <a:uLnTx/>
                <a:uFillTx/>
                <a:latin typeface="Century Gothic" panose="020B0502020202020204" pitchFamily="34" charset="0"/>
                <a:ea typeface="+mn-ea"/>
                <a:cs typeface="+mn-cs"/>
              </a:rPr>
              <a:t>Esch</a:t>
            </a:r>
            <a:r>
              <a:rPr kumimoji="0" lang="en-US" sz="19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 rebalancing technology – a multi-patented technology using statistics to drive trade decisions.</a:t>
            </a:r>
          </a:p>
        </p:txBody>
      </p:sp>
      <p:sp>
        <p:nvSpPr>
          <p:cNvPr id="7" name="TextBox 6">
            <a:extLst>
              <a:ext uri="{FF2B5EF4-FFF2-40B4-BE49-F238E27FC236}">
                <a16:creationId xmlns:a16="http://schemas.microsoft.com/office/drawing/2014/main" id="{C55B7D9B-C12A-A6C0-BE2B-3716AFBA64D9}"/>
              </a:ext>
            </a:extLst>
          </p:cNvPr>
          <p:cNvSpPr txBox="1"/>
          <p:nvPr userDrawn="1"/>
        </p:nvSpPr>
        <p:spPr>
          <a:xfrm>
            <a:off x="4305312" y="1985722"/>
            <a:ext cx="2714336" cy="2630785"/>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The procedure finds the probability that trading is required to maintain a diversified risk-controlled optimal portfolio – and avoids </a:t>
            </a:r>
            <a:r>
              <a:rPr kumimoji="0" lang="en-US" sz="16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avoid trading </a:t>
            </a:r>
            <a:br>
              <a:rPr kumimoji="0" lang="en-US" sz="16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br>
            <a:r>
              <a:rPr kumimoji="0" lang="en-US" sz="16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in noise.</a:t>
            </a:r>
          </a:p>
        </p:txBody>
      </p:sp>
      <p:cxnSp>
        <p:nvCxnSpPr>
          <p:cNvPr id="8" name="Straight Connector 7">
            <a:extLst>
              <a:ext uri="{FF2B5EF4-FFF2-40B4-BE49-F238E27FC236}">
                <a16:creationId xmlns:a16="http://schemas.microsoft.com/office/drawing/2014/main" id="{7BF7F08A-C82D-FE09-8A27-7C188105697A}"/>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D48DA4-0F53-3EF0-4601-4154AD02344A}"/>
              </a:ext>
            </a:extLst>
          </p:cNvPr>
          <p:cNvSpPr txBox="1"/>
          <p:nvPr userDrawn="1"/>
        </p:nvSpPr>
        <p:spPr>
          <a:xfrm>
            <a:off x="1038594" y="2015466"/>
            <a:ext cx="2167624"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Estimate Risk and Return</a:t>
            </a:r>
          </a:p>
        </p:txBody>
      </p:sp>
      <p:cxnSp>
        <p:nvCxnSpPr>
          <p:cNvPr id="10" name="Straight Connector 9">
            <a:extLst>
              <a:ext uri="{FF2B5EF4-FFF2-40B4-BE49-F238E27FC236}">
                <a16:creationId xmlns:a16="http://schemas.microsoft.com/office/drawing/2014/main" id="{96A03790-9470-2ACF-B8A0-216D6DC85BF0}"/>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82581C-CC46-6D5B-EC11-CA6BC328182C}"/>
              </a:ext>
            </a:extLst>
          </p:cNvPr>
          <p:cNvSpPr txBox="1"/>
          <p:nvPr userDrawn="1"/>
        </p:nvSpPr>
        <p:spPr>
          <a:xfrm>
            <a:off x="1038594" y="3227573"/>
            <a:ext cx="2167624" cy="323165"/>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rPr>
              <a:t>Construct Portfolio</a:t>
            </a:r>
          </a:p>
        </p:txBody>
      </p:sp>
      <p:cxnSp>
        <p:nvCxnSpPr>
          <p:cNvPr id="12" name="Straight Connector 11">
            <a:extLst>
              <a:ext uri="{FF2B5EF4-FFF2-40B4-BE49-F238E27FC236}">
                <a16:creationId xmlns:a16="http://schemas.microsoft.com/office/drawing/2014/main" id="{C165A7E9-F75B-887F-41AF-72A0FA29EBFD}"/>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5EA261-0107-8708-A159-DEB6754773B7}"/>
              </a:ext>
            </a:extLst>
          </p:cNvPr>
          <p:cNvSpPr txBox="1"/>
          <p:nvPr userDrawn="1"/>
        </p:nvSpPr>
        <p:spPr>
          <a:xfrm>
            <a:off x="1038594" y="4236103"/>
            <a:ext cx="2013213" cy="553998"/>
          </a:xfrm>
          <a:prstGeom prst="rect">
            <a:avLst/>
          </a:prstGeom>
          <a:noFill/>
        </p:spPr>
        <p:txBody>
          <a:bodyPr wrap="square">
            <a:spAutoFit/>
          </a:bodyPr>
          <a:lstStyle/>
          <a:p>
            <a:pPr marL="0" marR="0" lvl="0" indent="-83185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Monitor and Rebalance</a:t>
            </a:r>
          </a:p>
        </p:txBody>
      </p:sp>
      <p:cxnSp>
        <p:nvCxnSpPr>
          <p:cNvPr id="14" name="Straight Connector 13">
            <a:extLst>
              <a:ext uri="{FF2B5EF4-FFF2-40B4-BE49-F238E27FC236}">
                <a16:creationId xmlns:a16="http://schemas.microsoft.com/office/drawing/2014/main" id="{D9E8B1B6-F5D2-DA25-C178-B0FFDC33B2A2}"/>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B7694B82-B1E5-3C4C-A46F-6DE374570B35}"/>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a:t>
            </a:r>
          </a:p>
        </p:txBody>
      </p:sp>
      <p:sp>
        <p:nvSpPr>
          <p:cNvPr id="16" name="Oval 15">
            <a:extLst>
              <a:ext uri="{FF2B5EF4-FFF2-40B4-BE49-F238E27FC236}">
                <a16:creationId xmlns:a16="http://schemas.microsoft.com/office/drawing/2014/main" id="{9B84300A-6E55-9D15-A094-9E3ACE8AD4A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a:t>
            </a:r>
          </a:p>
        </p:txBody>
      </p:sp>
      <p:sp>
        <p:nvSpPr>
          <p:cNvPr id="17" name="Oval 16">
            <a:extLst>
              <a:ext uri="{FF2B5EF4-FFF2-40B4-BE49-F238E27FC236}">
                <a16:creationId xmlns:a16="http://schemas.microsoft.com/office/drawing/2014/main" id="{D99E19C5-A66D-16BA-0B3F-FDB5147E320D}"/>
              </a:ext>
            </a:extLst>
          </p:cNvPr>
          <p:cNvSpPr/>
          <p:nvPr userDrawn="1"/>
        </p:nvSpPr>
        <p:spPr>
          <a:xfrm>
            <a:off x="453720" y="3125521"/>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3</a:t>
            </a:r>
          </a:p>
        </p:txBody>
      </p:sp>
      <p:sp>
        <p:nvSpPr>
          <p:cNvPr id="18" name="Oval 17">
            <a:extLst>
              <a:ext uri="{FF2B5EF4-FFF2-40B4-BE49-F238E27FC236}">
                <a16:creationId xmlns:a16="http://schemas.microsoft.com/office/drawing/2014/main" id="{8F58B3DB-954E-7163-9228-F32F376C21E2}"/>
              </a:ext>
            </a:extLst>
          </p:cNvPr>
          <p:cNvSpPr/>
          <p:nvPr userDrawn="1"/>
        </p:nvSpPr>
        <p:spPr>
          <a:xfrm>
            <a:off x="475027" y="4211948"/>
            <a:ext cx="530352" cy="53035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4</a:t>
            </a:r>
          </a:p>
        </p:txBody>
      </p:sp>
      <p:pic>
        <p:nvPicPr>
          <p:cNvPr id="19" name="Picture 18">
            <a:extLst>
              <a:ext uri="{FF2B5EF4-FFF2-40B4-BE49-F238E27FC236}">
                <a16:creationId xmlns:a16="http://schemas.microsoft.com/office/drawing/2014/main" id="{C865DFE6-8C28-8B5A-4AE7-EE9E9A1D30CA}"/>
              </a:ext>
            </a:extLst>
          </p:cNvPr>
          <p:cNvPicPr>
            <a:picLocks noChangeAspect="1"/>
          </p:cNvPicPr>
          <p:nvPr userDrawn="1"/>
        </p:nvPicPr>
        <p:blipFill rotWithShape="1">
          <a:blip r:embed="rId3"/>
          <a:srcRect l="16038" t="368" r="5859" b="-368"/>
          <a:stretch/>
        </p:blipFill>
        <p:spPr>
          <a:xfrm>
            <a:off x="7395667" y="2183033"/>
            <a:ext cx="4098594" cy="3188464"/>
          </a:xfrm>
          <a:prstGeom prst="rect">
            <a:avLst/>
          </a:prstGeom>
        </p:spPr>
      </p:pic>
      <p:sp>
        <p:nvSpPr>
          <p:cNvPr id="20" name="Rounded Rectangle 19">
            <a:extLst>
              <a:ext uri="{FF2B5EF4-FFF2-40B4-BE49-F238E27FC236}">
                <a16:creationId xmlns:a16="http://schemas.microsoft.com/office/drawing/2014/main" id="{23EC003E-A785-4EB2-173B-E69632BD15E0}"/>
              </a:ext>
            </a:extLst>
          </p:cNvPr>
          <p:cNvSpPr/>
          <p:nvPr userDrawn="1"/>
        </p:nvSpPr>
        <p:spPr>
          <a:xfrm>
            <a:off x="6286120" y="4472648"/>
            <a:ext cx="1774338" cy="1684066"/>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5E1E4CD-D7A3-5A8A-4BBE-C41A91AAB02D}"/>
              </a:ext>
            </a:extLst>
          </p:cNvPr>
          <p:cNvSpPr/>
          <p:nvPr userDrawn="1"/>
        </p:nvSpPr>
        <p:spPr>
          <a:xfrm>
            <a:off x="6580847" y="4717624"/>
            <a:ext cx="1184885" cy="116029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2" name="Graphic 21">
            <a:extLst>
              <a:ext uri="{FF2B5EF4-FFF2-40B4-BE49-F238E27FC236}">
                <a16:creationId xmlns:a16="http://schemas.microsoft.com/office/drawing/2014/main" id="{8BB902AB-4E33-5EBA-C226-E6E066AC5B2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24039" y="5075520"/>
            <a:ext cx="698500" cy="444500"/>
          </a:xfrm>
          <a:prstGeom prst="rect">
            <a:avLst/>
          </a:prstGeom>
        </p:spPr>
      </p:pic>
    </p:spTree>
    <p:extLst>
      <p:ext uri="{BB962C8B-B14F-4D97-AF65-F5344CB8AC3E}">
        <p14:creationId xmlns:p14="http://schemas.microsoft.com/office/powerpoint/2010/main" val="1266393982"/>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Process">
    <p:bg>
      <p:bgPr>
        <a:solidFill>
          <a:schemeClr val="tx2">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5272C6-2F69-2204-0CE1-0EA0A9B81FD7}"/>
              </a:ext>
            </a:extLst>
          </p:cNvPr>
          <p:cNvSpPr/>
          <p:nvPr userDrawn="1"/>
        </p:nvSpPr>
        <p:spPr>
          <a:xfrm flipV="1">
            <a:off x="0" y="0"/>
            <a:ext cx="12192000" cy="10816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ight Arrow 2">
            <a:extLst>
              <a:ext uri="{FF2B5EF4-FFF2-40B4-BE49-F238E27FC236}">
                <a16:creationId xmlns:a16="http://schemas.microsoft.com/office/drawing/2014/main" id="{4EED8223-2611-2608-653B-80A50C44DE43}"/>
              </a:ext>
            </a:extLst>
          </p:cNvPr>
          <p:cNvSpPr/>
          <p:nvPr userDrawn="1"/>
        </p:nvSpPr>
        <p:spPr>
          <a:xfrm>
            <a:off x="529660" y="2234376"/>
            <a:ext cx="3808753" cy="4316796"/>
          </a:xfrm>
          <a:prstGeom prst="rightArrow">
            <a:avLst>
              <a:gd name="adj1" fmla="val 81103"/>
              <a:gd name="adj2" fmla="val 36035"/>
            </a:avLst>
          </a:prstGeom>
          <a:solidFill>
            <a:schemeClr val="bg2">
              <a:alpha val="84262"/>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Freeform 3">
            <a:extLst>
              <a:ext uri="{FF2B5EF4-FFF2-40B4-BE49-F238E27FC236}">
                <a16:creationId xmlns:a16="http://schemas.microsoft.com/office/drawing/2014/main" id="{5558984A-1573-3AEA-502E-97399D4334B0}"/>
              </a:ext>
            </a:extLst>
          </p:cNvPr>
          <p:cNvSpPr/>
          <p:nvPr userDrawn="1"/>
        </p:nvSpPr>
        <p:spPr>
          <a:xfrm>
            <a:off x="3704213" y="3081704"/>
            <a:ext cx="4424763" cy="570325"/>
          </a:xfrm>
          <a:custGeom>
            <a:avLst/>
            <a:gdLst>
              <a:gd name="connsiteX0" fmla="*/ 0 w 4424763"/>
              <a:gd name="connsiteY0" fmla="*/ 0 h 570325"/>
              <a:gd name="connsiteX1" fmla="*/ 4032873 w 4424763"/>
              <a:gd name="connsiteY1" fmla="*/ 0 h 570325"/>
              <a:gd name="connsiteX2" fmla="*/ 4096341 w 4424763"/>
              <a:gd name="connsiteY2" fmla="*/ 75291 h 570325"/>
              <a:gd name="connsiteX3" fmla="*/ 4299631 w 4424763"/>
              <a:gd name="connsiteY3" fmla="*/ 298621 h 570325"/>
              <a:gd name="connsiteX4" fmla="*/ 4032872 w 4424763"/>
              <a:gd name="connsiteY4" fmla="*/ 570324 h 570325"/>
              <a:gd name="connsiteX5" fmla="*/ 4424763 w 4424763"/>
              <a:gd name="connsiteY5" fmla="*/ 570324 h 570325"/>
              <a:gd name="connsiteX6" fmla="*/ 4424763 w 4424763"/>
              <a:gd name="connsiteY6" fmla="*/ 570325 h 570325"/>
              <a:gd name="connsiteX7" fmla="*/ 362232 w 4424763"/>
              <a:gd name="connsiteY7" fmla="*/ 570325 h 570325"/>
              <a:gd name="connsiteX8" fmla="*/ 327233 w 4424763"/>
              <a:gd name="connsiteY8" fmla="*/ 515459 h 570325"/>
              <a:gd name="connsiteX9" fmla="*/ 48713 w 4424763"/>
              <a:gd name="connsiteY9" fmla="*/ 78839 h 570325"/>
              <a:gd name="connsiteX10" fmla="*/ 0 w 4424763"/>
              <a:gd name="connsiteY10" fmla="*/ 0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4763" h="570325">
                <a:moveTo>
                  <a:pt x="0" y="0"/>
                </a:moveTo>
                <a:lnTo>
                  <a:pt x="4032873" y="0"/>
                </a:lnTo>
                <a:lnTo>
                  <a:pt x="4096341" y="75291"/>
                </a:lnTo>
                <a:cubicBezTo>
                  <a:pt x="4164104" y="149734"/>
                  <a:pt x="4241529" y="222269"/>
                  <a:pt x="4299631" y="298621"/>
                </a:cubicBezTo>
                <a:cubicBezTo>
                  <a:pt x="4222161" y="386908"/>
                  <a:pt x="4110341" y="482038"/>
                  <a:pt x="4032872" y="570324"/>
                </a:cubicBezTo>
                <a:lnTo>
                  <a:pt x="4424763" y="570324"/>
                </a:lnTo>
                <a:lnTo>
                  <a:pt x="4424763" y="570325"/>
                </a:lnTo>
                <a:lnTo>
                  <a:pt x="362232" y="570325"/>
                </a:lnTo>
                <a:lnTo>
                  <a:pt x="327233" y="515459"/>
                </a:lnTo>
                <a:lnTo>
                  <a:pt x="48713" y="78839"/>
                </a:lnTo>
                <a:lnTo>
                  <a:pt x="0"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Total Return Optimization</a:t>
            </a:r>
          </a:p>
        </p:txBody>
      </p:sp>
      <p:sp>
        <p:nvSpPr>
          <p:cNvPr id="5" name="Freeform 4">
            <a:extLst>
              <a:ext uri="{FF2B5EF4-FFF2-40B4-BE49-F238E27FC236}">
                <a16:creationId xmlns:a16="http://schemas.microsoft.com/office/drawing/2014/main" id="{633B6431-8B9F-E98C-D1EB-D9D213B1F52B}"/>
              </a:ext>
            </a:extLst>
          </p:cNvPr>
          <p:cNvSpPr/>
          <p:nvPr userDrawn="1"/>
        </p:nvSpPr>
        <p:spPr>
          <a:xfrm>
            <a:off x="4134274" y="3758360"/>
            <a:ext cx="3994702" cy="570325"/>
          </a:xfrm>
          <a:custGeom>
            <a:avLst/>
            <a:gdLst>
              <a:gd name="connsiteX0" fmla="*/ 0 w 3994702"/>
              <a:gd name="connsiteY0" fmla="*/ 0 h 570325"/>
              <a:gd name="connsiteX1" fmla="*/ 3602812 w 3994702"/>
              <a:gd name="connsiteY1" fmla="*/ 0 h 570325"/>
              <a:gd name="connsiteX2" fmla="*/ 3666280 w 3994702"/>
              <a:gd name="connsiteY2" fmla="*/ 75291 h 570325"/>
              <a:gd name="connsiteX3" fmla="*/ 3869570 w 3994702"/>
              <a:gd name="connsiteY3" fmla="*/ 298621 h 570325"/>
              <a:gd name="connsiteX4" fmla="*/ 3602811 w 3994702"/>
              <a:gd name="connsiteY4" fmla="*/ 570324 h 570325"/>
              <a:gd name="connsiteX5" fmla="*/ 3994702 w 3994702"/>
              <a:gd name="connsiteY5" fmla="*/ 570324 h 570325"/>
              <a:gd name="connsiteX6" fmla="*/ 3994702 w 3994702"/>
              <a:gd name="connsiteY6" fmla="*/ 570325 h 570325"/>
              <a:gd name="connsiteX7" fmla="*/ 363810 w 3994702"/>
              <a:gd name="connsiteY7" fmla="*/ 570325 h 570325"/>
              <a:gd name="connsiteX8" fmla="*/ 331404 w 3994702"/>
              <a:gd name="connsiteY8" fmla="*/ 519524 h 570325"/>
              <a:gd name="connsiteX9" fmla="*/ 0 w 3994702"/>
              <a:gd name="connsiteY9" fmla="*/ 0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4702" h="570325">
                <a:moveTo>
                  <a:pt x="0" y="0"/>
                </a:moveTo>
                <a:lnTo>
                  <a:pt x="3602812" y="0"/>
                </a:lnTo>
                <a:lnTo>
                  <a:pt x="3666280" y="75291"/>
                </a:lnTo>
                <a:cubicBezTo>
                  <a:pt x="3734043" y="149734"/>
                  <a:pt x="3811468" y="222269"/>
                  <a:pt x="3869570" y="298621"/>
                </a:cubicBezTo>
                <a:cubicBezTo>
                  <a:pt x="3792100" y="386908"/>
                  <a:pt x="3680280" y="482038"/>
                  <a:pt x="3602811" y="570324"/>
                </a:cubicBezTo>
                <a:lnTo>
                  <a:pt x="3994702" y="570324"/>
                </a:lnTo>
                <a:lnTo>
                  <a:pt x="3994702" y="570325"/>
                </a:lnTo>
                <a:lnTo>
                  <a:pt x="363810" y="570325"/>
                </a:lnTo>
                <a:lnTo>
                  <a:pt x="331404" y="519524"/>
                </a:lnTo>
                <a:lnTo>
                  <a:pt x="0"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Total Return Optimization</a:t>
            </a:r>
          </a:p>
        </p:txBody>
      </p:sp>
      <p:sp>
        <p:nvSpPr>
          <p:cNvPr id="7" name="Freeform 6">
            <a:extLst>
              <a:ext uri="{FF2B5EF4-FFF2-40B4-BE49-F238E27FC236}">
                <a16:creationId xmlns:a16="http://schemas.microsoft.com/office/drawing/2014/main" id="{EFBF2AB3-F056-99E7-D39C-212B7DD64FA9}"/>
              </a:ext>
            </a:extLst>
          </p:cNvPr>
          <p:cNvSpPr/>
          <p:nvPr userDrawn="1"/>
        </p:nvSpPr>
        <p:spPr>
          <a:xfrm>
            <a:off x="4138062" y="4435016"/>
            <a:ext cx="3990914" cy="570325"/>
          </a:xfrm>
          <a:custGeom>
            <a:avLst/>
            <a:gdLst>
              <a:gd name="connsiteX0" fmla="*/ 363811 w 3990914"/>
              <a:gd name="connsiteY0" fmla="*/ 0 h 570325"/>
              <a:gd name="connsiteX1" fmla="*/ 3599024 w 3990914"/>
              <a:gd name="connsiteY1" fmla="*/ 0 h 570325"/>
              <a:gd name="connsiteX2" fmla="*/ 3662492 w 3990914"/>
              <a:gd name="connsiteY2" fmla="*/ 75291 h 570325"/>
              <a:gd name="connsiteX3" fmla="*/ 3865782 w 3990914"/>
              <a:gd name="connsiteY3" fmla="*/ 298621 h 570325"/>
              <a:gd name="connsiteX4" fmla="*/ 3599023 w 3990914"/>
              <a:gd name="connsiteY4" fmla="*/ 570324 h 570325"/>
              <a:gd name="connsiteX5" fmla="*/ 3990914 w 3990914"/>
              <a:gd name="connsiteY5" fmla="*/ 570324 h 570325"/>
              <a:gd name="connsiteX6" fmla="*/ 3990914 w 3990914"/>
              <a:gd name="connsiteY6" fmla="*/ 570325 h 570325"/>
              <a:gd name="connsiteX7" fmla="*/ 0 w 3990914"/>
              <a:gd name="connsiteY7" fmla="*/ 570325 h 570325"/>
              <a:gd name="connsiteX8" fmla="*/ 29813 w 3990914"/>
              <a:gd name="connsiteY8" fmla="*/ 523588 h 570325"/>
              <a:gd name="connsiteX9" fmla="*/ 29814 w 3990914"/>
              <a:gd name="connsiteY9" fmla="*/ 523588 h 570325"/>
              <a:gd name="connsiteX10" fmla="*/ 363811 w 3990914"/>
              <a:gd name="connsiteY10" fmla="*/ 0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0914" h="570325">
                <a:moveTo>
                  <a:pt x="363811" y="0"/>
                </a:moveTo>
                <a:lnTo>
                  <a:pt x="3599024" y="0"/>
                </a:lnTo>
                <a:lnTo>
                  <a:pt x="3662492" y="75291"/>
                </a:lnTo>
                <a:cubicBezTo>
                  <a:pt x="3730255" y="149734"/>
                  <a:pt x="3807680" y="222269"/>
                  <a:pt x="3865782" y="298621"/>
                </a:cubicBezTo>
                <a:cubicBezTo>
                  <a:pt x="3788312" y="386908"/>
                  <a:pt x="3676492" y="482038"/>
                  <a:pt x="3599023" y="570324"/>
                </a:cubicBezTo>
                <a:lnTo>
                  <a:pt x="3990914" y="570324"/>
                </a:lnTo>
                <a:lnTo>
                  <a:pt x="3990914" y="570325"/>
                </a:lnTo>
                <a:lnTo>
                  <a:pt x="0" y="570325"/>
                </a:lnTo>
                <a:lnTo>
                  <a:pt x="29813" y="523588"/>
                </a:lnTo>
                <a:lnTo>
                  <a:pt x="29814" y="523588"/>
                </a:lnTo>
                <a:lnTo>
                  <a:pt x="363811"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After-Tax Optimization</a:t>
            </a:r>
          </a:p>
        </p:txBody>
      </p:sp>
      <p:sp>
        <p:nvSpPr>
          <p:cNvPr id="8" name="Freeform 7">
            <a:extLst>
              <a:ext uri="{FF2B5EF4-FFF2-40B4-BE49-F238E27FC236}">
                <a16:creationId xmlns:a16="http://schemas.microsoft.com/office/drawing/2014/main" id="{F59AD416-318A-D4A1-0241-F93FA5362FE9}"/>
              </a:ext>
            </a:extLst>
          </p:cNvPr>
          <p:cNvSpPr/>
          <p:nvPr userDrawn="1"/>
        </p:nvSpPr>
        <p:spPr>
          <a:xfrm>
            <a:off x="3705512" y="5120816"/>
            <a:ext cx="4298332" cy="569643"/>
          </a:xfrm>
          <a:custGeom>
            <a:avLst/>
            <a:gdLst>
              <a:gd name="connsiteX0" fmla="*/ 358890 w 4298332"/>
              <a:gd name="connsiteY0" fmla="*/ 0 h 569643"/>
              <a:gd name="connsiteX1" fmla="*/ 4031574 w 4298332"/>
              <a:gd name="connsiteY1" fmla="*/ 0 h 569643"/>
              <a:gd name="connsiteX2" fmla="*/ 4095042 w 4298332"/>
              <a:gd name="connsiteY2" fmla="*/ 75291 h 569643"/>
              <a:gd name="connsiteX3" fmla="*/ 4298332 w 4298332"/>
              <a:gd name="connsiteY3" fmla="*/ 298621 h 569643"/>
              <a:gd name="connsiteX4" fmla="*/ 4095043 w 4298332"/>
              <a:gd name="connsiteY4" fmla="*/ 503040 h 569643"/>
              <a:gd name="connsiteX5" fmla="*/ 4032216 w 4298332"/>
              <a:gd name="connsiteY5" fmla="*/ 569643 h 569643"/>
              <a:gd name="connsiteX6" fmla="*/ 0 w 4298332"/>
              <a:gd name="connsiteY6" fmla="*/ 562610 h 569643"/>
              <a:gd name="connsiteX7" fmla="*/ 28133 w 4298332"/>
              <a:gd name="connsiteY7" fmla="*/ 518508 h 569643"/>
              <a:gd name="connsiteX8" fmla="*/ 28135 w 4298332"/>
              <a:gd name="connsiteY8" fmla="*/ 518508 h 569643"/>
              <a:gd name="connsiteX9" fmla="*/ 358890 w 4298332"/>
              <a:gd name="connsiteY9" fmla="*/ 0 h 56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8332" h="569643">
                <a:moveTo>
                  <a:pt x="358890" y="0"/>
                </a:moveTo>
                <a:lnTo>
                  <a:pt x="4031574" y="0"/>
                </a:lnTo>
                <a:lnTo>
                  <a:pt x="4095042" y="75291"/>
                </a:lnTo>
                <a:cubicBezTo>
                  <a:pt x="4162805" y="149734"/>
                  <a:pt x="4240230" y="222269"/>
                  <a:pt x="4298332" y="298621"/>
                </a:cubicBezTo>
                <a:cubicBezTo>
                  <a:pt x="4240230" y="364836"/>
                  <a:pt x="4162806" y="434901"/>
                  <a:pt x="4095043" y="503040"/>
                </a:cubicBezTo>
                <a:lnTo>
                  <a:pt x="4032216" y="569643"/>
                </a:lnTo>
                <a:lnTo>
                  <a:pt x="0" y="562610"/>
                </a:lnTo>
                <a:lnTo>
                  <a:pt x="28133" y="518508"/>
                </a:lnTo>
                <a:lnTo>
                  <a:pt x="28135" y="518508"/>
                </a:lnTo>
                <a:lnTo>
                  <a:pt x="358890"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Income-Seeking Optimization</a:t>
            </a:r>
          </a:p>
        </p:txBody>
      </p:sp>
      <p:sp>
        <p:nvSpPr>
          <p:cNvPr id="9" name="Freeform 8">
            <a:extLst>
              <a:ext uri="{FF2B5EF4-FFF2-40B4-BE49-F238E27FC236}">
                <a16:creationId xmlns:a16="http://schemas.microsoft.com/office/drawing/2014/main" id="{AEBD0CA6-E40A-8B4E-2C87-F7BCF49E0388}"/>
              </a:ext>
            </a:extLst>
          </p:cNvPr>
          <p:cNvSpPr/>
          <p:nvPr userDrawn="1"/>
        </p:nvSpPr>
        <p:spPr>
          <a:xfrm>
            <a:off x="7886052" y="3081702"/>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Global Multi-Asset Core</a:t>
            </a:r>
          </a:p>
        </p:txBody>
      </p:sp>
      <p:sp>
        <p:nvSpPr>
          <p:cNvPr id="10" name="Freeform 9">
            <a:extLst>
              <a:ext uri="{FF2B5EF4-FFF2-40B4-BE49-F238E27FC236}">
                <a16:creationId xmlns:a16="http://schemas.microsoft.com/office/drawing/2014/main" id="{0387F835-3EA9-0144-0433-B9F98B9CF56B}"/>
              </a:ext>
            </a:extLst>
          </p:cNvPr>
          <p:cNvSpPr/>
          <p:nvPr userDrawn="1"/>
        </p:nvSpPr>
        <p:spPr>
          <a:xfrm>
            <a:off x="7886052" y="3758358"/>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U.S. Multi-Asset Core</a:t>
            </a:r>
          </a:p>
        </p:txBody>
      </p:sp>
      <p:sp>
        <p:nvSpPr>
          <p:cNvPr id="11" name="Freeform 10">
            <a:extLst>
              <a:ext uri="{FF2B5EF4-FFF2-40B4-BE49-F238E27FC236}">
                <a16:creationId xmlns:a16="http://schemas.microsoft.com/office/drawing/2014/main" id="{8C5EC838-AD4C-1883-BAD5-22921B6E44F7}"/>
              </a:ext>
            </a:extLst>
          </p:cNvPr>
          <p:cNvSpPr/>
          <p:nvPr userDrawn="1"/>
        </p:nvSpPr>
        <p:spPr>
          <a:xfrm>
            <a:off x="7886052" y="4435014"/>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Global Multi-Asset Tax-Sensitive</a:t>
            </a:r>
          </a:p>
        </p:txBody>
      </p:sp>
      <p:sp>
        <p:nvSpPr>
          <p:cNvPr id="12" name="Freeform 11">
            <a:extLst>
              <a:ext uri="{FF2B5EF4-FFF2-40B4-BE49-F238E27FC236}">
                <a16:creationId xmlns:a16="http://schemas.microsoft.com/office/drawing/2014/main" id="{3BE9A1DA-CEF3-8637-EA06-B6D84CCBCD4B}"/>
              </a:ext>
            </a:extLst>
          </p:cNvPr>
          <p:cNvSpPr/>
          <p:nvPr userDrawn="1"/>
        </p:nvSpPr>
        <p:spPr>
          <a:xfrm>
            <a:off x="7886052" y="5120814"/>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Multi-Asset Income</a:t>
            </a:r>
          </a:p>
        </p:txBody>
      </p:sp>
      <p:sp>
        <p:nvSpPr>
          <p:cNvPr id="14" name="Content Placeholder 2">
            <a:extLst>
              <a:ext uri="{FF2B5EF4-FFF2-40B4-BE49-F238E27FC236}">
                <a16:creationId xmlns:a16="http://schemas.microsoft.com/office/drawing/2014/main" id="{BAE7B9F3-A6D6-DFEE-79FA-580D02E6C888}"/>
              </a:ext>
            </a:extLst>
          </p:cNvPr>
          <p:cNvSpPr txBox="1">
            <a:spLocks/>
          </p:cNvSpPr>
          <p:nvPr userDrawn="1"/>
        </p:nvSpPr>
        <p:spPr>
          <a:xfrm>
            <a:off x="797771" y="3081702"/>
            <a:ext cx="2637032" cy="290214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Select Asset Universe and ETFs</a:t>
            </a:r>
          </a:p>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Estimate Risk and Return</a:t>
            </a:r>
          </a:p>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Construct Portfolios</a:t>
            </a:r>
          </a:p>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Monitor and Rebalance</a:t>
            </a:r>
          </a:p>
        </p:txBody>
      </p:sp>
      <p:cxnSp>
        <p:nvCxnSpPr>
          <p:cNvPr id="15" name="Straight Connector 14">
            <a:extLst>
              <a:ext uri="{FF2B5EF4-FFF2-40B4-BE49-F238E27FC236}">
                <a16:creationId xmlns:a16="http://schemas.microsoft.com/office/drawing/2014/main" id="{1E337477-A99F-178D-B0DA-FC755AFF8072}"/>
              </a:ext>
            </a:extLst>
          </p:cNvPr>
          <p:cNvCxnSpPr/>
          <p:nvPr userDrawn="1"/>
        </p:nvCxnSpPr>
        <p:spPr>
          <a:xfrm>
            <a:off x="764909" y="3693533"/>
            <a:ext cx="2796196" cy="0"/>
          </a:xfrm>
          <a:prstGeom prst="line">
            <a:avLst/>
          </a:prstGeom>
          <a:noFill/>
          <a:ln w="19050" cap="flat" cmpd="sng" algn="ctr">
            <a:solidFill>
              <a:schemeClr val="accent6"/>
            </a:solidFill>
            <a:prstDash val="solid"/>
            <a:miter lim="800000"/>
          </a:ln>
          <a:effectLst/>
        </p:spPr>
      </p:cxnSp>
      <p:cxnSp>
        <p:nvCxnSpPr>
          <p:cNvPr id="16" name="Straight Connector 15">
            <a:extLst>
              <a:ext uri="{FF2B5EF4-FFF2-40B4-BE49-F238E27FC236}">
                <a16:creationId xmlns:a16="http://schemas.microsoft.com/office/drawing/2014/main" id="{D8217E94-0E77-6463-81D3-1DEE0E2AD150}"/>
              </a:ext>
            </a:extLst>
          </p:cNvPr>
          <p:cNvCxnSpPr/>
          <p:nvPr userDrawn="1"/>
        </p:nvCxnSpPr>
        <p:spPr>
          <a:xfrm>
            <a:off x="764909" y="4394305"/>
            <a:ext cx="2796196" cy="0"/>
          </a:xfrm>
          <a:prstGeom prst="line">
            <a:avLst/>
          </a:prstGeom>
          <a:noFill/>
          <a:ln w="19050" cap="flat" cmpd="sng" algn="ctr">
            <a:solidFill>
              <a:schemeClr val="accent6"/>
            </a:solidFill>
            <a:prstDash val="solid"/>
            <a:miter lim="800000"/>
          </a:ln>
          <a:effectLst/>
        </p:spPr>
      </p:cxnSp>
      <p:cxnSp>
        <p:nvCxnSpPr>
          <p:cNvPr id="17" name="Straight Connector 16">
            <a:extLst>
              <a:ext uri="{FF2B5EF4-FFF2-40B4-BE49-F238E27FC236}">
                <a16:creationId xmlns:a16="http://schemas.microsoft.com/office/drawing/2014/main" id="{1DDCDC92-2F7F-0B87-324E-EAC998FAE982}"/>
              </a:ext>
            </a:extLst>
          </p:cNvPr>
          <p:cNvCxnSpPr/>
          <p:nvPr userDrawn="1"/>
        </p:nvCxnSpPr>
        <p:spPr>
          <a:xfrm>
            <a:off x="764909" y="5050001"/>
            <a:ext cx="2796196" cy="0"/>
          </a:xfrm>
          <a:prstGeom prst="line">
            <a:avLst/>
          </a:prstGeom>
          <a:noFill/>
          <a:ln w="19050" cap="flat" cmpd="sng" algn="ctr">
            <a:solidFill>
              <a:schemeClr val="accent6"/>
            </a:solidFill>
            <a:prstDash val="solid"/>
            <a:miter lim="800000"/>
          </a:ln>
          <a:effectLst/>
        </p:spPr>
      </p:cxnSp>
      <p:sp>
        <p:nvSpPr>
          <p:cNvPr id="21" name="TextBox 20">
            <a:extLst>
              <a:ext uri="{FF2B5EF4-FFF2-40B4-BE49-F238E27FC236}">
                <a16:creationId xmlns:a16="http://schemas.microsoft.com/office/drawing/2014/main" id="{2686DEEB-EF8D-7A4F-3850-D182CD86EA94}"/>
              </a:ext>
            </a:extLst>
          </p:cNvPr>
          <p:cNvSpPr txBox="1"/>
          <p:nvPr userDrawn="1"/>
        </p:nvSpPr>
        <p:spPr>
          <a:xfrm>
            <a:off x="426118" y="281637"/>
            <a:ext cx="11265815" cy="58477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Unified Investment Process</a:t>
            </a:r>
            <a:endParaRPr kumimoji="0" lang="en-US" sz="1200" b="0" i="0" u="none" strike="noStrike" kern="0" cap="none" spc="0" normalizeH="0" baseline="0" noProof="0">
              <a:ln>
                <a:noFill/>
              </a:ln>
              <a:solidFill>
                <a:srgbClr val="1312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316303"/>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Efficient Frontier Gradient - Blue">
    <p:spTree>
      <p:nvGrpSpPr>
        <p:cNvPr id="1" name=""/>
        <p:cNvGrpSpPr/>
        <p:nvPr/>
      </p:nvGrpSpPr>
      <p:grpSpPr>
        <a:xfrm>
          <a:off x="0" y="0"/>
          <a:ext cx="0" cy="0"/>
          <a:chOff x="0" y="0"/>
          <a:chExt cx="0" cy="0"/>
        </a:xfrm>
      </p:grpSpPr>
      <p:pic>
        <p:nvPicPr>
          <p:cNvPr id="9" name="Picture 8" descr="A blue and purple gradient&#10;&#10;Description automatically generated">
            <a:extLst>
              <a:ext uri="{FF2B5EF4-FFF2-40B4-BE49-F238E27FC236}">
                <a16:creationId xmlns:a16="http://schemas.microsoft.com/office/drawing/2014/main" id="{934E2474-752A-86B2-9356-C9971CAA03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475" r="14180"/>
          <a:stretch/>
        </p:blipFill>
        <p:spPr>
          <a:xfrm>
            <a:off x="3578771" y="0"/>
            <a:ext cx="8613229" cy="6858000"/>
          </a:xfrm>
          <a:prstGeom prst="rect">
            <a:avLst/>
          </a:prstGeom>
        </p:spPr>
      </p:pic>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hasCustomPrompt="1"/>
          </p:nvPr>
        </p:nvSpPr>
        <p:spPr>
          <a:xfrm>
            <a:off x="419100" y="488211"/>
            <a:ext cx="2812831" cy="1865047"/>
          </a:xfrm>
        </p:spPr>
        <p:txBody>
          <a:bodyPr anchor="b">
            <a:noAutofit/>
          </a:bodyPr>
          <a:lstStyle>
            <a:lvl1pPr algn="l">
              <a:defRPr lang="en-US" sz="3200" b="0" kern="1200" smtClean="0">
                <a:solidFill>
                  <a:srgbClr val="131225"/>
                </a:solidFill>
                <a:latin typeface="Century Gothic" panose="020B0502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Divider Slide Title</a:t>
            </a:r>
          </a:p>
        </p:txBody>
      </p:sp>
      <p:cxnSp>
        <p:nvCxnSpPr>
          <p:cNvPr id="30" name="Straight Connector 29">
            <a:extLst>
              <a:ext uri="{FF2B5EF4-FFF2-40B4-BE49-F238E27FC236}">
                <a16:creationId xmlns:a16="http://schemas.microsoft.com/office/drawing/2014/main" id="{1A8F43D4-6DA3-9744-C3F7-B59AE6322415}"/>
              </a:ext>
            </a:extLst>
          </p:cNvPr>
          <p:cNvCxnSpPr/>
          <p:nvPr userDrawn="1"/>
        </p:nvCxnSpPr>
        <p:spPr>
          <a:xfrm>
            <a:off x="561619" y="2536481"/>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EE3FEA25-6BB8-3240-CB65-2BAD0BDF824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2243" y="329277"/>
            <a:ext cx="2476500" cy="685800"/>
          </a:xfrm>
          <a:prstGeom prst="rect">
            <a:avLst/>
          </a:prstGeom>
        </p:spPr>
      </p:pic>
      <p:pic>
        <p:nvPicPr>
          <p:cNvPr id="14" name="Graphic 13">
            <a:extLst>
              <a:ext uri="{FF2B5EF4-FFF2-40B4-BE49-F238E27FC236}">
                <a16:creationId xmlns:a16="http://schemas.microsoft.com/office/drawing/2014/main" id="{7045F1D8-431A-17DA-FAB5-818BFF5E80A1}"/>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11085"/>
          <a:stretch/>
        </p:blipFill>
        <p:spPr>
          <a:xfrm>
            <a:off x="3231931" y="279350"/>
            <a:ext cx="8960070" cy="6566891"/>
          </a:xfrm>
          <a:prstGeom prst="rect">
            <a:avLst/>
          </a:prstGeom>
        </p:spPr>
      </p:pic>
    </p:spTree>
    <p:extLst>
      <p:ext uri="{BB962C8B-B14F-4D97-AF65-F5344CB8AC3E}">
        <p14:creationId xmlns:p14="http://schemas.microsoft.com/office/powerpoint/2010/main" val="13786806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Process">
    <p:bg>
      <p:bgPr>
        <a:solidFill>
          <a:schemeClr val="tx2">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5272C6-2F69-2204-0CE1-0EA0A9B81FD7}"/>
              </a:ext>
            </a:extLst>
          </p:cNvPr>
          <p:cNvSpPr/>
          <p:nvPr userDrawn="1"/>
        </p:nvSpPr>
        <p:spPr>
          <a:xfrm flipV="1">
            <a:off x="0" y="0"/>
            <a:ext cx="12192000" cy="10816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ight Arrow 2">
            <a:extLst>
              <a:ext uri="{FF2B5EF4-FFF2-40B4-BE49-F238E27FC236}">
                <a16:creationId xmlns:a16="http://schemas.microsoft.com/office/drawing/2014/main" id="{4EED8223-2611-2608-653B-80A50C44DE43}"/>
              </a:ext>
            </a:extLst>
          </p:cNvPr>
          <p:cNvSpPr/>
          <p:nvPr userDrawn="1"/>
        </p:nvSpPr>
        <p:spPr>
          <a:xfrm>
            <a:off x="529660" y="1738193"/>
            <a:ext cx="3808753" cy="4316796"/>
          </a:xfrm>
          <a:prstGeom prst="rightArrow">
            <a:avLst>
              <a:gd name="adj1" fmla="val 81103"/>
              <a:gd name="adj2" fmla="val 36035"/>
            </a:avLst>
          </a:prstGeom>
          <a:solidFill>
            <a:schemeClr val="bg2">
              <a:alpha val="84262"/>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Freeform 3">
            <a:extLst>
              <a:ext uri="{FF2B5EF4-FFF2-40B4-BE49-F238E27FC236}">
                <a16:creationId xmlns:a16="http://schemas.microsoft.com/office/drawing/2014/main" id="{5558984A-1573-3AEA-502E-97399D4334B0}"/>
              </a:ext>
            </a:extLst>
          </p:cNvPr>
          <p:cNvSpPr/>
          <p:nvPr userDrawn="1"/>
        </p:nvSpPr>
        <p:spPr>
          <a:xfrm>
            <a:off x="3704213" y="2585521"/>
            <a:ext cx="4424763" cy="570325"/>
          </a:xfrm>
          <a:custGeom>
            <a:avLst/>
            <a:gdLst>
              <a:gd name="connsiteX0" fmla="*/ 0 w 4424763"/>
              <a:gd name="connsiteY0" fmla="*/ 0 h 570325"/>
              <a:gd name="connsiteX1" fmla="*/ 4032873 w 4424763"/>
              <a:gd name="connsiteY1" fmla="*/ 0 h 570325"/>
              <a:gd name="connsiteX2" fmla="*/ 4096341 w 4424763"/>
              <a:gd name="connsiteY2" fmla="*/ 75291 h 570325"/>
              <a:gd name="connsiteX3" fmla="*/ 4299631 w 4424763"/>
              <a:gd name="connsiteY3" fmla="*/ 298621 h 570325"/>
              <a:gd name="connsiteX4" fmla="*/ 4032872 w 4424763"/>
              <a:gd name="connsiteY4" fmla="*/ 570324 h 570325"/>
              <a:gd name="connsiteX5" fmla="*/ 4424763 w 4424763"/>
              <a:gd name="connsiteY5" fmla="*/ 570324 h 570325"/>
              <a:gd name="connsiteX6" fmla="*/ 4424763 w 4424763"/>
              <a:gd name="connsiteY6" fmla="*/ 570325 h 570325"/>
              <a:gd name="connsiteX7" fmla="*/ 362232 w 4424763"/>
              <a:gd name="connsiteY7" fmla="*/ 570325 h 570325"/>
              <a:gd name="connsiteX8" fmla="*/ 327233 w 4424763"/>
              <a:gd name="connsiteY8" fmla="*/ 515459 h 570325"/>
              <a:gd name="connsiteX9" fmla="*/ 48713 w 4424763"/>
              <a:gd name="connsiteY9" fmla="*/ 78839 h 570325"/>
              <a:gd name="connsiteX10" fmla="*/ 0 w 4424763"/>
              <a:gd name="connsiteY10" fmla="*/ 0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4763" h="570325">
                <a:moveTo>
                  <a:pt x="0" y="0"/>
                </a:moveTo>
                <a:lnTo>
                  <a:pt x="4032873" y="0"/>
                </a:lnTo>
                <a:lnTo>
                  <a:pt x="4096341" y="75291"/>
                </a:lnTo>
                <a:cubicBezTo>
                  <a:pt x="4164104" y="149734"/>
                  <a:pt x="4241529" y="222269"/>
                  <a:pt x="4299631" y="298621"/>
                </a:cubicBezTo>
                <a:cubicBezTo>
                  <a:pt x="4222161" y="386908"/>
                  <a:pt x="4110341" y="482038"/>
                  <a:pt x="4032872" y="570324"/>
                </a:cubicBezTo>
                <a:lnTo>
                  <a:pt x="4424763" y="570324"/>
                </a:lnTo>
                <a:lnTo>
                  <a:pt x="4424763" y="570325"/>
                </a:lnTo>
                <a:lnTo>
                  <a:pt x="362232" y="570325"/>
                </a:lnTo>
                <a:lnTo>
                  <a:pt x="327233" y="515459"/>
                </a:lnTo>
                <a:lnTo>
                  <a:pt x="48713" y="78839"/>
                </a:lnTo>
                <a:lnTo>
                  <a:pt x="0"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Total Return Optimization</a:t>
            </a:r>
          </a:p>
        </p:txBody>
      </p:sp>
      <p:sp>
        <p:nvSpPr>
          <p:cNvPr id="5" name="Freeform 4">
            <a:extLst>
              <a:ext uri="{FF2B5EF4-FFF2-40B4-BE49-F238E27FC236}">
                <a16:creationId xmlns:a16="http://schemas.microsoft.com/office/drawing/2014/main" id="{633B6431-8B9F-E98C-D1EB-D9D213B1F52B}"/>
              </a:ext>
            </a:extLst>
          </p:cNvPr>
          <p:cNvSpPr/>
          <p:nvPr userDrawn="1"/>
        </p:nvSpPr>
        <p:spPr>
          <a:xfrm>
            <a:off x="4134274" y="3262177"/>
            <a:ext cx="3994702" cy="570325"/>
          </a:xfrm>
          <a:custGeom>
            <a:avLst/>
            <a:gdLst>
              <a:gd name="connsiteX0" fmla="*/ 0 w 3994702"/>
              <a:gd name="connsiteY0" fmla="*/ 0 h 570325"/>
              <a:gd name="connsiteX1" fmla="*/ 3602812 w 3994702"/>
              <a:gd name="connsiteY1" fmla="*/ 0 h 570325"/>
              <a:gd name="connsiteX2" fmla="*/ 3666280 w 3994702"/>
              <a:gd name="connsiteY2" fmla="*/ 75291 h 570325"/>
              <a:gd name="connsiteX3" fmla="*/ 3869570 w 3994702"/>
              <a:gd name="connsiteY3" fmla="*/ 298621 h 570325"/>
              <a:gd name="connsiteX4" fmla="*/ 3602811 w 3994702"/>
              <a:gd name="connsiteY4" fmla="*/ 570324 h 570325"/>
              <a:gd name="connsiteX5" fmla="*/ 3994702 w 3994702"/>
              <a:gd name="connsiteY5" fmla="*/ 570324 h 570325"/>
              <a:gd name="connsiteX6" fmla="*/ 3994702 w 3994702"/>
              <a:gd name="connsiteY6" fmla="*/ 570325 h 570325"/>
              <a:gd name="connsiteX7" fmla="*/ 363810 w 3994702"/>
              <a:gd name="connsiteY7" fmla="*/ 570325 h 570325"/>
              <a:gd name="connsiteX8" fmla="*/ 331404 w 3994702"/>
              <a:gd name="connsiteY8" fmla="*/ 519524 h 570325"/>
              <a:gd name="connsiteX9" fmla="*/ 0 w 3994702"/>
              <a:gd name="connsiteY9" fmla="*/ 0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4702" h="570325">
                <a:moveTo>
                  <a:pt x="0" y="0"/>
                </a:moveTo>
                <a:lnTo>
                  <a:pt x="3602812" y="0"/>
                </a:lnTo>
                <a:lnTo>
                  <a:pt x="3666280" y="75291"/>
                </a:lnTo>
                <a:cubicBezTo>
                  <a:pt x="3734043" y="149734"/>
                  <a:pt x="3811468" y="222269"/>
                  <a:pt x="3869570" y="298621"/>
                </a:cubicBezTo>
                <a:cubicBezTo>
                  <a:pt x="3792100" y="386908"/>
                  <a:pt x="3680280" y="482038"/>
                  <a:pt x="3602811" y="570324"/>
                </a:cubicBezTo>
                <a:lnTo>
                  <a:pt x="3994702" y="570324"/>
                </a:lnTo>
                <a:lnTo>
                  <a:pt x="3994702" y="570325"/>
                </a:lnTo>
                <a:lnTo>
                  <a:pt x="363810" y="570325"/>
                </a:lnTo>
                <a:lnTo>
                  <a:pt x="331404" y="519524"/>
                </a:lnTo>
                <a:lnTo>
                  <a:pt x="0"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Total Return Optimization</a:t>
            </a:r>
          </a:p>
        </p:txBody>
      </p:sp>
      <p:sp>
        <p:nvSpPr>
          <p:cNvPr id="7" name="Freeform 6">
            <a:extLst>
              <a:ext uri="{FF2B5EF4-FFF2-40B4-BE49-F238E27FC236}">
                <a16:creationId xmlns:a16="http://schemas.microsoft.com/office/drawing/2014/main" id="{EFBF2AB3-F056-99E7-D39C-212B7DD64FA9}"/>
              </a:ext>
            </a:extLst>
          </p:cNvPr>
          <p:cNvSpPr/>
          <p:nvPr userDrawn="1"/>
        </p:nvSpPr>
        <p:spPr>
          <a:xfrm>
            <a:off x="4138062" y="3938833"/>
            <a:ext cx="3990914" cy="570325"/>
          </a:xfrm>
          <a:custGeom>
            <a:avLst/>
            <a:gdLst>
              <a:gd name="connsiteX0" fmla="*/ 363811 w 3990914"/>
              <a:gd name="connsiteY0" fmla="*/ 0 h 570325"/>
              <a:gd name="connsiteX1" fmla="*/ 3599024 w 3990914"/>
              <a:gd name="connsiteY1" fmla="*/ 0 h 570325"/>
              <a:gd name="connsiteX2" fmla="*/ 3662492 w 3990914"/>
              <a:gd name="connsiteY2" fmla="*/ 75291 h 570325"/>
              <a:gd name="connsiteX3" fmla="*/ 3865782 w 3990914"/>
              <a:gd name="connsiteY3" fmla="*/ 298621 h 570325"/>
              <a:gd name="connsiteX4" fmla="*/ 3599023 w 3990914"/>
              <a:gd name="connsiteY4" fmla="*/ 570324 h 570325"/>
              <a:gd name="connsiteX5" fmla="*/ 3990914 w 3990914"/>
              <a:gd name="connsiteY5" fmla="*/ 570324 h 570325"/>
              <a:gd name="connsiteX6" fmla="*/ 3990914 w 3990914"/>
              <a:gd name="connsiteY6" fmla="*/ 570325 h 570325"/>
              <a:gd name="connsiteX7" fmla="*/ 0 w 3990914"/>
              <a:gd name="connsiteY7" fmla="*/ 570325 h 570325"/>
              <a:gd name="connsiteX8" fmla="*/ 29813 w 3990914"/>
              <a:gd name="connsiteY8" fmla="*/ 523588 h 570325"/>
              <a:gd name="connsiteX9" fmla="*/ 29814 w 3990914"/>
              <a:gd name="connsiteY9" fmla="*/ 523588 h 570325"/>
              <a:gd name="connsiteX10" fmla="*/ 363811 w 3990914"/>
              <a:gd name="connsiteY10" fmla="*/ 0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0914" h="570325">
                <a:moveTo>
                  <a:pt x="363811" y="0"/>
                </a:moveTo>
                <a:lnTo>
                  <a:pt x="3599024" y="0"/>
                </a:lnTo>
                <a:lnTo>
                  <a:pt x="3662492" y="75291"/>
                </a:lnTo>
                <a:cubicBezTo>
                  <a:pt x="3730255" y="149734"/>
                  <a:pt x="3807680" y="222269"/>
                  <a:pt x="3865782" y="298621"/>
                </a:cubicBezTo>
                <a:cubicBezTo>
                  <a:pt x="3788312" y="386908"/>
                  <a:pt x="3676492" y="482038"/>
                  <a:pt x="3599023" y="570324"/>
                </a:cubicBezTo>
                <a:lnTo>
                  <a:pt x="3990914" y="570324"/>
                </a:lnTo>
                <a:lnTo>
                  <a:pt x="3990914" y="570325"/>
                </a:lnTo>
                <a:lnTo>
                  <a:pt x="0" y="570325"/>
                </a:lnTo>
                <a:lnTo>
                  <a:pt x="29813" y="523588"/>
                </a:lnTo>
                <a:lnTo>
                  <a:pt x="29814" y="523588"/>
                </a:lnTo>
                <a:lnTo>
                  <a:pt x="363811"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After-Tax Optimization</a:t>
            </a:r>
          </a:p>
        </p:txBody>
      </p:sp>
      <p:sp>
        <p:nvSpPr>
          <p:cNvPr id="8" name="Freeform 7">
            <a:extLst>
              <a:ext uri="{FF2B5EF4-FFF2-40B4-BE49-F238E27FC236}">
                <a16:creationId xmlns:a16="http://schemas.microsoft.com/office/drawing/2014/main" id="{F59AD416-318A-D4A1-0241-F93FA5362FE9}"/>
              </a:ext>
            </a:extLst>
          </p:cNvPr>
          <p:cNvSpPr/>
          <p:nvPr userDrawn="1"/>
        </p:nvSpPr>
        <p:spPr>
          <a:xfrm>
            <a:off x="3705512" y="4624633"/>
            <a:ext cx="4298332" cy="569643"/>
          </a:xfrm>
          <a:custGeom>
            <a:avLst/>
            <a:gdLst>
              <a:gd name="connsiteX0" fmla="*/ 358890 w 4298332"/>
              <a:gd name="connsiteY0" fmla="*/ 0 h 569643"/>
              <a:gd name="connsiteX1" fmla="*/ 4031574 w 4298332"/>
              <a:gd name="connsiteY1" fmla="*/ 0 h 569643"/>
              <a:gd name="connsiteX2" fmla="*/ 4095042 w 4298332"/>
              <a:gd name="connsiteY2" fmla="*/ 75291 h 569643"/>
              <a:gd name="connsiteX3" fmla="*/ 4298332 w 4298332"/>
              <a:gd name="connsiteY3" fmla="*/ 298621 h 569643"/>
              <a:gd name="connsiteX4" fmla="*/ 4095043 w 4298332"/>
              <a:gd name="connsiteY4" fmla="*/ 503040 h 569643"/>
              <a:gd name="connsiteX5" fmla="*/ 4032216 w 4298332"/>
              <a:gd name="connsiteY5" fmla="*/ 569643 h 569643"/>
              <a:gd name="connsiteX6" fmla="*/ 0 w 4298332"/>
              <a:gd name="connsiteY6" fmla="*/ 562610 h 569643"/>
              <a:gd name="connsiteX7" fmla="*/ 28133 w 4298332"/>
              <a:gd name="connsiteY7" fmla="*/ 518508 h 569643"/>
              <a:gd name="connsiteX8" fmla="*/ 28135 w 4298332"/>
              <a:gd name="connsiteY8" fmla="*/ 518508 h 569643"/>
              <a:gd name="connsiteX9" fmla="*/ 358890 w 4298332"/>
              <a:gd name="connsiteY9" fmla="*/ 0 h 56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8332" h="569643">
                <a:moveTo>
                  <a:pt x="358890" y="0"/>
                </a:moveTo>
                <a:lnTo>
                  <a:pt x="4031574" y="0"/>
                </a:lnTo>
                <a:lnTo>
                  <a:pt x="4095042" y="75291"/>
                </a:lnTo>
                <a:cubicBezTo>
                  <a:pt x="4162805" y="149734"/>
                  <a:pt x="4240230" y="222269"/>
                  <a:pt x="4298332" y="298621"/>
                </a:cubicBezTo>
                <a:cubicBezTo>
                  <a:pt x="4240230" y="364836"/>
                  <a:pt x="4162806" y="434901"/>
                  <a:pt x="4095043" y="503040"/>
                </a:cubicBezTo>
                <a:lnTo>
                  <a:pt x="4032216" y="569643"/>
                </a:lnTo>
                <a:lnTo>
                  <a:pt x="0" y="562610"/>
                </a:lnTo>
                <a:lnTo>
                  <a:pt x="28133" y="518508"/>
                </a:lnTo>
                <a:lnTo>
                  <a:pt x="28135" y="518508"/>
                </a:lnTo>
                <a:lnTo>
                  <a:pt x="358890"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Income-Seeking Optimization</a:t>
            </a:r>
          </a:p>
        </p:txBody>
      </p:sp>
      <p:sp>
        <p:nvSpPr>
          <p:cNvPr id="9" name="Freeform 8">
            <a:extLst>
              <a:ext uri="{FF2B5EF4-FFF2-40B4-BE49-F238E27FC236}">
                <a16:creationId xmlns:a16="http://schemas.microsoft.com/office/drawing/2014/main" id="{AEBD0CA6-E40A-8B4E-2C87-F7BCF49E0388}"/>
              </a:ext>
            </a:extLst>
          </p:cNvPr>
          <p:cNvSpPr/>
          <p:nvPr userDrawn="1"/>
        </p:nvSpPr>
        <p:spPr>
          <a:xfrm>
            <a:off x="7886052" y="2585519"/>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Global Multi-Asset Core</a:t>
            </a:r>
          </a:p>
        </p:txBody>
      </p:sp>
      <p:sp>
        <p:nvSpPr>
          <p:cNvPr id="10" name="Freeform 9">
            <a:extLst>
              <a:ext uri="{FF2B5EF4-FFF2-40B4-BE49-F238E27FC236}">
                <a16:creationId xmlns:a16="http://schemas.microsoft.com/office/drawing/2014/main" id="{0387F835-3EA9-0144-0433-B9F98B9CF56B}"/>
              </a:ext>
            </a:extLst>
          </p:cNvPr>
          <p:cNvSpPr/>
          <p:nvPr userDrawn="1"/>
        </p:nvSpPr>
        <p:spPr>
          <a:xfrm>
            <a:off x="7886052" y="3262175"/>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U.S. Multi-Asset Core</a:t>
            </a:r>
          </a:p>
        </p:txBody>
      </p:sp>
      <p:sp>
        <p:nvSpPr>
          <p:cNvPr id="11" name="Freeform 10">
            <a:extLst>
              <a:ext uri="{FF2B5EF4-FFF2-40B4-BE49-F238E27FC236}">
                <a16:creationId xmlns:a16="http://schemas.microsoft.com/office/drawing/2014/main" id="{8C5EC838-AD4C-1883-BAD5-22921B6E44F7}"/>
              </a:ext>
            </a:extLst>
          </p:cNvPr>
          <p:cNvSpPr/>
          <p:nvPr userDrawn="1"/>
        </p:nvSpPr>
        <p:spPr>
          <a:xfrm>
            <a:off x="7886052" y="3938831"/>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Global Multi-Asset Tax-Sensitive</a:t>
            </a:r>
          </a:p>
        </p:txBody>
      </p:sp>
      <p:sp>
        <p:nvSpPr>
          <p:cNvPr id="12" name="Freeform 11">
            <a:extLst>
              <a:ext uri="{FF2B5EF4-FFF2-40B4-BE49-F238E27FC236}">
                <a16:creationId xmlns:a16="http://schemas.microsoft.com/office/drawing/2014/main" id="{3BE9A1DA-CEF3-8637-EA06-B6D84CCBCD4B}"/>
              </a:ext>
            </a:extLst>
          </p:cNvPr>
          <p:cNvSpPr/>
          <p:nvPr userDrawn="1"/>
        </p:nvSpPr>
        <p:spPr>
          <a:xfrm>
            <a:off x="7886052" y="4624631"/>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Multi-Asset Income</a:t>
            </a:r>
          </a:p>
        </p:txBody>
      </p:sp>
      <p:sp>
        <p:nvSpPr>
          <p:cNvPr id="14" name="Content Placeholder 2">
            <a:extLst>
              <a:ext uri="{FF2B5EF4-FFF2-40B4-BE49-F238E27FC236}">
                <a16:creationId xmlns:a16="http://schemas.microsoft.com/office/drawing/2014/main" id="{BAE7B9F3-A6D6-DFEE-79FA-580D02E6C888}"/>
              </a:ext>
            </a:extLst>
          </p:cNvPr>
          <p:cNvSpPr txBox="1">
            <a:spLocks/>
          </p:cNvSpPr>
          <p:nvPr userDrawn="1"/>
        </p:nvSpPr>
        <p:spPr>
          <a:xfrm>
            <a:off x="835215" y="2458788"/>
            <a:ext cx="2637032" cy="290214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40 ETFs</a:t>
            </a:r>
          </a:p>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Enhanced Estimation</a:t>
            </a:r>
          </a:p>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Michaud Optimization</a:t>
            </a:r>
          </a:p>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Patented Rebalancing</a:t>
            </a:r>
          </a:p>
        </p:txBody>
      </p:sp>
      <p:cxnSp>
        <p:nvCxnSpPr>
          <p:cNvPr id="15" name="Straight Connector 14">
            <a:extLst>
              <a:ext uri="{FF2B5EF4-FFF2-40B4-BE49-F238E27FC236}">
                <a16:creationId xmlns:a16="http://schemas.microsoft.com/office/drawing/2014/main" id="{1E337477-A99F-178D-B0DA-FC755AFF8072}"/>
              </a:ext>
            </a:extLst>
          </p:cNvPr>
          <p:cNvCxnSpPr/>
          <p:nvPr userDrawn="1"/>
        </p:nvCxnSpPr>
        <p:spPr>
          <a:xfrm>
            <a:off x="764909" y="3197350"/>
            <a:ext cx="2796196" cy="0"/>
          </a:xfrm>
          <a:prstGeom prst="line">
            <a:avLst/>
          </a:prstGeom>
          <a:noFill/>
          <a:ln w="19050" cap="flat" cmpd="sng" algn="ctr">
            <a:solidFill>
              <a:schemeClr val="accent6"/>
            </a:solidFill>
            <a:prstDash val="solid"/>
            <a:miter lim="800000"/>
          </a:ln>
          <a:effectLst/>
        </p:spPr>
      </p:cxnSp>
      <p:cxnSp>
        <p:nvCxnSpPr>
          <p:cNvPr id="16" name="Straight Connector 15">
            <a:extLst>
              <a:ext uri="{FF2B5EF4-FFF2-40B4-BE49-F238E27FC236}">
                <a16:creationId xmlns:a16="http://schemas.microsoft.com/office/drawing/2014/main" id="{D8217E94-0E77-6463-81D3-1DEE0E2AD150}"/>
              </a:ext>
            </a:extLst>
          </p:cNvPr>
          <p:cNvCxnSpPr/>
          <p:nvPr userDrawn="1"/>
        </p:nvCxnSpPr>
        <p:spPr>
          <a:xfrm>
            <a:off x="764909" y="3898122"/>
            <a:ext cx="2796196" cy="0"/>
          </a:xfrm>
          <a:prstGeom prst="line">
            <a:avLst/>
          </a:prstGeom>
          <a:noFill/>
          <a:ln w="19050" cap="flat" cmpd="sng" algn="ctr">
            <a:solidFill>
              <a:schemeClr val="accent6"/>
            </a:solidFill>
            <a:prstDash val="solid"/>
            <a:miter lim="800000"/>
          </a:ln>
          <a:effectLst/>
        </p:spPr>
      </p:cxnSp>
      <p:cxnSp>
        <p:nvCxnSpPr>
          <p:cNvPr id="17" name="Straight Connector 16">
            <a:extLst>
              <a:ext uri="{FF2B5EF4-FFF2-40B4-BE49-F238E27FC236}">
                <a16:creationId xmlns:a16="http://schemas.microsoft.com/office/drawing/2014/main" id="{1DDCDC92-2F7F-0B87-324E-EAC998FAE982}"/>
              </a:ext>
            </a:extLst>
          </p:cNvPr>
          <p:cNvCxnSpPr/>
          <p:nvPr userDrawn="1"/>
        </p:nvCxnSpPr>
        <p:spPr>
          <a:xfrm>
            <a:off x="764909" y="4553818"/>
            <a:ext cx="2796196" cy="0"/>
          </a:xfrm>
          <a:prstGeom prst="line">
            <a:avLst/>
          </a:prstGeom>
          <a:noFill/>
          <a:ln w="19050" cap="flat" cmpd="sng" algn="ctr">
            <a:solidFill>
              <a:schemeClr val="accent6"/>
            </a:solidFill>
            <a:prstDash val="solid"/>
            <a:miter lim="800000"/>
          </a:ln>
          <a:effectLst/>
        </p:spPr>
      </p:cxnSp>
      <p:sp>
        <p:nvSpPr>
          <p:cNvPr id="21" name="TextBox 20">
            <a:extLst>
              <a:ext uri="{FF2B5EF4-FFF2-40B4-BE49-F238E27FC236}">
                <a16:creationId xmlns:a16="http://schemas.microsoft.com/office/drawing/2014/main" id="{2686DEEB-EF8D-7A4F-3850-D182CD86EA94}"/>
              </a:ext>
            </a:extLst>
          </p:cNvPr>
          <p:cNvSpPr txBox="1"/>
          <p:nvPr userDrawn="1"/>
        </p:nvSpPr>
        <p:spPr>
          <a:xfrm>
            <a:off x="426118" y="281637"/>
            <a:ext cx="11265815" cy="58477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Investment Process</a:t>
            </a:r>
            <a:endParaRPr kumimoji="0" lang="en-US" sz="1200" b="0" i="0" u="none" strike="noStrike" kern="0" cap="none" spc="0" normalizeH="0" baseline="0" noProof="0">
              <a:ln>
                <a:noFill/>
              </a:ln>
              <a:solidFill>
                <a:srgbClr val="1312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822303"/>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rocess 2">
    <p:bg>
      <p:bgPr>
        <a:solidFill>
          <a:schemeClr val="bg2">
            <a:lumMod val="95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4A873A9-249B-09FA-68E5-D122F3395588}"/>
              </a:ext>
            </a:extLst>
          </p:cNvPr>
          <p:cNvSpPr txBox="1"/>
          <p:nvPr userDrawn="1"/>
        </p:nvSpPr>
        <p:spPr>
          <a:xfrm>
            <a:off x="9921349" y="3119855"/>
            <a:ext cx="1993041"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31225"/>
                </a:solidFill>
                <a:effectLst/>
                <a:uLnTx/>
                <a:uFillTx/>
                <a:latin typeface="Century Gothic" panose="020B0502020202020204" pitchFamily="34" charset="0"/>
                <a:ea typeface="+mn-ea"/>
                <a:cs typeface="+mn-cs"/>
              </a:rPr>
              <a:t>Dynamically estimate risk and return using advanced statistical methods</a:t>
            </a:r>
          </a:p>
        </p:txBody>
      </p:sp>
      <p:sp>
        <p:nvSpPr>
          <p:cNvPr id="18" name="TextBox 17">
            <a:extLst>
              <a:ext uri="{FF2B5EF4-FFF2-40B4-BE49-F238E27FC236}">
                <a16:creationId xmlns:a16="http://schemas.microsoft.com/office/drawing/2014/main" id="{62A8F411-79DE-5511-6375-37230E386B48}"/>
              </a:ext>
            </a:extLst>
          </p:cNvPr>
          <p:cNvSpPr txBox="1"/>
          <p:nvPr userDrawn="1"/>
        </p:nvSpPr>
        <p:spPr>
          <a:xfrm>
            <a:off x="4136643" y="3082751"/>
            <a:ext cx="1925344" cy="95410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31225"/>
                </a:solidFill>
                <a:effectLst/>
                <a:uLnTx/>
                <a:uFillTx/>
                <a:latin typeface="Century Gothic" panose="020B0502020202020204" pitchFamily="34" charset="0"/>
                <a:ea typeface="+mn-ea"/>
                <a:cs typeface="+mn-cs"/>
              </a:rPr>
              <a:t>Monitor and rebalance portfolio when it statistically deviates from goal</a:t>
            </a:r>
          </a:p>
        </p:txBody>
      </p:sp>
      <p:sp>
        <p:nvSpPr>
          <p:cNvPr id="19" name="Triangle 18">
            <a:extLst>
              <a:ext uri="{FF2B5EF4-FFF2-40B4-BE49-F238E27FC236}">
                <a16:creationId xmlns:a16="http://schemas.microsoft.com/office/drawing/2014/main" id="{90DD04A1-0FD3-4BF8-DE29-FE2FE3410127}"/>
              </a:ext>
            </a:extLst>
          </p:cNvPr>
          <p:cNvSpPr/>
          <p:nvPr userDrawn="1"/>
        </p:nvSpPr>
        <p:spPr>
          <a:xfrm rot="5400000">
            <a:off x="-1485428" y="1460716"/>
            <a:ext cx="6857999" cy="3936569"/>
          </a:xfrm>
          <a:prstGeom prst="triangle">
            <a:avLst>
              <a:gd name="adj" fmla="val 5011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43D54C1-F987-8028-8908-D11710F4812F}"/>
              </a:ext>
            </a:extLst>
          </p:cNvPr>
          <p:cNvSpPr txBox="1"/>
          <p:nvPr userDrawn="1"/>
        </p:nvSpPr>
        <p:spPr>
          <a:xfrm>
            <a:off x="324998" y="3073502"/>
            <a:ext cx="28955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New Frontier Investment Process</a:t>
            </a:r>
            <a:endParaRPr kumimoji="0" lang="en-US"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22" name="Graphic 21">
            <a:extLst>
              <a:ext uri="{FF2B5EF4-FFF2-40B4-BE49-F238E27FC236}">
                <a16:creationId xmlns:a16="http://schemas.microsoft.com/office/drawing/2014/main" id="{0CB59CBC-F7B5-421F-D9EB-8BEE9C92E66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80546" y="2567499"/>
            <a:ext cx="467543" cy="515252"/>
          </a:xfrm>
          <a:prstGeom prst="rect">
            <a:avLst/>
          </a:prstGeom>
        </p:spPr>
      </p:pic>
      <p:pic>
        <p:nvPicPr>
          <p:cNvPr id="23" name="Graphic 22">
            <a:extLst>
              <a:ext uri="{FF2B5EF4-FFF2-40B4-BE49-F238E27FC236}">
                <a16:creationId xmlns:a16="http://schemas.microsoft.com/office/drawing/2014/main" id="{578E4E1E-F564-4140-1A53-D8043349BB1A}"/>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30016" y="1764317"/>
            <a:ext cx="3590926" cy="3441034"/>
          </a:xfrm>
          <a:prstGeom prst="rect">
            <a:avLst/>
          </a:prstGeom>
        </p:spPr>
      </p:pic>
      <p:sp>
        <p:nvSpPr>
          <p:cNvPr id="24" name="Oval 23">
            <a:extLst>
              <a:ext uri="{FF2B5EF4-FFF2-40B4-BE49-F238E27FC236}">
                <a16:creationId xmlns:a16="http://schemas.microsoft.com/office/drawing/2014/main" id="{E4276522-7A2A-65AA-55A7-019DC43FD167}"/>
              </a:ext>
            </a:extLst>
          </p:cNvPr>
          <p:cNvSpPr/>
          <p:nvPr userDrawn="1"/>
        </p:nvSpPr>
        <p:spPr>
          <a:xfrm>
            <a:off x="6242365" y="3119855"/>
            <a:ext cx="698636" cy="698637"/>
          </a:xfrm>
          <a:prstGeom prst="ellipse">
            <a:avLst/>
          </a:prstGeom>
          <a:solidFill>
            <a:schemeClr val="tx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4</a:t>
            </a:r>
          </a:p>
        </p:txBody>
      </p:sp>
      <p:sp>
        <p:nvSpPr>
          <p:cNvPr id="25" name="Oval 24">
            <a:extLst>
              <a:ext uri="{FF2B5EF4-FFF2-40B4-BE49-F238E27FC236}">
                <a16:creationId xmlns:a16="http://schemas.microsoft.com/office/drawing/2014/main" id="{2D3705F2-C0E8-EF0B-DE19-C36774EA344C}"/>
              </a:ext>
            </a:extLst>
          </p:cNvPr>
          <p:cNvSpPr/>
          <p:nvPr userDrawn="1"/>
        </p:nvSpPr>
        <p:spPr>
          <a:xfrm>
            <a:off x="9022306" y="3135515"/>
            <a:ext cx="698636" cy="698637"/>
          </a:xfrm>
          <a:prstGeom prst="ellipse">
            <a:avLst/>
          </a:prstGeom>
          <a:solidFill>
            <a:schemeClr val="accent4"/>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a:t>
            </a:r>
          </a:p>
        </p:txBody>
      </p:sp>
      <p:sp>
        <p:nvSpPr>
          <p:cNvPr id="26" name="Oval 25">
            <a:extLst>
              <a:ext uri="{FF2B5EF4-FFF2-40B4-BE49-F238E27FC236}">
                <a16:creationId xmlns:a16="http://schemas.microsoft.com/office/drawing/2014/main" id="{C5FFDD99-D640-2E58-EF38-32D63DFFA576}"/>
              </a:ext>
            </a:extLst>
          </p:cNvPr>
          <p:cNvSpPr/>
          <p:nvPr userDrawn="1"/>
        </p:nvSpPr>
        <p:spPr>
          <a:xfrm>
            <a:off x="7628968" y="4545726"/>
            <a:ext cx="698636" cy="698637"/>
          </a:xfrm>
          <a:prstGeom prst="ellipse">
            <a:avLst/>
          </a:prstGeom>
          <a:solidFill>
            <a:schemeClr val="accent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3</a:t>
            </a:r>
          </a:p>
        </p:txBody>
      </p:sp>
      <p:sp>
        <p:nvSpPr>
          <p:cNvPr id="27" name="Oval 26">
            <a:extLst>
              <a:ext uri="{FF2B5EF4-FFF2-40B4-BE49-F238E27FC236}">
                <a16:creationId xmlns:a16="http://schemas.microsoft.com/office/drawing/2014/main" id="{44D63EFA-F1FA-E1A1-8F07-B32B42049086}"/>
              </a:ext>
            </a:extLst>
          </p:cNvPr>
          <p:cNvSpPr/>
          <p:nvPr userDrawn="1"/>
        </p:nvSpPr>
        <p:spPr>
          <a:xfrm>
            <a:off x="7635218" y="1675409"/>
            <a:ext cx="698636" cy="698637"/>
          </a:xfrm>
          <a:prstGeom prst="ellipse">
            <a:avLst/>
          </a:prstGeom>
          <a:solidFill>
            <a:schemeClr val="accent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a:t>
            </a:r>
          </a:p>
        </p:txBody>
      </p:sp>
      <p:sp>
        <p:nvSpPr>
          <p:cNvPr id="28" name="TextBox 27">
            <a:extLst>
              <a:ext uri="{FF2B5EF4-FFF2-40B4-BE49-F238E27FC236}">
                <a16:creationId xmlns:a16="http://schemas.microsoft.com/office/drawing/2014/main" id="{2A3E4A17-B12C-849B-D2C4-6914A6E2A743}"/>
              </a:ext>
            </a:extLst>
          </p:cNvPr>
          <p:cNvSpPr txBox="1"/>
          <p:nvPr userDrawn="1"/>
        </p:nvSpPr>
        <p:spPr>
          <a:xfrm>
            <a:off x="6589967" y="1175097"/>
            <a:ext cx="281471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31225"/>
                </a:solidFill>
                <a:effectLst/>
                <a:uLnTx/>
                <a:uFillTx/>
                <a:latin typeface="Century Gothic" panose="020B0502020202020204" pitchFamily="34" charset="0"/>
                <a:ea typeface="+mn-ea"/>
                <a:cs typeface="+mn-cs"/>
              </a:rPr>
              <a:t>Independently select best in class ETFs for investment goals</a:t>
            </a:r>
          </a:p>
        </p:txBody>
      </p:sp>
      <p:pic>
        <p:nvPicPr>
          <p:cNvPr id="29" name="Graphic 28">
            <a:extLst>
              <a:ext uri="{FF2B5EF4-FFF2-40B4-BE49-F238E27FC236}">
                <a16:creationId xmlns:a16="http://schemas.microsoft.com/office/drawing/2014/main" id="{D552B1E7-3650-2E7D-E985-2F3B9775AF85}"/>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4929" y="685438"/>
            <a:ext cx="524794" cy="400751"/>
          </a:xfrm>
          <a:prstGeom prst="rect">
            <a:avLst/>
          </a:prstGeom>
        </p:spPr>
      </p:pic>
      <p:sp>
        <p:nvSpPr>
          <p:cNvPr id="30" name="TextBox 29">
            <a:extLst>
              <a:ext uri="{FF2B5EF4-FFF2-40B4-BE49-F238E27FC236}">
                <a16:creationId xmlns:a16="http://schemas.microsoft.com/office/drawing/2014/main" id="{D2C047C6-48B7-D749-1565-9F0579E9DFD8}"/>
              </a:ext>
            </a:extLst>
          </p:cNvPr>
          <p:cNvSpPr txBox="1"/>
          <p:nvPr userDrawn="1"/>
        </p:nvSpPr>
        <p:spPr>
          <a:xfrm>
            <a:off x="6243034" y="5965448"/>
            <a:ext cx="338522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31225"/>
                </a:solidFill>
                <a:effectLst/>
                <a:uLnTx/>
                <a:uFillTx/>
                <a:latin typeface="Century Gothic" panose="020B0502020202020204" pitchFamily="34" charset="0"/>
                <a:ea typeface="+mn-ea"/>
                <a:cs typeface="+mn-cs"/>
              </a:rPr>
              <a:t>Optimize for an uncertain future using thousands of market scenarios </a:t>
            </a:r>
          </a:p>
        </p:txBody>
      </p:sp>
      <p:pic>
        <p:nvPicPr>
          <p:cNvPr id="31" name="Graphic 30">
            <a:extLst>
              <a:ext uri="{FF2B5EF4-FFF2-40B4-BE49-F238E27FC236}">
                <a16:creationId xmlns:a16="http://schemas.microsoft.com/office/drawing/2014/main" id="{FDA23456-BF68-33E6-B602-7A4CF6651AA2}"/>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15889" y="5397938"/>
            <a:ext cx="524794" cy="400751"/>
          </a:xfrm>
          <a:prstGeom prst="rect">
            <a:avLst/>
          </a:prstGeom>
        </p:spPr>
      </p:pic>
      <p:pic>
        <p:nvPicPr>
          <p:cNvPr id="32" name="Graphic 31">
            <a:extLst>
              <a:ext uri="{FF2B5EF4-FFF2-40B4-BE49-F238E27FC236}">
                <a16:creationId xmlns:a16="http://schemas.microsoft.com/office/drawing/2014/main" id="{FED866EA-B21E-B6E3-F51B-DEFA14949A1F}"/>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45618" y="2672419"/>
            <a:ext cx="524794" cy="333959"/>
          </a:xfrm>
          <a:prstGeom prst="rect">
            <a:avLst/>
          </a:prstGeom>
        </p:spPr>
      </p:pic>
    </p:spTree>
    <p:extLst>
      <p:ext uri="{BB962C8B-B14F-4D97-AF65-F5344CB8AC3E}">
        <p14:creationId xmlns:p14="http://schemas.microsoft.com/office/powerpoint/2010/main" val="4256310622"/>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Efficient Frontier">
    <p:spTree>
      <p:nvGrpSpPr>
        <p:cNvPr id="1" name=""/>
        <p:cNvGrpSpPr/>
        <p:nvPr/>
      </p:nvGrpSpPr>
      <p:grpSpPr>
        <a:xfrm>
          <a:off x="0" y="0"/>
          <a:ext cx="0" cy="0"/>
          <a:chOff x="0" y="0"/>
          <a:chExt cx="0" cy="0"/>
        </a:xfrm>
      </p:grpSpPr>
      <p:pic>
        <p:nvPicPr>
          <p:cNvPr id="4" name="Picture 3" descr="A blue and purple gradient&#10;&#10;Description automatically generated">
            <a:extLst>
              <a:ext uri="{FF2B5EF4-FFF2-40B4-BE49-F238E27FC236}">
                <a16:creationId xmlns:a16="http://schemas.microsoft.com/office/drawing/2014/main" id="{AAA3DB66-955F-F978-DF38-77E56DB7BE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537" r="14180"/>
          <a:stretch/>
        </p:blipFill>
        <p:spPr>
          <a:xfrm>
            <a:off x="4500447" y="0"/>
            <a:ext cx="7691553" cy="6858000"/>
          </a:xfrm>
          <a:prstGeom prst="rect">
            <a:avLst/>
          </a:prstGeom>
        </p:spPr>
      </p:pic>
      <p:sp>
        <p:nvSpPr>
          <p:cNvPr id="72" name="Rounded Rectangle 71">
            <a:extLst>
              <a:ext uri="{FF2B5EF4-FFF2-40B4-BE49-F238E27FC236}">
                <a16:creationId xmlns:a16="http://schemas.microsoft.com/office/drawing/2014/main" id="{5906AE96-F0A1-A24B-E887-44C775D473FF}"/>
              </a:ext>
            </a:extLst>
          </p:cNvPr>
          <p:cNvSpPr/>
          <p:nvPr userDrawn="1"/>
        </p:nvSpPr>
        <p:spPr>
          <a:xfrm>
            <a:off x="5724887" y="1354680"/>
            <a:ext cx="4696388" cy="4535012"/>
          </a:xfrm>
          <a:prstGeom prst="roundRect">
            <a:avLst>
              <a:gd name="adj" fmla="val 9032"/>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5364DDBB-578C-84ED-1ED6-4643B3E35723}"/>
              </a:ext>
            </a:extLst>
          </p:cNvPr>
          <p:cNvSpPr/>
          <p:nvPr userDrawn="1"/>
        </p:nvSpPr>
        <p:spPr>
          <a:xfrm>
            <a:off x="6096000" y="1802736"/>
            <a:ext cx="3987112" cy="3740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9" name="Picture 2" descr="O:\Marketing\New Frontier Master Materials October 2013\Optimization- MO RE Frontier.jpg">
            <a:extLst>
              <a:ext uri="{FF2B5EF4-FFF2-40B4-BE49-F238E27FC236}">
                <a16:creationId xmlns:a16="http://schemas.microsoft.com/office/drawing/2014/main" id="{6E2D2385-9B5D-2BAF-F1B3-FC1F47535E00}"/>
              </a:ext>
            </a:extLst>
          </p:cNvPr>
          <p:cNvPicPr>
            <a:picLocks noChangeAspect="1" noChangeArrowheads="1"/>
          </p:cNvPicPr>
          <p:nvPr userDrawn="1"/>
        </p:nvPicPr>
        <p:blipFill rotWithShape="1">
          <a:blip r:embed="rId3">
            <a:duotone>
              <a:schemeClr val="accent5">
                <a:shade val="45000"/>
                <a:satMod val="135000"/>
              </a:schemeClr>
              <a:prstClr val="white"/>
            </a:duotone>
            <a:alphaModFix/>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23204" t="21120" r="8335" b="22142"/>
          <a:stretch/>
        </p:blipFill>
        <p:spPr bwMode="auto">
          <a:xfrm>
            <a:off x="7013447" y="2423160"/>
            <a:ext cx="2798065"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496957" y="2296817"/>
            <a:ext cx="44283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0C618D6D-5E4C-4369-6168-755848C2C756}"/>
              </a:ext>
            </a:extLst>
          </p:cNvPr>
          <p:cNvSpPr txBox="1"/>
          <p:nvPr userDrawn="1"/>
        </p:nvSpPr>
        <p:spPr>
          <a:xfrm>
            <a:off x="8153278" y="636800"/>
            <a:ext cx="3115235" cy="1788495"/>
          </a:xfrm>
          <a:prstGeom prst="rect">
            <a:avLst/>
          </a:prstGeom>
          <a:solidFill>
            <a:schemeClr val="accent2"/>
          </a:solidFill>
        </p:spPr>
        <p:txBody>
          <a:bodyPr wrap="square" lIns="274320" tIns="274320" rIns="274320" bIns="27432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MICHAUD RESAMPLED EFFICIENT FRONTIER </a:t>
            </a:r>
            <a:b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b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&amp; SIMULATED EFFICIENT PORTFOLIOS</a:t>
            </a:r>
          </a:p>
        </p:txBody>
      </p:sp>
      <p:sp>
        <p:nvSpPr>
          <p:cNvPr id="7" name="Footer Placeholder 6">
            <a:extLst>
              <a:ext uri="{FF2B5EF4-FFF2-40B4-BE49-F238E27FC236}">
                <a16:creationId xmlns:a16="http://schemas.microsoft.com/office/drawing/2014/main" id="{16D1DBE8-FD22-7C8C-DE0E-6C2493A80041}"/>
              </a:ext>
            </a:extLst>
          </p:cNvPr>
          <p:cNvSpPr>
            <a:spLocks noGrp="1"/>
          </p:cNvSpPr>
          <p:nvPr>
            <p:ph type="ftr" sz="quarter" idx="16"/>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8" name="Slide Number Placeholder 7">
            <a:extLst>
              <a:ext uri="{FF2B5EF4-FFF2-40B4-BE49-F238E27FC236}">
                <a16:creationId xmlns:a16="http://schemas.microsoft.com/office/drawing/2014/main" id="{E6C6D141-56EC-06F5-6BEA-5D00EC4D9A55}"/>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32" name="TextBox 31">
            <a:extLst>
              <a:ext uri="{FF2B5EF4-FFF2-40B4-BE49-F238E27FC236}">
                <a16:creationId xmlns:a16="http://schemas.microsoft.com/office/drawing/2014/main" id="{65CD831F-9D52-80CC-C401-60C19F326975}"/>
              </a:ext>
            </a:extLst>
          </p:cNvPr>
          <p:cNvSpPr txBox="1"/>
          <p:nvPr userDrawn="1"/>
        </p:nvSpPr>
        <p:spPr>
          <a:xfrm>
            <a:off x="418749" y="353292"/>
            <a:ext cx="3610774" cy="1789395"/>
          </a:xfrm>
          <a:prstGeom prst="rect">
            <a:avLst/>
          </a:prstGeom>
          <a:noFill/>
        </p:spPr>
        <p:txBody>
          <a:bodyPr wrap="square"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The Efficient Frontier</a:t>
            </a:r>
          </a:p>
        </p:txBody>
      </p:sp>
      <p:sp>
        <p:nvSpPr>
          <p:cNvPr id="33" name="TextBox 32">
            <a:extLst>
              <a:ext uri="{FF2B5EF4-FFF2-40B4-BE49-F238E27FC236}">
                <a16:creationId xmlns:a16="http://schemas.microsoft.com/office/drawing/2014/main" id="{3E5846C9-FCE3-62E4-4FEB-85B8352D1BDF}"/>
              </a:ext>
            </a:extLst>
          </p:cNvPr>
          <p:cNvSpPr txBox="1"/>
          <p:nvPr userDrawn="1"/>
        </p:nvSpPr>
        <p:spPr>
          <a:xfrm>
            <a:off x="418748" y="2587964"/>
            <a:ext cx="3532565" cy="3774649"/>
          </a:xfrm>
          <a:prstGeom prst="rect">
            <a:avLst/>
          </a:prstGeom>
          <a:noFill/>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Michaud Optimizations runs thousand of daily scenarios accounting for errors and unknowns.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131224"/>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The result is the most efficient portfolio and represents the surest path to achieving investor objectives.</a:t>
            </a:r>
          </a:p>
        </p:txBody>
      </p:sp>
      <p:pic>
        <p:nvPicPr>
          <p:cNvPr id="36" name="Graphic 35">
            <a:extLst>
              <a:ext uri="{FF2B5EF4-FFF2-40B4-BE49-F238E27FC236}">
                <a16:creationId xmlns:a16="http://schemas.microsoft.com/office/drawing/2014/main" id="{3B019BC1-45B1-DB92-32B8-A72E09EBFA48}"/>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860804" y="1558669"/>
            <a:ext cx="4648200" cy="4229100"/>
          </a:xfrm>
          <a:prstGeom prst="rect">
            <a:avLst/>
          </a:prstGeom>
        </p:spPr>
      </p:pic>
    </p:spTree>
    <p:extLst>
      <p:ext uri="{BB962C8B-B14F-4D97-AF65-F5344CB8AC3E}">
        <p14:creationId xmlns:p14="http://schemas.microsoft.com/office/powerpoint/2010/main" val="39948909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Efficient Frontier 2">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04E157-CF4E-2833-D65C-D32BD7C2ACDF}"/>
              </a:ext>
            </a:extLst>
          </p:cNvPr>
          <p:cNvSpPr/>
          <p:nvPr userDrawn="1"/>
        </p:nvSpPr>
        <p:spPr>
          <a:xfrm>
            <a:off x="4720280" y="0"/>
            <a:ext cx="7471721"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E3119999-8719-6E61-1528-4E456B31D682}"/>
              </a:ext>
            </a:extLst>
          </p:cNvPr>
          <p:cNvCxnSpPr>
            <a:cxnSpLocks/>
          </p:cNvCxnSpPr>
          <p:nvPr userDrawn="1"/>
        </p:nvCxnSpPr>
        <p:spPr>
          <a:xfrm>
            <a:off x="442597" y="247428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E4942568-22DD-5DAA-CB5A-76761A0CF72C}"/>
              </a:ext>
            </a:extLst>
          </p:cNvPr>
          <p:cNvSpPr txBox="1">
            <a:spLocks/>
          </p:cNvSpPr>
          <p:nvPr userDrawn="1"/>
        </p:nvSpPr>
        <p:spPr>
          <a:xfrm>
            <a:off x="442597" y="2836707"/>
            <a:ext cx="3696523" cy="3342207"/>
          </a:xfrm>
          <a:prstGeom prst="rect">
            <a:avLst/>
          </a:prstGeom>
        </p:spPr>
        <p:txBody>
          <a:bodyPr lIns="0"/>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
                <a:srgbClr val="111057"/>
              </a:buClr>
              <a:buSzTx/>
              <a:buFont typeface="Arial" panose="020B0604020202020204" pitchFamily="34" charset="0"/>
              <a:buChar char="•"/>
              <a:tabLst/>
              <a:defRPr/>
            </a:pPr>
            <a:r>
              <a:rPr kumimoji="0" lang="en-US" altLang="en-US" sz="1500" b="0" i="0"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U.S. patented process</a:t>
            </a:r>
          </a:p>
          <a:p>
            <a:pPr marL="285750" marR="0" lvl="0" indent="-285750" algn="l" defTabSz="914400" rtl="0" eaLnBrk="1" fontAlgn="auto" latinLnBrk="0" hangingPunct="1">
              <a:lnSpc>
                <a:spcPct val="100000"/>
              </a:lnSpc>
              <a:spcBef>
                <a:spcPts val="1000"/>
              </a:spcBef>
              <a:spcAft>
                <a:spcPts val="0"/>
              </a:spcAft>
              <a:buClr>
                <a:srgbClr val="111057"/>
              </a:buClr>
              <a:buSzTx/>
              <a:buFont typeface="Arial" panose="020B0604020202020204" pitchFamily="34" charset="0"/>
              <a:buChar char="•"/>
              <a:tabLst/>
              <a:defRPr/>
            </a:pPr>
            <a:r>
              <a:rPr kumimoji="0" lang="en-US" altLang="en-US" sz="1500" b="0" i="0"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Optimal allocations relative to thousands of investment scenarios</a:t>
            </a:r>
          </a:p>
          <a:p>
            <a:pPr marL="285750" marR="0" lvl="0" indent="-285750" algn="l" defTabSz="914400" rtl="0" eaLnBrk="1" fontAlgn="auto" latinLnBrk="0" hangingPunct="1">
              <a:lnSpc>
                <a:spcPct val="100000"/>
              </a:lnSpc>
              <a:spcBef>
                <a:spcPts val="1000"/>
              </a:spcBef>
              <a:spcAft>
                <a:spcPts val="0"/>
              </a:spcAft>
              <a:buClr>
                <a:srgbClr val="111057"/>
              </a:buClr>
              <a:buSzTx/>
              <a:buFont typeface="Arial" panose="020B0604020202020204" pitchFamily="34" charset="0"/>
              <a:buChar char="•"/>
              <a:tabLst/>
              <a:defRPr/>
            </a:pPr>
            <a:r>
              <a:rPr kumimoji="0" lang="en-US" altLang="en-US" sz="1500" b="0" i="0"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Includes tail risks, fat tails, downside risk, black swans, periods when bonds beat stocks, etc. </a:t>
            </a:r>
          </a:p>
          <a:p>
            <a:pPr marL="285750" marR="0" lvl="0" indent="-285750" algn="l" defTabSz="914400" rtl="0" eaLnBrk="1" fontAlgn="auto" latinLnBrk="0" hangingPunct="1">
              <a:lnSpc>
                <a:spcPct val="100000"/>
              </a:lnSpc>
              <a:spcBef>
                <a:spcPts val="1000"/>
              </a:spcBef>
              <a:spcAft>
                <a:spcPts val="0"/>
              </a:spcAft>
              <a:buClr>
                <a:srgbClr val="111057"/>
              </a:buClr>
              <a:buSzTx/>
              <a:buFont typeface="Arial" panose="020B0604020202020204" pitchFamily="34" charset="0"/>
              <a:buChar char="•"/>
              <a:tabLst/>
              <a:defRPr/>
            </a:pPr>
            <a:r>
              <a:rPr kumimoji="0" lang="en-US" altLang="en-US" sz="1500" b="0" i="0"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A new efficient frontier</a:t>
            </a:r>
          </a:p>
        </p:txBody>
      </p:sp>
      <p:sp>
        <p:nvSpPr>
          <p:cNvPr id="28" name="Content Placeholder 2">
            <a:extLst>
              <a:ext uri="{FF2B5EF4-FFF2-40B4-BE49-F238E27FC236}">
                <a16:creationId xmlns:a16="http://schemas.microsoft.com/office/drawing/2014/main" id="{0062F5D8-F43C-C960-A727-DC8262598C80}"/>
              </a:ext>
            </a:extLst>
          </p:cNvPr>
          <p:cNvSpPr txBox="1">
            <a:spLocks/>
          </p:cNvSpPr>
          <p:nvPr userDrawn="1"/>
        </p:nvSpPr>
        <p:spPr>
          <a:xfrm>
            <a:off x="442597" y="1808297"/>
            <a:ext cx="2998741" cy="456781"/>
          </a:xfrm>
          <a:prstGeom prst="rect">
            <a:avLst/>
          </a:prstGeom>
        </p:spPr>
        <p:txBody>
          <a:bodyPr lIns="0"/>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altLang="en-US" sz="1300" b="0" i="1"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Harvard 1998, OUP 2008, 2</a:t>
            </a:r>
            <a:r>
              <a:rPr kumimoji="0" lang="en-US" altLang="en-US" sz="1300" b="0" i="1" u="none" strike="noStrike" kern="1200" cap="none" spc="0" normalizeH="0" baseline="3000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nd</a:t>
            </a:r>
            <a:r>
              <a:rPr kumimoji="0" lang="en-US" altLang="en-US" sz="1300" b="0" i="1"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 ed.), </a:t>
            </a:r>
            <a:br>
              <a:rPr kumimoji="0" lang="en-US" altLang="en-US" sz="1300" b="0" i="1"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br>
            <a:r>
              <a:rPr kumimoji="0" lang="en-US" altLang="en-US" sz="1300" b="0" i="1"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U.S. Patent 6,003,018</a:t>
            </a:r>
          </a:p>
        </p:txBody>
      </p:sp>
      <p:sp>
        <p:nvSpPr>
          <p:cNvPr id="29" name="Rounded Rectangle 28">
            <a:extLst>
              <a:ext uri="{FF2B5EF4-FFF2-40B4-BE49-F238E27FC236}">
                <a16:creationId xmlns:a16="http://schemas.microsoft.com/office/drawing/2014/main" id="{6FADCC8E-A0E4-B686-4796-47EFD7DEAAD4}"/>
              </a:ext>
            </a:extLst>
          </p:cNvPr>
          <p:cNvSpPr/>
          <p:nvPr userDrawn="1"/>
        </p:nvSpPr>
        <p:spPr>
          <a:xfrm>
            <a:off x="5802835" y="1883664"/>
            <a:ext cx="4696388" cy="4192809"/>
          </a:xfrm>
          <a:prstGeom prst="roundRect">
            <a:avLst>
              <a:gd name="adj" fmla="val 4476"/>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543BBF24-58A1-8FF8-338D-879D635C9A72}"/>
              </a:ext>
            </a:extLst>
          </p:cNvPr>
          <p:cNvSpPr txBox="1"/>
          <p:nvPr userDrawn="1"/>
        </p:nvSpPr>
        <p:spPr>
          <a:xfrm>
            <a:off x="442597" y="637089"/>
            <a:ext cx="3354196" cy="1077218"/>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The Michaud Efficient Frontier</a:t>
            </a:r>
            <a:endParaRPr kumimoji="0" lang="en-US" sz="1800" b="0" i="0" u="none" strike="noStrike" kern="1200" cap="none" spc="0" normalizeH="0" baseline="0" noProof="0">
              <a:ln>
                <a:noFill/>
              </a:ln>
              <a:solidFill>
                <a:srgbClr val="131225"/>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DF4F007B-DC58-3F74-4B71-2ECA82DEC758}"/>
              </a:ext>
            </a:extLst>
          </p:cNvPr>
          <p:cNvSpPr>
            <a:spLocks noGrp="1"/>
          </p:cNvSpPr>
          <p:nvPr>
            <p:ph type="ftr" sz="quarter" idx="10"/>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3" name="Slide Number Placeholder 2">
            <a:extLst>
              <a:ext uri="{FF2B5EF4-FFF2-40B4-BE49-F238E27FC236}">
                <a16:creationId xmlns:a16="http://schemas.microsoft.com/office/drawing/2014/main" id="{B309AFA4-9022-91A5-AE3A-7F28F14BFBD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654D4AC5-79DD-504B-E1AF-7F20704D347A}"/>
              </a:ext>
            </a:extLst>
          </p:cNvPr>
          <p:cNvSpPr/>
          <p:nvPr userDrawn="1"/>
        </p:nvSpPr>
        <p:spPr>
          <a:xfrm>
            <a:off x="6064228" y="2051336"/>
            <a:ext cx="3987112" cy="3740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6348F5CD-AD0E-5666-76D5-6220A4D4EAE5}"/>
              </a:ext>
            </a:extLst>
          </p:cNvPr>
          <p:cNvGrpSpPr/>
          <p:nvPr userDrawn="1"/>
        </p:nvGrpSpPr>
        <p:grpSpPr>
          <a:xfrm>
            <a:off x="4720280" y="0"/>
            <a:ext cx="7471720" cy="109728"/>
            <a:chOff x="5400170" y="0"/>
            <a:chExt cx="7125460" cy="114758"/>
          </a:xfrm>
        </p:grpSpPr>
        <p:sp>
          <p:nvSpPr>
            <p:cNvPr id="5" name="Rectangle 4">
              <a:extLst>
                <a:ext uri="{FF2B5EF4-FFF2-40B4-BE49-F238E27FC236}">
                  <a16:creationId xmlns:a16="http://schemas.microsoft.com/office/drawing/2014/main" id="{131D5B3B-FC9B-3621-9E72-D2E480B0932E}"/>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4B417DD-2262-BB78-C994-4398CA88D18D}"/>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EA024B2-1F63-7319-D97F-CA376224CE4A}"/>
                </a:ext>
              </a:extLst>
            </p:cNvPr>
            <p:cNvSpPr/>
            <p:nvPr/>
          </p:nvSpPr>
          <p:spPr>
            <a:xfrm>
              <a:off x="10717349" y="0"/>
              <a:ext cx="1808281"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2D743B6-FF70-2183-06A2-8055C9220648}"/>
                </a:ext>
              </a:extLst>
            </p:cNvPr>
            <p:cNvSpPr/>
            <p:nvPr/>
          </p:nvSpPr>
          <p:spPr>
            <a:xfrm>
              <a:off x="5400170" y="0"/>
              <a:ext cx="1809290" cy="114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0" name="Picture 2" descr="O:\Marketing\New Frontier Master Materials October 2013\Optimization- MO RE Frontier.jpg">
            <a:extLst>
              <a:ext uri="{FF2B5EF4-FFF2-40B4-BE49-F238E27FC236}">
                <a16:creationId xmlns:a16="http://schemas.microsoft.com/office/drawing/2014/main" id="{4A8DF7D4-D7E1-085E-A2C6-8D94D27B13C1}"/>
              </a:ext>
            </a:extLst>
          </p:cNvPr>
          <p:cNvPicPr>
            <a:picLocks noChangeAspect="1" noChangeArrowheads="1"/>
          </p:cNvPicPr>
          <p:nvPr userDrawn="1"/>
        </p:nvPicPr>
        <p:blipFill rotWithShape="1">
          <a:blip r:embed="rId2">
            <a:duotone>
              <a:schemeClr val="accent5">
                <a:shade val="45000"/>
                <a:satMod val="135000"/>
              </a:schemeClr>
              <a:prstClr val="white"/>
            </a:duotone>
            <a:alphaModFix/>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3204" t="21120" r="8335" b="22142"/>
          <a:stretch/>
        </p:blipFill>
        <p:spPr bwMode="auto">
          <a:xfrm>
            <a:off x="6981675" y="2671760"/>
            <a:ext cx="2798065"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a:extLst>
              <a:ext uri="{FF2B5EF4-FFF2-40B4-BE49-F238E27FC236}">
                <a16:creationId xmlns:a16="http://schemas.microsoft.com/office/drawing/2014/main" id="{B8C42949-313B-FAC1-A3F6-C07C9E7E17DC}"/>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29032" y="1807269"/>
            <a:ext cx="4648200" cy="4229100"/>
          </a:xfrm>
          <a:prstGeom prst="rect">
            <a:avLst/>
          </a:prstGeom>
        </p:spPr>
      </p:pic>
      <p:sp>
        <p:nvSpPr>
          <p:cNvPr id="36" name="Rectangle 35">
            <a:extLst>
              <a:ext uri="{FF2B5EF4-FFF2-40B4-BE49-F238E27FC236}">
                <a16:creationId xmlns:a16="http://schemas.microsoft.com/office/drawing/2014/main" id="{565F662F-6FD9-0C50-49AC-246740754CC8}"/>
              </a:ext>
            </a:extLst>
          </p:cNvPr>
          <p:cNvSpPr/>
          <p:nvPr userDrawn="1"/>
        </p:nvSpPr>
        <p:spPr>
          <a:xfrm>
            <a:off x="8153279" y="821631"/>
            <a:ext cx="3115235" cy="17682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mn-ea"/>
                <a:cs typeface="+mn-cs"/>
              </a:rPr>
              <a:t>MICHAUD RESAMPLED EFFICIENT FRONTIER </a:t>
            </a:r>
            <a:b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mn-ea"/>
                <a:cs typeface="+mn-cs"/>
              </a:rPr>
            </a:b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mn-ea"/>
                <a:cs typeface="+mn-cs"/>
              </a:rPr>
              <a:t>&amp; SIMULATED EFFICIENT PORTFOLIOS</a:t>
            </a:r>
          </a:p>
        </p:txBody>
      </p:sp>
    </p:spTree>
    <p:extLst>
      <p:ext uri="{BB962C8B-B14F-4D97-AF65-F5344CB8AC3E}">
        <p14:creationId xmlns:p14="http://schemas.microsoft.com/office/powerpoint/2010/main" val="41684166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ccounting for the Unknown">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04E157-CF4E-2833-D65C-D32BD7C2ACDF}"/>
              </a:ext>
            </a:extLst>
          </p:cNvPr>
          <p:cNvSpPr/>
          <p:nvPr userDrawn="1"/>
        </p:nvSpPr>
        <p:spPr>
          <a:xfrm>
            <a:off x="4720280" y="0"/>
            <a:ext cx="7471721"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FF837785-0D33-2E4E-F991-E3D81AA65B34}"/>
              </a:ext>
            </a:extLst>
          </p:cNvPr>
          <p:cNvGrpSpPr/>
          <p:nvPr userDrawn="1"/>
        </p:nvGrpSpPr>
        <p:grpSpPr>
          <a:xfrm>
            <a:off x="5372006" y="722015"/>
            <a:ext cx="4696388" cy="4192809"/>
            <a:chOff x="5698577" y="821631"/>
            <a:chExt cx="4696388" cy="4192809"/>
          </a:xfrm>
        </p:grpSpPr>
        <p:sp>
          <p:nvSpPr>
            <p:cNvPr id="29" name="Rounded Rectangle 28">
              <a:extLst>
                <a:ext uri="{FF2B5EF4-FFF2-40B4-BE49-F238E27FC236}">
                  <a16:creationId xmlns:a16="http://schemas.microsoft.com/office/drawing/2014/main" id="{6FADCC8E-A0E4-B686-4796-47EFD7DEAAD4}"/>
                </a:ext>
              </a:extLst>
            </p:cNvPr>
            <p:cNvSpPr/>
            <p:nvPr userDrawn="1"/>
          </p:nvSpPr>
          <p:spPr>
            <a:xfrm>
              <a:off x="5698577" y="821631"/>
              <a:ext cx="4696388" cy="4192809"/>
            </a:xfrm>
            <a:prstGeom prst="roundRect">
              <a:avLst>
                <a:gd name="adj" fmla="val 4476"/>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F7E8A3B1-9D89-F24A-98B7-62F3A727ADB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29867" y="1014074"/>
              <a:ext cx="4459471" cy="3807925"/>
            </a:xfrm>
            <a:prstGeom prst="rect">
              <a:avLst/>
            </a:prstGeom>
          </p:spPr>
        </p:pic>
      </p:grpSp>
      <p:cxnSp>
        <p:nvCxnSpPr>
          <p:cNvPr id="24" name="Straight Connector 23">
            <a:extLst>
              <a:ext uri="{FF2B5EF4-FFF2-40B4-BE49-F238E27FC236}">
                <a16:creationId xmlns:a16="http://schemas.microsoft.com/office/drawing/2014/main" id="{E3119999-8719-6E61-1528-4E456B31D682}"/>
              </a:ext>
            </a:extLst>
          </p:cNvPr>
          <p:cNvCxnSpPr>
            <a:cxnSpLocks/>
          </p:cNvCxnSpPr>
          <p:nvPr userDrawn="1"/>
        </p:nvCxnSpPr>
        <p:spPr>
          <a:xfrm>
            <a:off x="442597" y="247428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E4942568-22DD-5DAA-CB5A-76761A0CF72C}"/>
              </a:ext>
            </a:extLst>
          </p:cNvPr>
          <p:cNvSpPr txBox="1">
            <a:spLocks/>
          </p:cNvSpPr>
          <p:nvPr userDrawn="1"/>
        </p:nvSpPr>
        <p:spPr>
          <a:xfrm>
            <a:off x="442597" y="2836707"/>
            <a:ext cx="3696523" cy="3342207"/>
          </a:xfrm>
          <a:prstGeom prst="rect">
            <a:avLst/>
          </a:prstGeom>
        </p:spPr>
        <p:txBody>
          <a:bodyPr lIns="0"/>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111057"/>
              </a:buClr>
              <a:buSzTx/>
              <a:buFont typeface="Arial" panose="020B0604020202020204" pitchFamily="34" charset="0"/>
              <a:buNone/>
              <a:tabLst/>
              <a:defRPr/>
            </a:pPr>
            <a:r>
              <a:rPr kumimoji="0" lang="en-US" altLang="en-US" sz="1500" b="0" i="0"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New Frontier accounts for the knowns </a:t>
            </a:r>
            <a:r>
              <a:rPr kumimoji="0" lang="en-US" altLang="en-US" sz="1500" b="1" i="0"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and</a:t>
            </a:r>
            <a:r>
              <a:rPr kumimoji="0" lang="en-US" altLang="en-US" sz="1500" b="0" i="0"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 unknowns to outline all optimal portfolios based on the levels of risk and return.</a:t>
            </a:r>
          </a:p>
        </p:txBody>
      </p:sp>
      <p:sp>
        <p:nvSpPr>
          <p:cNvPr id="36" name="Rectangle 35">
            <a:extLst>
              <a:ext uri="{FF2B5EF4-FFF2-40B4-BE49-F238E27FC236}">
                <a16:creationId xmlns:a16="http://schemas.microsoft.com/office/drawing/2014/main" id="{565F662F-6FD9-0C50-49AC-246740754CC8}"/>
              </a:ext>
            </a:extLst>
          </p:cNvPr>
          <p:cNvSpPr/>
          <p:nvPr userDrawn="1"/>
        </p:nvSpPr>
        <p:spPr>
          <a:xfrm>
            <a:off x="8868637" y="4287900"/>
            <a:ext cx="3115235" cy="17682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mn-ea"/>
                <a:cs typeface="+mn-cs"/>
              </a:rPr>
              <a:t>MARKOWITZ CLASSIC EFFICIENT FRONTIER</a:t>
            </a:r>
          </a:p>
        </p:txBody>
      </p:sp>
      <p:sp>
        <p:nvSpPr>
          <p:cNvPr id="42" name="TextBox 41">
            <a:extLst>
              <a:ext uri="{FF2B5EF4-FFF2-40B4-BE49-F238E27FC236}">
                <a16:creationId xmlns:a16="http://schemas.microsoft.com/office/drawing/2014/main" id="{543BBF24-58A1-8FF8-338D-879D635C9A72}"/>
              </a:ext>
            </a:extLst>
          </p:cNvPr>
          <p:cNvSpPr txBox="1"/>
          <p:nvPr userDrawn="1"/>
        </p:nvSpPr>
        <p:spPr>
          <a:xfrm>
            <a:off x="442597" y="637089"/>
            <a:ext cx="3354196" cy="1569660"/>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Accounting for Known Returns and Risks</a:t>
            </a:r>
            <a:endParaRPr kumimoji="0" lang="en-US" sz="1800" b="0" i="0" u="none" strike="noStrike" kern="1200" cap="none" spc="0" normalizeH="0" baseline="0" noProof="0">
              <a:ln>
                <a:noFill/>
              </a:ln>
              <a:solidFill>
                <a:srgbClr val="131225"/>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DF4F007B-DC58-3F74-4B71-2ECA82DEC758}"/>
              </a:ext>
            </a:extLst>
          </p:cNvPr>
          <p:cNvSpPr>
            <a:spLocks noGrp="1"/>
          </p:cNvSpPr>
          <p:nvPr>
            <p:ph type="ftr" sz="quarter" idx="10"/>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3" name="Slide Number Placeholder 2">
            <a:extLst>
              <a:ext uri="{FF2B5EF4-FFF2-40B4-BE49-F238E27FC236}">
                <a16:creationId xmlns:a16="http://schemas.microsoft.com/office/drawing/2014/main" id="{B309AFA4-9022-91A5-AE3A-7F28F14BFBD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6348F5CD-AD0E-5666-76D5-6220A4D4EAE5}"/>
              </a:ext>
            </a:extLst>
          </p:cNvPr>
          <p:cNvGrpSpPr/>
          <p:nvPr userDrawn="1"/>
        </p:nvGrpSpPr>
        <p:grpSpPr>
          <a:xfrm>
            <a:off x="4720280" y="0"/>
            <a:ext cx="7471720" cy="109728"/>
            <a:chOff x="5400170" y="0"/>
            <a:chExt cx="7125460" cy="114758"/>
          </a:xfrm>
        </p:grpSpPr>
        <p:sp>
          <p:nvSpPr>
            <p:cNvPr id="5" name="Rectangle 4">
              <a:extLst>
                <a:ext uri="{FF2B5EF4-FFF2-40B4-BE49-F238E27FC236}">
                  <a16:creationId xmlns:a16="http://schemas.microsoft.com/office/drawing/2014/main" id="{131D5B3B-FC9B-3621-9E72-D2E480B0932E}"/>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4B417DD-2262-BB78-C994-4398CA88D18D}"/>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EA024B2-1F63-7319-D97F-CA376224CE4A}"/>
                </a:ext>
              </a:extLst>
            </p:cNvPr>
            <p:cNvSpPr/>
            <p:nvPr/>
          </p:nvSpPr>
          <p:spPr>
            <a:xfrm>
              <a:off x="10717349" y="0"/>
              <a:ext cx="1808281"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2D743B6-FF70-2183-06A2-8055C9220648}"/>
                </a:ext>
              </a:extLst>
            </p:cNvPr>
            <p:cNvSpPr/>
            <p:nvPr/>
          </p:nvSpPr>
          <p:spPr>
            <a:xfrm>
              <a:off x="5400170" y="0"/>
              <a:ext cx="1809290" cy="114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971017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ebalancing">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04E157-CF4E-2833-D65C-D32BD7C2ACDF}"/>
              </a:ext>
            </a:extLst>
          </p:cNvPr>
          <p:cNvSpPr/>
          <p:nvPr userDrawn="1"/>
        </p:nvSpPr>
        <p:spPr>
          <a:xfrm>
            <a:off x="4720280" y="0"/>
            <a:ext cx="7471721"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6FADCC8E-A0E4-B686-4796-47EFD7DEAAD4}"/>
              </a:ext>
            </a:extLst>
          </p:cNvPr>
          <p:cNvSpPr/>
          <p:nvPr userDrawn="1"/>
        </p:nvSpPr>
        <p:spPr>
          <a:xfrm>
            <a:off x="5372006" y="722015"/>
            <a:ext cx="4696388" cy="4192809"/>
          </a:xfrm>
          <a:prstGeom prst="roundRect">
            <a:avLst>
              <a:gd name="adj" fmla="val 4476"/>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E3119999-8719-6E61-1528-4E456B31D682}"/>
              </a:ext>
            </a:extLst>
          </p:cNvPr>
          <p:cNvCxnSpPr>
            <a:cxnSpLocks/>
          </p:cNvCxnSpPr>
          <p:nvPr userDrawn="1"/>
        </p:nvCxnSpPr>
        <p:spPr>
          <a:xfrm>
            <a:off x="442597" y="247428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E4942568-22DD-5DAA-CB5A-76761A0CF72C}"/>
              </a:ext>
            </a:extLst>
          </p:cNvPr>
          <p:cNvSpPr txBox="1">
            <a:spLocks/>
          </p:cNvSpPr>
          <p:nvPr userDrawn="1"/>
        </p:nvSpPr>
        <p:spPr>
          <a:xfrm>
            <a:off x="442597" y="2836707"/>
            <a:ext cx="3696523" cy="3342207"/>
          </a:xfrm>
          <a:prstGeom prst="rect">
            <a:avLst/>
          </a:prstGeom>
        </p:spPr>
        <p:txBody>
          <a:bodyPr lIns="0"/>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111057"/>
              </a:buClr>
              <a:buSzTx/>
              <a:buFont typeface="Arial" panose="020B0604020202020204" pitchFamily="34" charset="0"/>
              <a:buNone/>
              <a:tabLst/>
              <a:defRPr/>
            </a:pPr>
            <a:r>
              <a:rPr kumimoji="0" lang="en-US" altLang="en-US" sz="1500" b="0" i="0"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Does your investment process monitor changes to your portfolio every day, and rebalance if and only if needed to keep it optimal, so, risks and trading costs stay under control? </a:t>
            </a:r>
          </a:p>
        </p:txBody>
      </p:sp>
      <p:sp>
        <p:nvSpPr>
          <p:cNvPr id="36" name="Rectangle 35">
            <a:extLst>
              <a:ext uri="{FF2B5EF4-FFF2-40B4-BE49-F238E27FC236}">
                <a16:creationId xmlns:a16="http://schemas.microsoft.com/office/drawing/2014/main" id="{565F662F-6FD9-0C50-49AC-246740754CC8}"/>
              </a:ext>
            </a:extLst>
          </p:cNvPr>
          <p:cNvSpPr/>
          <p:nvPr userDrawn="1"/>
        </p:nvSpPr>
        <p:spPr>
          <a:xfrm>
            <a:off x="8868637" y="4287900"/>
            <a:ext cx="3115235" cy="176825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mn-ea"/>
                <a:cs typeface="+mn-cs"/>
              </a:rPr>
              <a:t>CONSISTENT MONITORING OF PORTFOLIO PERFORMANCE</a:t>
            </a:r>
          </a:p>
        </p:txBody>
      </p:sp>
      <p:sp>
        <p:nvSpPr>
          <p:cNvPr id="42" name="TextBox 41">
            <a:extLst>
              <a:ext uri="{FF2B5EF4-FFF2-40B4-BE49-F238E27FC236}">
                <a16:creationId xmlns:a16="http://schemas.microsoft.com/office/drawing/2014/main" id="{543BBF24-58A1-8FF8-338D-879D635C9A72}"/>
              </a:ext>
            </a:extLst>
          </p:cNvPr>
          <p:cNvSpPr txBox="1"/>
          <p:nvPr userDrawn="1"/>
        </p:nvSpPr>
        <p:spPr>
          <a:xfrm>
            <a:off x="442597" y="637089"/>
            <a:ext cx="3354196" cy="1569660"/>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An Intelligent Rebalancing System</a:t>
            </a:r>
          </a:p>
        </p:txBody>
      </p:sp>
      <p:sp>
        <p:nvSpPr>
          <p:cNvPr id="2" name="Footer Placeholder 1">
            <a:extLst>
              <a:ext uri="{FF2B5EF4-FFF2-40B4-BE49-F238E27FC236}">
                <a16:creationId xmlns:a16="http://schemas.microsoft.com/office/drawing/2014/main" id="{DF4F007B-DC58-3F74-4B71-2ECA82DEC758}"/>
              </a:ext>
            </a:extLst>
          </p:cNvPr>
          <p:cNvSpPr>
            <a:spLocks noGrp="1"/>
          </p:cNvSpPr>
          <p:nvPr>
            <p:ph type="ftr" sz="quarter" idx="10"/>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3" name="Slide Number Placeholder 2">
            <a:extLst>
              <a:ext uri="{FF2B5EF4-FFF2-40B4-BE49-F238E27FC236}">
                <a16:creationId xmlns:a16="http://schemas.microsoft.com/office/drawing/2014/main" id="{B309AFA4-9022-91A5-AE3A-7F28F14BFBD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6348F5CD-AD0E-5666-76D5-6220A4D4EAE5}"/>
              </a:ext>
            </a:extLst>
          </p:cNvPr>
          <p:cNvGrpSpPr/>
          <p:nvPr userDrawn="1"/>
        </p:nvGrpSpPr>
        <p:grpSpPr>
          <a:xfrm>
            <a:off x="4720280" y="0"/>
            <a:ext cx="7471720" cy="109728"/>
            <a:chOff x="5400170" y="0"/>
            <a:chExt cx="7125460" cy="114758"/>
          </a:xfrm>
        </p:grpSpPr>
        <p:sp>
          <p:nvSpPr>
            <p:cNvPr id="5" name="Rectangle 4">
              <a:extLst>
                <a:ext uri="{FF2B5EF4-FFF2-40B4-BE49-F238E27FC236}">
                  <a16:creationId xmlns:a16="http://schemas.microsoft.com/office/drawing/2014/main" id="{131D5B3B-FC9B-3621-9E72-D2E480B0932E}"/>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4B417DD-2262-BB78-C994-4398CA88D18D}"/>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EA024B2-1F63-7319-D97F-CA376224CE4A}"/>
                </a:ext>
              </a:extLst>
            </p:cNvPr>
            <p:cNvSpPr/>
            <p:nvPr/>
          </p:nvSpPr>
          <p:spPr>
            <a:xfrm>
              <a:off x="10717349" y="0"/>
              <a:ext cx="1808281"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2D743B6-FF70-2183-06A2-8055C9220648}"/>
                </a:ext>
              </a:extLst>
            </p:cNvPr>
            <p:cNvSpPr/>
            <p:nvPr/>
          </p:nvSpPr>
          <p:spPr>
            <a:xfrm>
              <a:off x="5400170" y="0"/>
              <a:ext cx="1809290" cy="114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3" name="Screen Recording 2023-11-29 at 3.06.04 PM">
            <a:hlinkClick r:id="" action="ppaction://media"/>
            <a:extLst>
              <a:ext uri="{FF2B5EF4-FFF2-40B4-BE49-F238E27FC236}">
                <a16:creationId xmlns:a16="http://schemas.microsoft.com/office/drawing/2014/main" id="{B626F9AE-2F21-2476-7990-6AAB0B646174}"/>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b="2794"/>
          <a:stretch/>
        </p:blipFill>
        <p:spPr>
          <a:xfrm>
            <a:off x="6214836" y="1783597"/>
            <a:ext cx="3139177" cy="1846042"/>
          </a:xfrm>
          <a:prstGeom prst="rect">
            <a:avLst/>
          </a:prstGeom>
        </p:spPr>
      </p:pic>
    </p:spTree>
    <p:extLst>
      <p:ext uri="{BB962C8B-B14F-4D97-AF65-F5344CB8AC3E}">
        <p14:creationId xmlns:p14="http://schemas.microsoft.com/office/powerpoint/2010/main" val="385106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mute="1">
                <p:cTn id="12" repeatCount="indefinite" fill="hold" display="0">
                  <p:stCondLst>
                    <p:cond delay="indefinite"/>
                  </p:stCondLst>
                </p:cTn>
                <p:tgtEl>
                  <p:spTgt spid="13"/>
                </p:tgtEl>
              </p:cMediaNode>
            </p:video>
          </p:childTnLst>
        </p:cTn>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8BF45-0B1E-E880-B911-1C93F94B9526}"/>
              </a:ext>
            </a:extLst>
          </p:cNvPr>
          <p:cNvSpPr/>
          <p:nvPr userDrawn="1"/>
        </p:nvSpPr>
        <p:spPr>
          <a:xfrm>
            <a:off x="0" y="1056968"/>
            <a:ext cx="12186714" cy="5801031"/>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3A07E14-FDAC-2B16-31EB-C813A76CD1CE}"/>
              </a:ext>
            </a:extLst>
          </p:cNvPr>
          <p:cNvCxnSpPr>
            <a:cxnSpLocks/>
          </p:cNvCxnSpPr>
          <p:nvPr userDrawn="1"/>
        </p:nvCxnSpPr>
        <p:spPr>
          <a:xfrm flipV="1">
            <a:off x="1095919" y="2057400"/>
            <a:ext cx="0" cy="2367939"/>
          </a:xfrm>
          <a:prstGeom prst="line">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53F7D403-E9AC-E8F7-F981-ADB8C352F733}"/>
              </a:ext>
            </a:extLst>
          </p:cNvPr>
          <p:cNvSpPr txBox="1"/>
          <p:nvPr userDrawn="1"/>
        </p:nvSpPr>
        <p:spPr>
          <a:xfrm>
            <a:off x="738075" y="4700499"/>
            <a:ext cx="2374018" cy="12464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January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7318AA"/>
                </a:solidFill>
                <a:effectLst/>
                <a:uLnTx/>
                <a:uFillTx/>
                <a:latin typeface="Century Gothic" panose="020B0502020202020204" pitchFamily="34" charset="0"/>
                <a:ea typeface="Tahoma"/>
                <a:cs typeface="Tahoma"/>
              </a:rPr>
              <a:t>Tax-Sensitive</a:t>
            </a:r>
            <a:br>
              <a:rPr kumimoji="0" lang="en-US" sz="1100" b="1" i="0" u="none" strike="noStrike" kern="1200" cap="none" spc="0" normalizeH="0" baseline="0" noProof="0">
                <a:ln>
                  <a:noFill/>
                </a:ln>
                <a:solidFill>
                  <a:srgbClr val="7318AA"/>
                </a:solidFill>
                <a:effectLst/>
                <a:uLnTx/>
                <a:uFillTx/>
                <a:latin typeface="Century Gothic" panose="020B0502020202020204" pitchFamily="34" charset="0"/>
                <a:ea typeface="Tahoma"/>
                <a:cs typeface="Tahoma"/>
              </a:rPr>
            </a:br>
            <a:endParaRPr kumimoji="0" lang="en-US" sz="1100" b="1" i="0" u="none" strike="noStrike" kern="1200" cap="none" spc="0" normalizeH="0" baseline="0" noProof="0">
              <a:ln>
                <a:noFill/>
              </a:ln>
              <a:solidFill>
                <a:srgbClr val="7318AA"/>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Removed China</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Added EAFE Min Vol to lower  bond exposure​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Took gains from US Large Cap</a:t>
            </a:r>
            <a:endParaRPr kumimoji="0" lang="en-US" sz="1000" b="1"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endParaRPr>
          </a:p>
        </p:txBody>
      </p:sp>
      <p:cxnSp>
        <p:nvCxnSpPr>
          <p:cNvPr id="7" name="Straight Connector 6">
            <a:extLst>
              <a:ext uri="{FF2B5EF4-FFF2-40B4-BE49-F238E27FC236}">
                <a16:creationId xmlns:a16="http://schemas.microsoft.com/office/drawing/2014/main" id="{1B01A170-9CC9-4B0C-8610-FE04D0B05727}"/>
              </a:ext>
            </a:extLst>
          </p:cNvPr>
          <p:cNvCxnSpPr>
            <a:cxnSpLocks/>
          </p:cNvCxnSpPr>
          <p:nvPr userDrawn="1"/>
        </p:nvCxnSpPr>
        <p:spPr>
          <a:xfrm flipV="1">
            <a:off x="645880" y="4385072"/>
            <a:ext cx="0" cy="1679868"/>
          </a:xfrm>
          <a:prstGeom prst="line">
            <a:avLst/>
          </a:prstGeom>
          <a:ln w="19050">
            <a:solidFill>
              <a:schemeClr val="tx1"/>
            </a:solidFill>
            <a:headEnd type="oval"/>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A61B24D-BE77-0E7F-4F4D-52AC9D843620}"/>
              </a:ext>
            </a:extLst>
          </p:cNvPr>
          <p:cNvSpPr txBox="1"/>
          <p:nvPr userDrawn="1"/>
        </p:nvSpPr>
        <p:spPr>
          <a:xfrm>
            <a:off x="1174819" y="2126737"/>
            <a:ext cx="2243302"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January 21</a:t>
            </a:r>
            <a:endParaRPr kumimoji="0" lang="en-US" sz="1100" b="0" i="0" u="none" strike="noStrike" kern="1200" cap="none" spc="0" normalizeH="0" baseline="0" noProof="0">
              <a:ln>
                <a:noFill/>
              </a:ln>
              <a:solidFill>
                <a:srgbClr val="131224"/>
              </a:solidFill>
              <a:effectLst/>
              <a:uLnTx/>
              <a:uFillTx/>
              <a:latin typeface="Century Gothic" panose="020B0502020202020204" pitchFamily="34"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7318AA"/>
                </a:solidFill>
                <a:effectLst/>
                <a:uLnTx/>
                <a:uFillTx/>
                <a:latin typeface="Century Gothic" panose="020B0502020202020204" pitchFamily="34" charset="0"/>
                <a:ea typeface="Tahoma"/>
                <a:cs typeface="Tahoma"/>
              </a:rPr>
              <a:t>Multi-Asset Income</a:t>
            </a:r>
            <a:endParaRPr kumimoji="0" lang="en-US" sz="1100" b="0" i="0" u="none" strike="noStrike" kern="1200" cap="none" spc="0" normalizeH="0" baseline="0" noProof="0">
              <a:ln>
                <a:noFill/>
              </a:ln>
              <a:solidFill>
                <a:srgbClr val="7318AA"/>
              </a:solidFill>
              <a:effectLst/>
              <a:uLnTx/>
              <a:uFillTx/>
              <a:latin typeface="Century Gothic" panose="020B0502020202020204" pitchFamily="34" charset="0"/>
              <a:ea typeface="+mn-lt"/>
              <a:cs typeface="Calibri" panose="020F0502020204030204"/>
            </a:endParaRPr>
          </a:p>
          <a:p>
            <a:pPr marL="109728"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endParaRPr>
          </a:p>
          <a:p>
            <a:pPr marL="109728"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Added TIPS (higher yields)</a:t>
            </a:r>
            <a:endPar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mn-ea"/>
              <a:cs typeface="Calibri"/>
            </a:endParaRPr>
          </a:p>
          <a:p>
            <a:pPr marL="109728"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Took gains from US Dividends</a:t>
            </a:r>
          </a:p>
          <a:p>
            <a:pPr marL="109728"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More Intl. Dividends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endParaRPr>
          </a:p>
        </p:txBody>
      </p:sp>
      <p:sp>
        <p:nvSpPr>
          <p:cNvPr id="9" name="TextBox 8">
            <a:extLst>
              <a:ext uri="{FF2B5EF4-FFF2-40B4-BE49-F238E27FC236}">
                <a16:creationId xmlns:a16="http://schemas.microsoft.com/office/drawing/2014/main" id="{18450D9B-51AB-3D73-A0C5-79B6D53B1512}"/>
              </a:ext>
            </a:extLst>
          </p:cNvPr>
          <p:cNvSpPr txBox="1"/>
          <p:nvPr userDrawn="1"/>
        </p:nvSpPr>
        <p:spPr>
          <a:xfrm>
            <a:off x="5940914" y="4700499"/>
            <a:ext cx="2845722" cy="129266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July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7318AA"/>
                </a:solidFill>
                <a:effectLst/>
                <a:uLnTx/>
                <a:uFillTx/>
                <a:latin typeface="Century Gothic" panose="020B0502020202020204" pitchFamily="34" charset="0"/>
                <a:ea typeface="Tahoma"/>
                <a:cs typeface="Tahoma"/>
              </a:rPr>
              <a:t>Tax-Sensitive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Removed four taxable bonds (TIPS, Intl. Treasury, Long IG, Short HY)</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More municipal bonds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86250FF4-6F4C-9034-8E6F-DA4EACCF9DDB}"/>
              </a:ext>
            </a:extLst>
          </p:cNvPr>
          <p:cNvSpPr txBox="1"/>
          <p:nvPr userDrawn="1"/>
        </p:nvSpPr>
        <p:spPr>
          <a:xfrm>
            <a:off x="4949942" y="2788644"/>
            <a:ext cx="2140080"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June 30</a:t>
            </a:r>
            <a:br>
              <a:rPr kumimoji="0" lang="en-US" sz="1000" b="1"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br>
            <a:r>
              <a:rPr kumimoji="0" lang="en-US" sz="1100" b="1" i="0" u="none" strike="noStrike" kern="1200" cap="none" spc="0" normalizeH="0" baseline="0" noProof="0">
                <a:ln>
                  <a:noFill/>
                </a:ln>
                <a:solidFill>
                  <a:srgbClr val="7318AA"/>
                </a:solidFill>
                <a:effectLst/>
                <a:uLnTx/>
                <a:uFillTx/>
                <a:latin typeface="Century Gothic" panose="020B0502020202020204" pitchFamily="34" charset="0"/>
                <a:ea typeface="Tahoma"/>
                <a:cs typeface="Tahoma"/>
              </a:rPr>
              <a:t>Multi-Asset Income</a:t>
            </a:r>
            <a:b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br>
            <a:endPar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Added Short Treasury </a:t>
            </a:r>
            <a:b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b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(higher yields)</a:t>
            </a:r>
            <a:endPar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More credit exposure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Reduced value overweight </a:t>
            </a:r>
            <a:endPar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endParaRPr>
          </a:p>
        </p:txBody>
      </p:sp>
      <p:sp>
        <p:nvSpPr>
          <p:cNvPr id="11" name="TextBox 10">
            <a:extLst>
              <a:ext uri="{FF2B5EF4-FFF2-40B4-BE49-F238E27FC236}">
                <a16:creationId xmlns:a16="http://schemas.microsoft.com/office/drawing/2014/main" id="{1669E9F7-B26F-BE26-B8C6-BF0FB40DD899}"/>
              </a:ext>
            </a:extLst>
          </p:cNvPr>
          <p:cNvSpPr txBox="1"/>
          <p:nvPr userDrawn="1"/>
        </p:nvSpPr>
        <p:spPr>
          <a:xfrm>
            <a:off x="3429097" y="4700499"/>
            <a:ext cx="2125107" cy="144655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June 23</a:t>
            </a:r>
            <a:endParaRPr kumimoji="0" lang="en-US" sz="1100" b="1"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7318AA"/>
                </a:solidFill>
                <a:effectLst/>
                <a:uLnTx/>
                <a:uFillTx/>
                <a:latin typeface="Century Gothic" panose="020B0502020202020204" pitchFamily="34" charset="0"/>
                <a:ea typeface="Tahoma"/>
                <a:cs typeface="Tahoma"/>
              </a:rPr>
              <a:t>Global 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 More Short Treasury Bonds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 More credit exposure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 Took gains from Value stocks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813AA31B-E2C3-D840-9A58-2C232E5E3EEC}"/>
              </a:ext>
            </a:extLst>
          </p:cNvPr>
          <p:cNvSpPr txBox="1"/>
          <p:nvPr userDrawn="1"/>
        </p:nvSpPr>
        <p:spPr>
          <a:xfrm>
            <a:off x="2705434" y="3483012"/>
            <a:ext cx="2561974" cy="6001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June 13</a:t>
            </a:r>
            <a:endParaRPr kumimoji="0" lang="en-US" sz="1100" b="1"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41E3"/>
                </a:solidFill>
                <a:effectLst/>
                <a:uLnTx/>
                <a:uFillTx/>
                <a:latin typeface="Century Gothic" panose="020B0502020202020204" pitchFamily="34" charset="0"/>
                <a:ea typeface="Tahoma"/>
                <a:cs typeface="Tahoma"/>
              </a:rPr>
              <a:t>Global stocks entered </a:t>
            </a:r>
            <a:br>
              <a:rPr kumimoji="0" lang="en-US" sz="1100" b="1" i="0" u="none" strike="noStrike" kern="1200" cap="none" spc="0" normalizeH="0" baseline="0" noProof="0">
                <a:ln>
                  <a:noFill/>
                </a:ln>
                <a:solidFill>
                  <a:srgbClr val="4141E3"/>
                </a:solidFill>
                <a:effectLst/>
                <a:uLnTx/>
                <a:uFillTx/>
                <a:latin typeface="Century Gothic" panose="020B0502020202020204" pitchFamily="34" charset="0"/>
                <a:ea typeface="Tahoma"/>
                <a:cs typeface="Tahoma"/>
              </a:rPr>
            </a:br>
            <a:r>
              <a:rPr kumimoji="0" lang="en-US" sz="1100" b="1" i="0" u="none" strike="noStrike" kern="1200" cap="none" spc="0" normalizeH="0" baseline="0" noProof="0">
                <a:ln>
                  <a:noFill/>
                </a:ln>
                <a:solidFill>
                  <a:srgbClr val="4141E3"/>
                </a:solidFill>
                <a:effectLst/>
                <a:uLnTx/>
                <a:uFillTx/>
                <a:latin typeface="Century Gothic" panose="020B0502020202020204" pitchFamily="34" charset="0"/>
                <a:ea typeface="Tahoma"/>
                <a:cs typeface="Tahoma"/>
              </a:rPr>
              <a:t>bear market  </a:t>
            </a:r>
            <a:endParaRPr kumimoji="0" lang="en-US" sz="1100" b="1" i="0" u="none" strike="noStrike" kern="1200" cap="none" spc="0" normalizeH="0" baseline="0" noProof="0">
              <a:ln>
                <a:noFill/>
              </a:ln>
              <a:solidFill>
                <a:srgbClr val="4141E3"/>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cxnSp>
        <p:nvCxnSpPr>
          <p:cNvPr id="13" name="Straight Connector 12">
            <a:extLst>
              <a:ext uri="{FF2B5EF4-FFF2-40B4-BE49-F238E27FC236}">
                <a16:creationId xmlns:a16="http://schemas.microsoft.com/office/drawing/2014/main" id="{C885932E-A0FE-9AF1-84D4-487A5FB28BBF}"/>
              </a:ext>
            </a:extLst>
          </p:cNvPr>
          <p:cNvCxnSpPr>
            <a:cxnSpLocks/>
          </p:cNvCxnSpPr>
          <p:nvPr userDrawn="1"/>
        </p:nvCxnSpPr>
        <p:spPr>
          <a:xfrm flipV="1">
            <a:off x="7804473" y="1453896"/>
            <a:ext cx="0" cy="2959189"/>
          </a:xfrm>
          <a:prstGeom prst="line">
            <a:avLst/>
          </a:prstGeom>
          <a:ln w="19050">
            <a:solidFill>
              <a:srgbClr val="651696"/>
            </a:solidFill>
            <a:tailEnd type="ova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292BEDF1-7EFA-6286-7418-C47AD6252F70}"/>
              </a:ext>
            </a:extLst>
          </p:cNvPr>
          <p:cNvSpPr txBox="1"/>
          <p:nvPr userDrawn="1"/>
        </p:nvSpPr>
        <p:spPr>
          <a:xfrm>
            <a:off x="9503896" y="3095065"/>
            <a:ext cx="2298469" cy="129266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November 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7318AA"/>
                </a:solidFill>
                <a:effectLst/>
                <a:uLnTx/>
                <a:uFillTx/>
                <a:latin typeface="Century Gothic" panose="020B0502020202020204" pitchFamily="34" charset="0"/>
                <a:ea typeface="Tahoma"/>
                <a:cs typeface="Tahoma"/>
              </a:rPr>
              <a:t>U.S. 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Reduced mortgages (MBS)</a:t>
            </a:r>
            <a:endPar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mn-lt"/>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More high yield</a:t>
            </a:r>
            <a:endPar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mn-lt"/>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More lower risk equities</a:t>
            </a:r>
            <a:endParaRPr kumimoji="0" lang="en-US" sz="1800" b="0" i="0" u="none" strike="noStrike" kern="1200" cap="none" spc="0" normalizeH="0" baseline="0" noProof="0">
              <a:ln>
                <a:noFill/>
              </a:ln>
              <a:solidFill>
                <a:srgbClr val="131224"/>
              </a:solidFill>
              <a:effectLst/>
              <a:uLnTx/>
              <a:uFillTx/>
              <a:latin typeface="Century Gothic" panose="020B0502020202020204" pitchFamily="34" charset="0"/>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BAB73A87-823A-D2DA-6AFF-DEA0424CB08F}"/>
              </a:ext>
            </a:extLst>
          </p:cNvPr>
          <p:cNvSpPr txBox="1"/>
          <p:nvPr userDrawn="1"/>
        </p:nvSpPr>
        <p:spPr>
          <a:xfrm>
            <a:off x="7902197" y="1541479"/>
            <a:ext cx="2137910" cy="12157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November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7318AA"/>
                </a:solidFill>
                <a:effectLst/>
                <a:uLnTx/>
                <a:uFillTx/>
                <a:latin typeface="Century Gothic" panose="020B0502020202020204" pitchFamily="34" charset="0"/>
                <a:ea typeface="Tahoma"/>
                <a:cs typeface="Tahoma"/>
              </a:rPr>
              <a:t>Tax-Sensitive &amp; Global Core</a:t>
            </a:r>
            <a:br>
              <a:rPr kumimoji="0" lang="en-US" sz="1100" b="1" i="0" u="none" strike="noStrike" kern="1200" cap="none" spc="0" normalizeH="0" baseline="0" noProof="0">
                <a:ln>
                  <a:noFill/>
                </a:ln>
                <a:solidFill>
                  <a:srgbClr val="7318AA"/>
                </a:solidFill>
                <a:effectLst/>
                <a:uLnTx/>
                <a:uFillTx/>
                <a:latin typeface="Century Gothic" panose="020B0502020202020204" pitchFamily="34" charset="0"/>
                <a:ea typeface="Tahoma"/>
                <a:cs typeface="Tahoma"/>
              </a:rPr>
            </a:br>
            <a:endParaRPr kumimoji="0" lang="en-US" sz="1100" b="1" i="0" u="none" strike="noStrike" kern="1200" cap="none" spc="0" normalizeH="0" baseline="0" noProof="0">
              <a:ln>
                <a:noFill/>
              </a:ln>
              <a:solidFill>
                <a:srgbClr val="7318AA"/>
              </a:solidFill>
              <a:effectLst/>
              <a:uLnTx/>
              <a:uFillTx/>
              <a:latin typeface="Century Gothic" panose="020B0502020202020204" pitchFamily="34" charset="0"/>
              <a:ea typeface="Tahoma"/>
              <a:cs typeface="Tahom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Switched Treasury ETFs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Reduced mortgages (MBS)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More high yield</a:t>
            </a:r>
            <a:endPar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More lower risk equities</a:t>
            </a:r>
            <a:endPar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FC17EFF8-5F87-E52A-8AA0-B2BE49C65E65}"/>
              </a:ext>
            </a:extLst>
          </p:cNvPr>
          <p:cNvSpPr txBox="1"/>
          <p:nvPr userDrawn="1"/>
        </p:nvSpPr>
        <p:spPr>
          <a:xfrm>
            <a:off x="9827351" y="4700499"/>
            <a:ext cx="2196999" cy="158504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November 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7318AA"/>
                </a:solidFill>
                <a:effectLst/>
                <a:uLnTx/>
                <a:uFillTx/>
                <a:latin typeface="Century Gothic" panose="020B0502020202020204" pitchFamily="34" charset="0"/>
                <a:ea typeface="Tahoma"/>
                <a:cs typeface="Tahoma"/>
              </a:rPr>
              <a:t>Multi-Asset Income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Added US convertible bonds and removed global </a:t>
            </a:r>
            <a:b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b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infrastructure</a:t>
            </a:r>
            <a:endPar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mn-lt"/>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More high yield</a:t>
            </a:r>
            <a:endPar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mn-lt"/>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131224"/>
                </a:solidFill>
                <a:effectLst/>
                <a:uLnTx/>
                <a:uFillTx/>
                <a:latin typeface="Century Gothic" panose="020B0502020202020204" pitchFamily="34" charset="0"/>
                <a:ea typeface="Tahoma"/>
                <a:cs typeface="Tahoma"/>
              </a:rPr>
              <a:t>More short Treasury Bonds</a:t>
            </a:r>
            <a:endParaRPr kumimoji="0" lang="en-US" sz="1800" b="0" i="0" u="none" strike="noStrike" kern="1200" cap="none" spc="0" normalizeH="0" baseline="0" noProof="0">
              <a:ln>
                <a:noFill/>
              </a:ln>
              <a:solidFill>
                <a:srgbClr val="131224"/>
              </a:solidFill>
              <a:effectLst/>
              <a:uLnTx/>
              <a:uFillTx/>
              <a:latin typeface="Century Gothic" panose="020B0502020202020204" pitchFamily="34" charset="0"/>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7" name="Title 1">
            <a:extLst>
              <a:ext uri="{FF2B5EF4-FFF2-40B4-BE49-F238E27FC236}">
                <a16:creationId xmlns:a16="http://schemas.microsoft.com/office/drawing/2014/main" id="{3DEB00AA-34DF-6CFD-F139-661B8782DDC3}"/>
              </a:ext>
            </a:extLst>
          </p:cNvPr>
          <p:cNvSpPr txBox="1">
            <a:spLocks/>
          </p:cNvSpPr>
          <p:nvPr userDrawn="1"/>
        </p:nvSpPr>
        <p:spPr>
          <a:xfrm>
            <a:off x="521208" y="210263"/>
            <a:ext cx="10756645" cy="6704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Model Rebalances in 2022</a:t>
            </a:r>
          </a:p>
        </p:txBody>
      </p:sp>
      <p:sp>
        <p:nvSpPr>
          <p:cNvPr id="18" name="Rectangle 17">
            <a:extLst>
              <a:ext uri="{FF2B5EF4-FFF2-40B4-BE49-F238E27FC236}">
                <a16:creationId xmlns:a16="http://schemas.microsoft.com/office/drawing/2014/main" id="{13849D5D-C644-597A-50A1-26E6847FBE06}"/>
              </a:ext>
            </a:extLst>
          </p:cNvPr>
          <p:cNvSpPr/>
          <p:nvPr userDrawn="1"/>
        </p:nvSpPr>
        <p:spPr>
          <a:xfrm>
            <a:off x="5286" y="1068138"/>
            <a:ext cx="6569250" cy="67040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mn-ea"/>
                <a:cs typeface="+mn-cs"/>
              </a:rPr>
              <a:t>CONSISTENT PORTFOLIO SHIFTS: LOWER DURATION</a:t>
            </a:r>
          </a:p>
        </p:txBody>
      </p:sp>
      <p:cxnSp>
        <p:nvCxnSpPr>
          <p:cNvPr id="20" name="Straight Connector 19">
            <a:extLst>
              <a:ext uri="{FF2B5EF4-FFF2-40B4-BE49-F238E27FC236}">
                <a16:creationId xmlns:a16="http://schemas.microsoft.com/office/drawing/2014/main" id="{D0477383-3ED9-4673-8769-6936079A8558}"/>
              </a:ext>
            </a:extLst>
          </p:cNvPr>
          <p:cNvCxnSpPr>
            <a:cxnSpLocks/>
          </p:cNvCxnSpPr>
          <p:nvPr userDrawn="1"/>
        </p:nvCxnSpPr>
        <p:spPr>
          <a:xfrm flipV="1">
            <a:off x="9404278" y="3008376"/>
            <a:ext cx="0" cy="1444431"/>
          </a:xfrm>
          <a:prstGeom prst="line">
            <a:avLst/>
          </a:prstGeom>
          <a:ln w="19050">
            <a:solidFill>
              <a:srgbClr val="6C179F"/>
            </a:solidFill>
            <a:tailEnd type="ova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1ED92BE7-2234-6513-E276-CB95DA84F452}"/>
              </a:ext>
            </a:extLst>
          </p:cNvPr>
          <p:cNvCxnSpPr>
            <a:cxnSpLocks/>
          </p:cNvCxnSpPr>
          <p:nvPr userDrawn="1"/>
        </p:nvCxnSpPr>
        <p:spPr>
          <a:xfrm flipV="1">
            <a:off x="9725709" y="4435041"/>
            <a:ext cx="0" cy="1629899"/>
          </a:xfrm>
          <a:prstGeom prst="line">
            <a:avLst/>
          </a:prstGeom>
          <a:ln w="19050">
            <a:solidFill>
              <a:srgbClr val="6E17A2"/>
            </a:solidFill>
            <a:headEnd type="oval"/>
            <a:tailEnd type="ova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801CE92-7E8F-8353-59E2-1F659F2D964E}"/>
              </a:ext>
            </a:extLst>
          </p:cNvPr>
          <p:cNvCxnSpPr>
            <a:cxnSpLocks/>
          </p:cNvCxnSpPr>
          <p:nvPr userDrawn="1"/>
        </p:nvCxnSpPr>
        <p:spPr>
          <a:xfrm flipV="1">
            <a:off x="2613823" y="3429000"/>
            <a:ext cx="0" cy="996339"/>
          </a:xfrm>
          <a:prstGeom prst="line">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FD48F75F-0216-5148-6CD2-F756CB9CD900}"/>
              </a:ext>
            </a:extLst>
          </p:cNvPr>
          <p:cNvCxnSpPr>
            <a:cxnSpLocks/>
          </p:cNvCxnSpPr>
          <p:nvPr userDrawn="1"/>
        </p:nvCxnSpPr>
        <p:spPr>
          <a:xfrm flipV="1">
            <a:off x="3325072" y="4385072"/>
            <a:ext cx="0" cy="1679868"/>
          </a:xfrm>
          <a:prstGeom prst="line">
            <a:avLst/>
          </a:prstGeom>
          <a:ln w="19050">
            <a:solidFill>
              <a:schemeClr val="tx1"/>
            </a:solidFill>
            <a:headEnd type="ova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6EF1DA39-8048-2245-3D52-FE1C8C65AB64}"/>
              </a:ext>
            </a:extLst>
          </p:cNvPr>
          <p:cNvCxnSpPr>
            <a:cxnSpLocks/>
          </p:cNvCxnSpPr>
          <p:nvPr userDrawn="1"/>
        </p:nvCxnSpPr>
        <p:spPr>
          <a:xfrm flipV="1">
            <a:off x="4753519" y="2724912"/>
            <a:ext cx="0" cy="1700427"/>
          </a:xfrm>
          <a:prstGeom prst="line">
            <a:avLst/>
          </a:prstGeom>
          <a:ln w="19050">
            <a:solidFill>
              <a:srgbClr val="4D1675"/>
            </a:solidFill>
            <a:tailEnd type="ova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077FB982-688F-B3D5-EAD7-2C359054670E}"/>
              </a:ext>
            </a:extLst>
          </p:cNvPr>
          <p:cNvCxnSpPr>
            <a:cxnSpLocks/>
          </p:cNvCxnSpPr>
          <p:nvPr userDrawn="1"/>
        </p:nvCxnSpPr>
        <p:spPr>
          <a:xfrm flipV="1">
            <a:off x="5821384" y="4385072"/>
            <a:ext cx="0" cy="1679868"/>
          </a:xfrm>
          <a:prstGeom prst="line">
            <a:avLst/>
          </a:prstGeom>
          <a:ln w="19050">
            <a:solidFill>
              <a:srgbClr val="551681"/>
            </a:solidFill>
            <a:headEnd type="ova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50B07D1A-8595-5B92-9590-B41ABC848A4F}"/>
              </a:ext>
            </a:extLst>
          </p:cNvPr>
          <p:cNvCxnSpPr>
            <a:cxnSpLocks/>
          </p:cNvCxnSpPr>
          <p:nvPr userDrawn="1"/>
        </p:nvCxnSpPr>
        <p:spPr>
          <a:xfrm>
            <a:off x="0" y="4425339"/>
            <a:ext cx="12192000" cy="9702"/>
          </a:xfrm>
          <a:prstGeom prst="line">
            <a:avLst/>
          </a:prstGeom>
          <a:ln w="101600">
            <a:gradFill>
              <a:gsLst>
                <a:gs pos="0">
                  <a:schemeClr val="tx1"/>
                </a:gs>
                <a:gs pos="100000">
                  <a:schemeClr val="accent1"/>
                </a:gs>
              </a:gsLst>
              <a:lin ang="0" scaled="0"/>
            </a:gra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5911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Our Team">
    <p:bg>
      <p:bgPr>
        <a:solidFill>
          <a:srgbClr val="EFEDF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E06F9A1-FD5A-05CB-CCC0-319F7E389CDD}"/>
              </a:ext>
            </a:extLst>
          </p:cNvPr>
          <p:cNvSpPr/>
          <p:nvPr userDrawn="1"/>
        </p:nvSpPr>
        <p:spPr>
          <a:xfrm flipH="1">
            <a:off x="0" y="0"/>
            <a:ext cx="5369389"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D63B475B-59DE-D226-1EB2-8E75346285D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322" r="11444"/>
          <a:stretch/>
        </p:blipFill>
        <p:spPr>
          <a:xfrm>
            <a:off x="5689313" y="593116"/>
            <a:ext cx="6158404" cy="4371197"/>
          </a:xfrm>
          <a:prstGeom prst="rect">
            <a:avLst/>
          </a:prstGeom>
        </p:spPr>
      </p:pic>
      <p:sp>
        <p:nvSpPr>
          <p:cNvPr id="27" name="Content Placeholder 2">
            <a:extLst>
              <a:ext uri="{FF2B5EF4-FFF2-40B4-BE49-F238E27FC236}">
                <a16:creationId xmlns:a16="http://schemas.microsoft.com/office/drawing/2014/main" id="{B9907491-2C82-9FDF-A939-3E2B41466F46}"/>
              </a:ext>
            </a:extLst>
          </p:cNvPr>
          <p:cNvSpPr txBox="1">
            <a:spLocks/>
          </p:cNvSpPr>
          <p:nvPr userDrawn="1"/>
        </p:nvSpPr>
        <p:spPr>
          <a:xfrm>
            <a:off x="452757" y="313443"/>
            <a:ext cx="4281803" cy="956557"/>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Our Team</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altLang="en-US" sz="1300" b="0" i="1"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National Advisory and Wealth Management Consulting team</a:t>
            </a:r>
          </a:p>
        </p:txBody>
      </p:sp>
      <p:sp>
        <p:nvSpPr>
          <p:cNvPr id="28" name="Rectangle 27">
            <a:extLst>
              <a:ext uri="{FF2B5EF4-FFF2-40B4-BE49-F238E27FC236}">
                <a16:creationId xmlns:a16="http://schemas.microsoft.com/office/drawing/2014/main" id="{6176118A-9DBF-F1FA-0141-249D7B857780}"/>
              </a:ext>
            </a:extLst>
          </p:cNvPr>
          <p:cNvSpPr/>
          <p:nvPr userDrawn="1"/>
        </p:nvSpPr>
        <p:spPr>
          <a:xfrm>
            <a:off x="535150" y="1541914"/>
            <a:ext cx="4331491" cy="33387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300" normalizeH="0" baseline="0" noProof="0">
                <a:ln>
                  <a:noFill/>
                </a:ln>
                <a:solidFill>
                  <a:srgbClr val="FFFFFF"/>
                </a:solidFill>
                <a:effectLst/>
                <a:uLnTx/>
                <a:uFillTx/>
                <a:latin typeface="Century Gothic" panose="020B0502020202020204" pitchFamily="34" charset="0"/>
                <a:ea typeface="+mn-ea"/>
                <a:cs typeface="+mn-cs"/>
              </a:rPr>
              <a:t> EASTERN DIVISION</a:t>
            </a:r>
          </a:p>
        </p:txBody>
      </p:sp>
      <p:sp>
        <p:nvSpPr>
          <p:cNvPr id="29" name="Rectangle 28">
            <a:extLst>
              <a:ext uri="{FF2B5EF4-FFF2-40B4-BE49-F238E27FC236}">
                <a16:creationId xmlns:a16="http://schemas.microsoft.com/office/drawing/2014/main" id="{7F588C10-C8F6-8386-6804-2EE69A0876F4}"/>
              </a:ext>
            </a:extLst>
          </p:cNvPr>
          <p:cNvSpPr/>
          <p:nvPr userDrawn="1"/>
        </p:nvSpPr>
        <p:spPr>
          <a:xfrm>
            <a:off x="535150" y="3244192"/>
            <a:ext cx="4331491" cy="33387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300" normalizeH="0" baseline="0" noProof="0">
                <a:ln>
                  <a:noFill/>
                </a:ln>
                <a:solidFill>
                  <a:srgbClr val="FFFFFF"/>
                </a:solidFill>
                <a:effectLst/>
                <a:uLnTx/>
                <a:uFillTx/>
                <a:latin typeface="Century Gothic" panose="020B0502020202020204" pitchFamily="34" charset="0"/>
                <a:ea typeface="+mn-ea"/>
                <a:cs typeface="+mn-cs"/>
              </a:rPr>
              <a:t> WESTERN DIVISION</a:t>
            </a:r>
          </a:p>
        </p:txBody>
      </p:sp>
      <p:pic>
        <p:nvPicPr>
          <p:cNvPr id="30" name="Picture 29">
            <a:extLst>
              <a:ext uri="{FF2B5EF4-FFF2-40B4-BE49-F238E27FC236}">
                <a16:creationId xmlns:a16="http://schemas.microsoft.com/office/drawing/2014/main" id="{81258195-F3AA-A92C-2AC1-89BD40D765E4}"/>
              </a:ext>
            </a:extLst>
          </p:cNvPr>
          <p:cNvPicPr>
            <a:picLocks/>
          </p:cNvPicPr>
          <p:nvPr userDrawn="1"/>
        </p:nvPicPr>
        <p:blipFill rotWithShape="1">
          <a:blip r:embed="rId4">
            <a:extLst>
              <a:ext uri="{28A0092B-C50C-407E-A947-70E740481C1C}">
                <a14:useLocalDpi xmlns:a14="http://schemas.microsoft.com/office/drawing/2010/main" val="0"/>
              </a:ext>
            </a:extLst>
          </a:blip>
          <a:srcRect l="68108" t="33833" r="25090" b="57080"/>
          <a:stretch/>
        </p:blipFill>
        <p:spPr>
          <a:xfrm>
            <a:off x="705616" y="2067231"/>
            <a:ext cx="881149" cy="877455"/>
          </a:xfrm>
          <a:prstGeom prst="ellipse">
            <a:avLst/>
          </a:prstGeom>
        </p:spPr>
      </p:pic>
      <p:pic>
        <p:nvPicPr>
          <p:cNvPr id="31" name="Picture 30">
            <a:extLst>
              <a:ext uri="{FF2B5EF4-FFF2-40B4-BE49-F238E27FC236}">
                <a16:creationId xmlns:a16="http://schemas.microsoft.com/office/drawing/2014/main" id="{202E8431-6944-3E9F-06E7-16F2270F9AB3}"/>
              </a:ext>
            </a:extLst>
          </p:cNvPr>
          <p:cNvPicPr>
            <a:picLocks/>
          </p:cNvPicPr>
          <p:nvPr userDrawn="1"/>
        </p:nvPicPr>
        <p:blipFill rotWithShape="1">
          <a:blip r:embed="rId4">
            <a:extLst>
              <a:ext uri="{28A0092B-C50C-407E-A947-70E740481C1C}">
                <a14:useLocalDpi xmlns:a14="http://schemas.microsoft.com/office/drawing/2010/main" val="0"/>
              </a:ext>
            </a:extLst>
          </a:blip>
          <a:srcRect l="68108" t="53059" r="25090" b="37854"/>
          <a:stretch/>
        </p:blipFill>
        <p:spPr>
          <a:xfrm>
            <a:off x="705615" y="3747828"/>
            <a:ext cx="881149" cy="877455"/>
          </a:xfrm>
          <a:prstGeom prst="ellipse">
            <a:avLst/>
          </a:prstGeom>
        </p:spPr>
      </p:pic>
      <p:pic>
        <p:nvPicPr>
          <p:cNvPr id="32" name="Picture 31">
            <a:extLst>
              <a:ext uri="{FF2B5EF4-FFF2-40B4-BE49-F238E27FC236}">
                <a16:creationId xmlns:a16="http://schemas.microsoft.com/office/drawing/2014/main" id="{8503F9DF-297C-4C9D-84CB-62A91F27ED63}"/>
              </a:ext>
            </a:extLst>
          </p:cNvPr>
          <p:cNvPicPr>
            <a:picLocks/>
          </p:cNvPicPr>
          <p:nvPr userDrawn="1"/>
        </p:nvPicPr>
        <p:blipFill rotWithShape="1">
          <a:blip r:embed="rId4">
            <a:extLst>
              <a:ext uri="{28A0092B-C50C-407E-A947-70E740481C1C}">
                <a14:useLocalDpi xmlns:a14="http://schemas.microsoft.com/office/drawing/2010/main" val="0"/>
              </a:ext>
            </a:extLst>
          </a:blip>
          <a:srcRect l="68108" t="70946" r="25090" b="19967"/>
          <a:stretch/>
        </p:blipFill>
        <p:spPr>
          <a:xfrm>
            <a:off x="705614" y="5445240"/>
            <a:ext cx="881149" cy="877455"/>
          </a:xfrm>
          <a:prstGeom prst="ellipse">
            <a:avLst/>
          </a:prstGeom>
        </p:spPr>
      </p:pic>
      <p:sp>
        <p:nvSpPr>
          <p:cNvPr id="33" name="Rectangle 32">
            <a:extLst>
              <a:ext uri="{FF2B5EF4-FFF2-40B4-BE49-F238E27FC236}">
                <a16:creationId xmlns:a16="http://schemas.microsoft.com/office/drawing/2014/main" id="{2C7D6AE3-DCB3-761E-63E4-A3F1DD30F414}"/>
              </a:ext>
            </a:extLst>
          </p:cNvPr>
          <p:cNvSpPr/>
          <p:nvPr userDrawn="1"/>
        </p:nvSpPr>
        <p:spPr>
          <a:xfrm>
            <a:off x="535150" y="4913214"/>
            <a:ext cx="4331491" cy="33387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300" normalizeH="0" baseline="0" noProof="0">
                <a:ln>
                  <a:noFill/>
                </a:ln>
                <a:solidFill>
                  <a:srgbClr val="131224"/>
                </a:solidFill>
                <a:effectLst/>
                <a:uLnTx/>
                <a:uFillTx/>
                <a:latin typeface="Century Gothic" panose="020B0502020202020204" pitchFamily="34" charset="0"/>
                <a:ea typeface="+mn-ea"/>
                <a:cs typeface="+mn-cs"/>
              </a:rPr>
              <a:t> INTERNATIONAL SALES TEAM </a:t>
            </a:r>
          </a:p>
        </p:txBody>
      </p:sp>
      <p:sp>
        <p:nvSpPr>
          <p:cNvPr id="34" name="Content Placeholder 2">
            <a:extLst>
              <a:ext uri="{FF2B5EF4-FFF2-40B4-BE49-F238E27FC236}">
                <a16:creationId xmlns:a16="http://schemas.microsoft.com/office/drawing/2014/main" id="{F94EDDB7-0249-DB68-ED14-94873DCE32F5}"/>
              </a:ext>
            </a:extLst>
          </p:cNvPr>
          <p:cNvSpPr txBox="1">
            <a:spLocks/>
          </p:cNvSpPr>
          <p:nvPr userDrawn="1"/>
        </p:nvSpPr>
        <p:spPr>
          <a:xfrm>
            <a:off x="1735965" y="5403134"/>
            <a:ext cx="3585705" cy="1102102"/>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000"/>
              </a:spcBef>
              <a:spcAft>
                <a:spcPts val="0"/>
              </a:spcAft>
              <a:buClr>
                <a:srgbClr val="00A198"/>
              </a:buClr>
              <a:buSzTx/>
              <a:buFont typeface="Arial" panose="020B0604020202020204" pitchFamily="34" charset="0"/>
              <a:buNone/>
              <a:tabLst/>
              <a:defRPr/>
            </a:pPr>
            <a:r>
              <a:rPr kumimoji="0" lang="en-US" sz="13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Nick Lam</a:t>
            </a:r>
          </a:p>
          <a:p>
            <a:pPr marL="0" marR="0" lvl="0" indent="0" algn="l" defTabSz="914400" rtl="0" eaLnBrk="0" fontAlgn="base" latinLnBrk="0" hangingPunct="0">
              <a:lnSpc>
                <a:spcPct val="100000"/>
              </a:lnSpc>
              <a:spcBef>
                <a:spcPts val="500"/>
              </a:spcBef>
              <a:spcAft>
                <a:spcPts val="0"/>
              </a:spcAft>
              <a:buClr>
                <a:srgbClr val="00A198"/>
              </a:buClr>
              <a:buSzTx/>
              <a:buFont typeface="Arial" panose="020B0604020202020204" pitchFamily="34" charset="0"/>
              <a:buNone/>
              <a:tabLst/>
              <a:defRPr/>
            </a:pPr>
            <a:r>
              <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Vice President, Business Development</a:t>
            </a:r>
          </a:p>
          <a:p>
            <a:pPr marL="0" marR="0" lvl="0" indent="0" algn="l" defTabSz="914400" rtl="0" eaLnBrk="0" fontAlgn="base" latinLnBrk="0" hangingPunct="0">
              <a:lnSpc>
                <a:spcPct val="100000"/>
              </a:lnSpc>
              <a:spcBef>
                <a:spcPts val="500"/>
              </a:spcBef>
              <a:spcAft>
                <a:spcPts val="0"/>
              </a:spcAft>
              <a:buClr>
                <a:srgbClr val="00A198"/>
              </a:buClr>
              <a:buSzTx/>
              <a:buFont typeface="Arial" panose="020B0604020202020204" pitchFamily="34" charset="0"/>
              <a:buNone/>
              <a:tabLst/>
              <a:defRPr/>
            </a:pPr>
            <a:r>
              <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nlam@newfrontieradvisors.com</a:t>
            </a:r>
            <a:endPar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ts val="500"/>
              </a:spcBef>
              <a:spcAft>
                <a:spcPts val="0"/>
              </a:spcAft>
              <a:buClr>
                <a:srgbClr val="00A198"/>
              </a:buClr>
              <a:buSzTx/>
              <a:buFont typeface="Arial" panose="020B0604020202020204" pitchFamily="34" charset="0"/>
              <a:buNone/>
              <a:tabLst/>
              <a:defRPr/>
            </a:pPr>
            <a:r>
              <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Direct: 617+648+3906</a:t>
            </a:r>
          </a:p>
          <a:p>
            <a:pPr marL="0" marR="0" lvl="0" indent="0" algn="l" defTabSz="914400" rtl="0" eaLnBrk="0" fontAlgn="base" latinLnBrk="0" hangingPunct="0">
              <a:lnSpc>
                <a:spcPct val="100000"/>
              </a:lnSpc>
              <a:spcBef>
                <a:spcPts val="1000"/>
              </a:spcBef>
              <a:spcAft>
                <a:spcPts val="0"/>
              </a:spcAft>
              <a:buClr>
                <a:srgbClr val="00A198"/>
              </a:buClr>
              <a:buSzTx/>
              <a:buFont typeface="Arial" panose="020B0604020202020204" pitchFamily="34" charset="0"/>
              <a:buNone/>
              <a:tabLst/>
              <a:defRPr/>
            </a:pPr>
            <a:endPar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35" name="Content Placeholder 2">
            <a:extLst>
              <a:ext uri="{FF2B5EF4-FFF2-40B4-BE49-F238E27FC236}">
                <a16:creationId xmlns:a16="http://schemas.microsoft.com/office/drawing/2014/main" id="{9640BC26-241E-A559-98DD-5EF10264155E}"/>
              </a:ext>
            </a:extLst>
          </p:cNvPr>
          <p:cNvSpPr txBox="1">
            <a:spLocks/>
          </p:cNvSpPr>
          <p:nvPr userDrawn="1"/>
        </p:nvSpPr>
        <p:spPr>
          <a:xfrm>
            <a:off x="1735966" y="2044081"/>
            <a:ext cx="3471291" cy="1102102"/>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000"/>
              </a:spcBef>
              <a:spcAft>
                <a:spcPts val="0"/>
              </a:spcAft>
              <a:buClr>
                <a:srgbClr val="00A198"/>
              </a:buClr>
              <a:buSzTx/>
              <a:buFont typeface="Arial" panose="020B0604020202020204" pitchFamily="34" charset="0"/>
              <a:buNone/>
              <a:tabLst/>
              <a:defRPr/>
            </a:pPr>
            <a:r>
              <a:rPr kumimoji="0" lang="en-US" sz="13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David </a:t>
            </a:r>
            <a:r>
              <a:rPr kumimoji="0" lang="en-US" sz="1300" b="1" i="0" u="none" strike="noStrike" kern="1200" cap="none" spc="0" normalizeH="0" baseline="0" noProof="0" err="1">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Schubach</a:t>
            </a:r>
            <a:endParaRPr kumimoji="0" lang="en-US" sz="13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ts val="500"/>
              </a:spcBef>
              <a:spcAft>
                <a:spcPts val="0"/>
              </a:spcAft>
              <a:buClr>
                <a:srgbClr val="00A198"/>
              </a:buClr>
              <a:buSzTx/>
              <a:buFont typeface="Arial" panose="020B0604020202020204" pitchFamily="34" charset="0"/>
              <a:buNone/>
              <a:tabLst/>
              <a:defRPr/>
            </a:pPr>
            <a:r>
              <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Director of Wealth Management Consulting</a:t>
            </a:r>
          </a:p>
          <a:p>
            <a:pPr marL="0" marR="0" lvl="0" indent="0" algn="l" defTabSz="914400" rtl="0" eaLnBrk="0" fontAlgn="base" latinLnBrk="0" hangingPunct="0">
              <a:lnSpc>
                <a:spcPct val="100000"/>
              </a:lnSpc>
              <a:spcBef>
                <a:spcPts val="500"/>
              </a:spcBef>
              <a:spcAft>
                <a:spcPts val="0"/>
              </a:spcAft>
              <a:buClr>
                <a:srgbClr val="00A198"/>
              </a:buClr>
              <a:buSzTx/>
              <a:buFont typeface="Arial" panose="020B0604020202020204" pitchFamily="34" charset="0"/>
              <a:buNone/>
              <a:tabLst/>
              <a:defRPr/>
            </a:pPr>
            <a:r>
              <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dschubach@newfrontieradvisors.com</a:t>
            </a:r>
            <a:endPar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ts val="500"/>
              </a:spcBef>
              <a:spcAft>
                <a:spcPts val="0"/>
              </a:spcAft>
              <a:buClr>
                <a:srgbClr val="00A198"/>
              </a:buClr>
              <a:buSzTx/>
              <a:buFont typeface="Arial" panose="020B0604020202020204" pitchFamily="34" charset="0"/>
              <a:buNone/>
              <a:tabLst/>
              <a:defRPr/>
            </a:pPr>
            <a:r>
              <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Direct: 860+966+9884</a:t>
            </a:r>
            <a:endParaRPr kumimoji="0" lang="en-US" sz="105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36" name="Content Placeholder 2">
            <a:extLst>
              <a:ext uri="{FF2B5EF4-FFF2-40B4-BE49-F238E27FC236}">
                <a16:creationId xmlns:a16="http://schemas.microsoft.com/office/drawing/2014/main" id="{C6BBCE2E-B266-6CE4-E0FC-D2377D976332}"/>
              </a:ext>
            </a:extLst>
          </p:cNvPr>
          <p:cNvSpPr txBox="1">
            <a:spLocks/>
          </p:cNvSpPr>
          <p:nvPr userDrawn="1"/>
        </p:nvSpPr>
        <p:spPr>
          <a:xfrm>
            <a:off x="1735966" y="3780748"/>
            <a:ext cx="3585705" cy="1056892"/>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000"/>
              </a:spcBef>
              <a:spcAft>
                <a:spcPts val="0"/>
              </a:spcAft>
              <a:buClr>
                <a:srgbClr val="00A198"/>
              </a:buClr>
              <a:buSzTx/>
              <a:buFont typeface="Arial" panose="020B0604020202020204" pitchFamily="34" charset="0"/>
              <a:buNone/>
              <a:tabLst/>
              <a:defRPr/>
            </a:pPr>
            <a:r>
              <a:rPr kumimoji="0" lang="en-US" sz="13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Jessi Andrews</a:t>
            </a:r>
          </a:p>
          <a:p>
            <a:pPr marL="0" marR="0" lvl="0" indent="0" algn="l" defTabSz="914400" rtl="0" eaLnBrk="0" fontAlgn="base" latinLnBrk="0" hangingPunct="0">
              <a:lnSpc>
                <a:spcPct val="100000"/>
              </a:lnSpc>
              <a:spcBef>
                <a:spcPts val="500"/>
              </a:spcBef>
              <a:spcAft>
                <a:spcPts val="0"/>
              </a:spcAft>
              <a:buClr>
                <a:srgbClr val="00A198"/>
              </a:buClr>
              <a:buSzTx/>
              <a:buFont typeface="Arial" panose="020B0604020202020204" pitchFamily="34" charset="0"/>
              <a:buNone/>
              <a:tabLst/>
              <a:defRPr/>
            </a:pPr>
            <a:r>
              <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Director of Wealth Management Consulting</a:t>
            </a:r>
          </a:p>
          <a:p>
            <a:pPr marL="0" marR="0" lvl="0" indent="0" algn="l" defTabSz="914400" rtl="0" eaLnBrk="0" fontAlgn="base" latinLnBrk="0" hangingPunct="0">
              <a:lnSpc>
                <a:spcPct val="100000"/>
              </a:lnSpc>
              <a:spcBef>
                <a:spcPts val="500"/>
              </a:spcBef>
              <a:spcAft>
                <a:spcPts val="0"/>
              </a:spcAft>
              <a:buClr>
                <a:srgbClr val="00A198"/>
              </a:buClr>
              <a:buSzTx/>
              <a:buFont typeface="Arial" panose="020B0604020202020204" pitchFamily="34" charset="0"/>
              <a:buNone/>
              <a:tabLst/>
              <a:defRPr/>
            </a:pPr>
            <a:r>
              <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jandrews@newfrontieradvisors.com</a:t>
            </a:r>
            <a:endPar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ts val="500"/>
              </a:spcBef>
              <a:spcAft>
                <a:spcPts val="0"/>
              </a:spcAft>
              <a:buClr>
                <a:srgbClr val="00A198"/>
              </a:buClr>
              <a:buSzTx/>
              <a:buFont typeface="Arial" panose="020B0604020202020204" pitchFamily="34" charset="0"/>
              <a:buNone/>
              <a:tabLst/>
              <a:defRPr/>
            </a:pPr>
            <a:r>
              <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Direct: 480+819+5465</a:t>
            </a:r>
          </a:p>
        </p:txBody>
      </p:sp>
      <p:sp>
        <p:nvSpPr>
          <p:cNvPr id="37" name="Content Placeholder 2">
            <a:extLst>
              <a:ext uri="{FF2B5EF4-FFF2-40B4-BE49-F238E27FC236}">
                <a16:creationId xmlns:a16="http://schemas.microsoft.com/office/drawing/2014/main" id="{5B33D10F-AA2B-2E75-F1AF-FAF142C27E47}"/>
              </a:ext>
            </a:extLst>
          </p:cNvPr>
          <p:cNvSpPr txBox="1">
            <a:spLocks/>
          </p:cNvSpPr>
          <p:nvPr userDrawn="1"/>
        </p:nvSpPr>
        <p:spPr>
          <a:xfrm>
            <a:off x="6435590" y="5211339"/>
            <a:ext cx="2363241" cy="1021012"/>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000"/>
              </a:spcBef>
              <a:spcAft>
                <a:spcPts val="0"/>
              </a:spcAft>
              <a:buClr>
                <a:srgbClr val="00A198"/>
              </a:buClr>
              <a:buSzTx/>
              <a:buFont typeface="Arial" panose="020B0604020202020204" pitchFamily="34" charset="0"/>
              <a:buNone/>
              <a:tabLst/>
              <a:defRPr/>
            </a:pPr>
            <a:r>
              <a:rPr kumimoji="0" lang="en-US" sz="13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Main Office</a:t>
            </a:r>
          </a:p>
          <a:p>
            <a:pPr marL="0" marR="0" lvl="0" indent="0" algn="l" defTabSz="914400" rtl="0" eaLnBrk="0" fontAlgn="base" latinLnBrk="0" hangingPunct="0">
              <a:lnSpc>
                <a:spcPct val="100000"/>
              </a:lnSpc>
              <a:spcBef>
                <a:spcPts val="500"/>
              </a:spcBef>
              <a:spcAft>
                <a:spcPts val="0"/>
              </a:spcAft>
              <a:buClr>
                <a:srgbClr val="00A198"/>
              </a:buClr>
              <a:buSzTx/>
              <a:buFont typeface="Arial" panose="020B0604020202020204" pitchFamily="34" charset="0"/>
              <a:buNone/>
              <a:tabLst/>
              <a:defRPr/>
            </a:pPr>
            <a:r>
              <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155 Federal Street, 10</a:t>
            </a:r>
            <a:r>
              <a:rPr kumimoji="0" lang="en-US" sz="1050" b="0" i="0" u="none" strike="noStrike" kern="1200" cap="none" spc="0" normalizeH="0" baseline="3000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th</a:t>
            </a:r>
            <a:r>
              <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 Floor</a:t>
            </a:r>
          </a:p>
          <a:p>
            <a:pPr marL="0" marR="0" lvl="0" indent="0" algn="l" defTabSz="914400" rtl="0" eaLnBrk="0" fontAlgn="base" latinLnBrk="0" hangingPunct="0">
              <a:lnSpc>
                <a:spcPct val="100000"/>
              </a:lnSpc>
              <a:spcBef>
                <a:spcPts val="500"/>
              </a:spcBef>
              <a:spcAft>
                <a:spcPts val="0"/>
              </a:spcAft>
              <a:buClr>
                <a:srgbClr val="00A198"/>
              </a:buClr>
              <a:buSzTx/>
              <a:buFont typeface="Arial" panose="020B0604020202020204" pitchFamily="34" charset="0"/>
              <a:buNone/>
              <a:tabLst/>
              <a:defRPr/>
            </a:pPr>
            <a:r>
              <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Boston, MA 02110</a:t>
            </a:r>
          </a:p>
          <a:p>
            <a:pPr marL="0" marR="0" lvl="0" indent="0" algn="l" defTabSz="914400" rtl="0" eaLnBrk="0" fontAlgn="base" latinLnBrk="0" hangingPunct="0">
              <a:lnSpc>
                <a:spcPct val="100000"/>
              </a:lnSpc>
              <a:spcBef>
                <a:spcPts val="500"/>
              </a:spcBef>
              <a:spcAft>
                <a:spcPts val="0"/>
              </a:spcAft>
              <a:buClr>
                <a:srgbClr val="00A198"/>
              </a:buClr>
              <a:buSzTx/>
              <a:buFont typeface="Arial" panose="020B0604020202020204" pitchFamily="34" charset="0"/>
              <a:buNone/>
              <a:tabLst/>
              <a:defRPr/>
            </a:pPr>
            <a:r>
              <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617+482+1433</a:t>
            </a:r>
          </a:p>
        </p:txBody>
      </p:sp>
      <p:sp>
        <p:nvSpPr>
          <p:cNvPr id="38" name="Content Placeholder 2">
            <a:extLst>
              <a:ext uri="{FF2B5EF4-FFF2-40B4-BE49-F238E27FC236}">
                <a16:creationId xmlns:a16="http://schemas.microsoft.com/office/drawing/2014/main" id="{7B0A70E2-88A3-A56E-ED32-716E79D93E01}"/>
              </a:ext>
            </a:extLst>
          </p:cNvPr>
          <p:cNvSpPr txBox="1">
            <a:spLocks/>
          </p:cNvSpPr>
          <p:nvPr userDrawn="1"/>
        </p:nvSpPr>
        <p:spPr>
          <a:xfrm>
            <a:off x="9018970" y="5211339"/>
            <a:ext cx="2363241" cy="888519"/>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000"/>
              </a:spcBef>
              <a:spcAft>
                <a:spcPts val="0"/>
              </a:spcAft>
              <a:buClr>
                <a:srgbClr val="00A198"/>
              </a:buClr>
              <a:buSzTx/>
              <a:buFont typeface="Arial" panose="020B0604020202020204" pitchFamily="34" charset="0"/>
              <a:buNone/>
              <a:tabLst/>
              <a:defRPr/>
            </a:pPr>
            <a:r>
              <a:rPr kumimoji="0" lang="en-US" sz="1300" b="1"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Advisor Resource Center</a:t>
            </a:r>
          </a:p>
          <a:p>
            <a:pPr marL="0" marR="0" lvl="0" indent="0" algn="l" defTabSz="914400" rtl="0" eaLnBrk="0" fontAlgn="base" latinLnBrk="0" hangingPunct="0">
              <a:lnSpc>
                <a:spcPct val="100000"/>
              </a:lnSpc>
              <a:spcBef>
                <a:spcPts val="500"/>
              </a:spcBef>
              <a:spcAft>
                <a:spcPts val="0"/>
              </a:spcAft>
              <a:buClr>
                <a:srgbClr val="00A198"/>
              </a:buClr>
              <a:buSzTx/>
              <a:buFont typeface="Arial" panose="020B0604020202020204" pitchFamily="34" charset="0"/>
              <a:buNone/>
              <a:tabLst/>
              <a:defRPr/>
            </a:pPr>
            <a:r>
              <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FrontierAdvisor.com</a:t>
            </a:r>
            <a:endParaRPr kumimoji="0" lang="en-US" sz="1050" b="0" i="0" u="none" strike="noStrike" kern="120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48445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B598A-0321-47CF-BDE1-6FCB792DC6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C32D0-9CF9-492C-8DE0-FAD81275B8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244A9-4F07-4403-8975-8EDCEA887D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FDAFF-B946-405B-BA57-0BA2BFFFC763}" type="datetimeFigureOut">
              <a:rPr kumimoji="0" lang="en-US" sz="1800" b="0" i="0" u="none" strike="noStrike" kern="1200" cap="none" spc="0" normalizeH="0" baseline="0" noProof="0" smtClean="0">
                <a:ln>
                  <a:noFill/>
                </a:ln>
                <a:solidFill>
                  <a:srgbClr val="131224"/>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5/8/2025</a:t>
            </a:fld>
            <a:endParaRPr kumimoji="0" lang="en-US" sz="1800" b="0" i="0" u="none" strike="noStrike" kern="1200" cap="none" spc="0" normalizeH="0" baseline="0" noProof="0">
              <a:ln>
                <a:noFill/>
              </a:ln>
              <a:solidFill>
                <a:srgbClr val="131224"/>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3784A3F-B8E4-4996-BEF2-1A9F035E2CF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mn-ea"/>
              <a:cs typeface="+mn-cs"/>
            </a:endParaRPr>
          </a:p>
        </p:txBody>
      </p:sp>
      <p:sp>
        <p:nvSpPr>
          <p:cNvPr id="6" name="Slide Number Placeholder 5">
            <a:extLst>
              <a:ext uri="{FF2B5EF4-FFF2-40B4-BE49-F238E27FC236}">
                <a16:creationId xmlns:a16="http://schemas.microsoft.com/office/drawing/2014/main" id="{40FA75A4-810C-40A2-9245-5B81013C6DF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84AE24-10FA-47B7-A03C-EB8BC89EF192}"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86987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Efficient Frontier Gradient - Purple">
    <p:spTree>
      <p:nvGrpSpPr>
        <p:cNvPr id="1" name=""/>
        <p:cNvGrpSpPr/>
        <p:nvPr/>
      </p:nvGrpSpPr>
      <p:grpSpPr>
        <a:xfrm>
          <a:off x="0" y="0"/>
          <a:ext cx="0" cy="0"/>
          <a:chOff x="0" y="0"/>
          <a:chExt cx="0" cy="0"/>
        </a:xfrm>
      </p:grpSpPr>
      <p:pic>
        <p:nvPicPr>
          <p:cNvPr id="6" name="Picture 5" descr="A blue and purple gradient&#10;&#10;Description automatically generated">
            <a:extLst>
              <a:ext uri="{FF2B5EF4-FFF2-40B4-BE49-F238E27FC236}">
                <a16:creationId xmlns:a16="http://schemas.microsoft.com/office/drawing/2014/main" id="{E9052679-F3AA-ED6E-570D-45278D325D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475" r="14180"/>
          <a:stretch/>
        </p:blipFill>
        <p:spPr>
          <a:xfrm>
            <a:off x="3578771" y="0"/>
            <a:ext cx="8613229" cy="6858000"/>
          </a:xfrm>
          <a:prstGeom prst="rect">
            <a:avLst/>
          </a:prstGeom>
        </p:spPr>
      </p:pic>
      <p:sp>
        <p:nvSpPr>
          <p:cNvPr id="7" name="Content Placeholder 34">
            <a:extLst>
              <a:ext uri="{FF2B5EF4-FFF2-40B4-BE49-F238E27FC236}">
                <a16:creationId xmlns:a16="http://schemas.microsoft.com/office/drawing/2014/main" id="{0393EAB2-D284-6BF6-2E91-AB5A71D2C8AB}"/>
              </a:ext>
            </a:extLst>
          </p:cNvPr>
          <p:cNvSpPr>
            <a:spLocks noGrp="1"/>
          </p:cNvSpPr>
          <p:nvPr>
            <p:ph sz="quarter" idx="10" hasCustomPrompt="1"/>
          </p:nvPr>
        </p:nvSpPr>
        <p:spPr>
          <a:xfrm>
            <a:off x="419100" y="488211"/>
            <a:ext cx="2812831" cy="1865047"/>
          </a:xfrm>
        </p:spPr>
        <p:txBody>
          <a:bodyPr anchor="b">
            <a:noAutofit/>
          </a:bodyPr>
          <a:lstStyle>
            <a:lvl1pPr algn="l">
              <a:defRPr lang="en-US" sz="3200" b="0" kern="1200" smtClean="0">
                <a:solidFill>
                  <a:srgbClr val="131225"/>
                </a:solidFill>
                <a:latin typeface="Century Gothic" panose="020B0502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Divider Slide Title</a:t>
            </a:r>
          </a:p>
        </p:txBody>
      </p:sp>
      <p:cxnSp>
        <p:nvCxnSpPr>
          <p:cNvPr id="8" name="Straight Connector 7">
            <a:extLst>
              <a:ext uri="{FF2B5EF4-FFF2-40B4-BE49-F238E27FC236}">
                <a16:creationId xmlns:a16="http://schemas.microsoft.com/office/drawing/2014/main" id="{B27C38F9-3C2F-4D43-F7B1-BE6849B56F00}"/>
              </a:ext>
            </a:extLst>
          </p:cNvPr>
          <p:cNvCxnSpPr/>
          <p:nvPr userDrawn="1"/>
        </p:nvCxnSpPr>
        <p:spPr>
          <a:xfrm>
            <a:off x="561619" y="2536481"/>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F492A56-E12A-0478-8396-80E7EF9D898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2243" y="329277"/>
            <a:ext cx="2476500" cy="685800"/>
          </a:xfrm>
          <a:prstGeom prst="rect">
            <a:avLst/>
          </a:prstGeom>
        </p:spPr>
      </p:pic>
      <p:pic>
        <p:nvPicPr>
          <p:cNvPr id="11" name="Graphic 10">
            <a:extLst>
              <a:ext uri="{FF2B5EF4-FFF2-40B4-BE49-F238E27FC236}">
                <a16:creationId xmlns:a16="http://schemas.microsoft.com/office/drawing/2014/main" id="{E1820365-3A82-457C-AC5C-BBA66E5BB2D9}"/>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74" b="11179"/>
          <a:stretch/>
        </p:blipFill>
        <p:spPr>
          <a:xfrm>
            <a:off x="3041354" y="142385"/>
            <a:ext cx="9150646" cy="6715615"/>
          </a:xfrm>
          <a:prstGeom prst="rect">
            <a:avLst/>
          </a:prstGeom>
        </p:spPr>
      </p:pic>
    </p:spTree>
    <p:extLst>
      <p:ext uri="{BB962C8B-B14F-4D97-AF65-F5344CB8AC3E}">
        <p14:creationId xmlns:p14="http://schemas.microsoft.com/office/powerpoint/2010/main" val="1360001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Left, Image Right">
    <p:spTree>
      <p:nvGrpSpPr>
        <p:cNvPr id="1" name=""/>
        <p:cNvGrpSpPr/>
        <p:nvPr/>
      </p:nvGrpSpPr>
      <p:grpSpPr>
        <a:xfrm>
          <a:off x="0" y="0"/>
          <a:ext cx="0" cy="0"/>
          <a:chOff x="0" y="0"/>
          <a:chExt cx="0" cy="0"/>
        </a:xfrm>
      </p:grpSpPr>
      <p:pic>
        <p:nvPicPr>
          <p:cNvPr id="16" name="Picture 15" descr="A close up of lights&#10;&#10;Description automatically generated">
            <a:extLst>
              <a:ext uri="{FF2B5EF4-FFF2-40B4-BE49-F238E27FC236}">
                <a16:creationId xmlns:a16="http://schemas.microsoft.com/office/drawing/2014/main" id="{6932A74E-6308-E417-C63F-4D27A3D204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89" t="-29" r="37559" b="29"/>
          <a:stretch/>
        </p:blipFill>
        <p:spPr>
          <a:xfrm>
            <a:off x="4066442" y="-1989"/>
            <a:ext cx="8125558" cy="6880001"/>
          </a:xfrm>
          <a:prstGeom prst="rect">
            <a:avLst/>
          </a:prstGeom>
        </p:spPr>
      </p:pic>
      <p:sp>
        <p:nvSpPr>
          <p:cNvPr id="7" name="Content Placeholder 34">
            <a:extLst>
              <a:ext uri="{FF2B5EF4-FFF2-40B4-BE49-F238E27FC236}">
                <a16:creationId xmlns:a16="http://schemas.microsoft.com/office/drawing/2014/main" id="{0393EAB2-D284-6BF6-2E91-AB5A71D2C8AB}"/>
              </a:ext>
            </a:extLst>
          </p:cNvPr>
          <p:cNvSpPr>
            <a:spLocks noGrp="1"/>
          </p:cNvSpPr>
          <p:nvPr>
            <p:ph sz="quarter" idx="10" hasCustomPrompt="1"/>
          </p:nvPr>
        </p:nvSpPr>
        <p:spPr>
          <a:xfrm>
            <a:off x="373380" y="497354"/>
            <a:ext cx="3183636" cy="6104613"/>
          </a:xfrm>
        </p:spPr>
        <p:txBody>
          <a:bodyPr anchor="t">
            <a:noAutofit/>
          </a:bodyPr>
          <a:lstStyle>
            <a:lvl1pPr algn="l">
              <a:defRPr lang="en-US" sz="3200" b="0" kern="1200" smtClean="0">
                <a:solidFill>
                  <a:srgbClr val="131225"/>
                </a:solidFill>
                <a:latin typeface="Century Gothic" panose="020B0502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text</a:t>
            </a:r>
          </a:p>
        </p:txBody>
      </p:sp>
      <p:sp>
        <p:nvSpPr>
          <p:cNvPr id="3" name="Rectangle 2">
            <a:extLst>
              <a:ext uri="{FF2B5EF4-FFF2-40B4-BE49-F238E27FC236}">
                <a16:creationId xmlns:a16="http://schemas.microsoft.com/office/drawing/2014/main" id="{DB946A59-CA54-22D3-E84C-128D430D22A9}"/>
              </a:ext>
            </a:extLst>
          </p:cNvPr>
          <p:cNvSpPr/>
          <p:nvPr userDrawn="1"/>
        </p:nvSpPr>
        <p:spPr>
          <a:xfrm>
            <a:off x="4066442" y="-1989"/>
            <a:ext cx="8125558" cy="6879994"/>
          </a:xfrm>
          <a:prstGeom prst="rect">
            <a:avLst/>
          </a:prstGeom>
          <a:gradFill>
            <a:gsLst>
              <a:gs pos="0">
                <a:srgbClr val="000064">
                  <a:alpha val="75000"/>
                </a:srgbClr>
              </a:gs>
              <a:gs pos="100000">
                <a:srgbClr val="7E19BA">
                  <a:alpha val="75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160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382351" y="2334343"/>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A79067C3-A17F-38B0-47EF-3576FC5C55E2}"/>
              </a:ext>
            </a:extLst>
          </p:cNvPr>
          <p:cNvSpPr>
            <a:spLocks noGrp="1"/>
          </p:cNvSpPr>
          <p:nvPr>
            <p:ph type="body" sz="quarter" idx="10"/>
          </p:nvPr>
        </p:nvSpPr>
        <p:spPr>
          <a:xfrm>
            <a:off x="382351" y="353293"/>
            <a:ext cx="2358270" cy="1789401"/>
          </a:xfrm>
        </p:spPr>
        <p:txBody>
          <a:bodyPr lIns="0" anchor="b" anchorCtr="0"/>
          <a:lstStyle>
            <a:lvl1pPr algn="l">
              <a:defRPr sz="2800">
                <a:solidFill>
                  <a:srgbClr val="131225"/>
                </a:solidFill>
              </a:defRPr>
            </a:lvl1pPr>
          </a:lstStyle>
          <a:p>
            <a:pPr lvl="0"/>
            <a:r>
              <a:rPr lang="en-US"/>
              <a:t>Click to edit Master text styles</a:t>
            </a: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3492097" y="463021"/>
            <a:ext cx="8365684" cy="5813088"/>
          </a:xfrm>
        </p:spPr>
        <p:txBody>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4" name="Footer Placeholder 3">
            <a:extLst>
              <a:ext uri="{FF2B5EF4-FFF2-40B4-BE49-F238E27FC236}">
                <a16:creationId xmlns:a16="http://schemas.microsoft.com/office/drawing/2014/main" id="{03EC80F0-7E63-D74C-32EE-6981DEE2285D}"/>
              </a:ext>
            </a:extLst>
          </p:cNvPr>
          <p:cNvSpPr>
            <a:spLocks noGrp="1"/>
          </p:cNvSpPr>
          <p:nvPr>
            <p:ph type="ftr" sz="quarter" idx="12"/>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5" name="Slide Number Placeholder 4">
            <a:extLst>
              <a:ext uri="{FF2B5EF4-FFF2-40B4-BE49-F238E27FC236}">
                <a16:creationId xmlns:a16="http://schemas.microsoft.com/office/drawing/2014/main" id="{4DB8BABB-3138-62F0-A13C-5DA5AFA06A29}"/>
              </a:ext>
            </a:extLst>
          </p:cNvPr>
          <p:cNvSpPr>
            <a:spLocks noGrp="1"/>
          </p:cNvSpPr>
          <p:nvPr>
            <p:ph type="sldNum" sz="quarter" idx="13"/>
          </p:nvPr>
        </p:nvSpPr>
        <p:spPr/>
        <p:txBody>
          <a:bodyPr/>
          <a:lstStyle/>
          <a:p>
            <a:fld id="{6548A57E-3D93-ED44-ACB1-374FABDFB92A}" type="slidenum">
              <a:rPr lang="en-US" smtClean="0"/>
              <a:pPr/>
              <a:t>‹#›</a:t>
            </a:fld>
            <a:endParaRPr lang="en-US"/>
          </a:p>
        </p:txBody>
      </p:sp>
      <p:sp>
        <p:nvSpPr>
          <p:cNvPr id="6" name="Text Placeholder 12">
            <a:extLst>
              <a:ext uri="{FF2B5EF4-FFF2-40B4-BE49-F238E27FC236}">
                <a16:creationId xmlns:a16="http://schemas.microsoft.com/office/drawing/2014/main" id="{9479AF0C-5244-2CF0-75A7-A7713FBE8082}"/>
              </a:ext>
            </a:extLst>
          </p:cNvPr>
          <p:cNvSpPr>
            <a:spLocks noGrp="1"/>
          </p:cNvSpPr>
          <p:nvPr>
            <p:ph type="body" sz="quarter" idx="15"/>
          </p:nvPr>
        </p:nvSpPr>
        <p:spPr>
          <a:xfrm>
            <a:off x="382588" y="2633474"/>
            <a:ext cx="2357437" cy="3913376"/>
          </a:xfrm>
        </p:spPr>
        <p:txBody>
          <a:bodyPr lIns="0">
            <a:normAutofit/>
          </a:bodyPr>
          <a:lstStyle>
            <a:lvl1pPr algn="l">
              <a:defRPr sz="1600">
                <a:solidFill>
                  <a:srgbClr val="131225"/>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5917735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Colored Bars">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3492097" y="463021"/>
            <a:ext cx="8365684" cy="5813088"/>
          </a:xfrm>
        </p:spPr>
        <p:txBody>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grpSp>
        <p:nvGrpSpPr>
          <p:cNvPr id="18" name="Group 17">
            <a:extLst>
              <a:ext uri="{FF2B5EF4-FFF2-40B4-BE49-F238E27FC236}">
                <a16:creationId xmlns:a16="http://schemas.microsoft.com/office/drawing/2014/main" id="{7D91A48F-38DF-7030-C4C4-EDA4CD28BC08}"/>
              </a:ext>
            </a:extLst>
          </p:cNvPr>
          <p:cNvGrpSpPr/>
          <p:nvPr userDrawn="1"/>
        </p:nvGrpSpPr>
        <p:grpSpPr>
          <a:xfrm>
            <a:off x="3113200" y="0"/>
            <a:ext cx="9078799" cy="109728"/>
            <a:chOff x="5400170" y="0"/>
            <a:chExt cx="7150598" cy="114758"/>
          </a:xfrm>
        </p:grpSpPr>
        <p:sp>
          <p:nvSpPr>
            <p:cNvPr id="19" name="Rectangle 18">
              <a:extLst>
                <a:ext uri="{FF2B5EF4-FFF2-40B4-BE49-F238E27FC236}">
                  <a16:creationId xmlns:a16="http://schemas.microsoft.com/office/drawing/2014/main" id="{E87BE70B-837D-F6D6-D1CE-3C79540CED5A}"/>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5CDA9A0-82D9-DB39-A881-3F708C064144}"/>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441EB2B-0B0D-34CC-B3C8-7DCB703C3DA6}"/>
                </a:ext>
              </a:extLst>
            </p:cNvPr>
            <p:cNvSpPr/>
            <p:nvPr/>
          </p:nvSpPr>
          <p:spPr>
            <a:xfrm>
              <a:off x="10717349" y="0"/>
              <a:ext cx="1833419"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AFD66F-AB10-1C95-5C17-D58A9C903012}"/>
                </a:ext>
              </a:extLst>
            </p:cNvPr>
            <p:cNvSpPr/>
            <p:nvPr/>
          </p:nvSpPr>
          <p:spPr>
            <a:xfrm>
              <a:off x="5400170" y="0"/>
              <a:ext cx="1809290" cy="11475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ooter Placeholder 22">
            <a:extLst>
              <a:ext uri="{FF2B5EF4-FFF2-40B4-BE49-F238E27FC236}">
                <a16:creationId xmlns:a16="http://schemas.microsoft.com/office/drawing/2014/main" id="{2775024E-97AD-27E8-0611-EAAD8D8267F6}"/>
              </a:ext>
            </a:extLst>
          </p:cNvPr>
          <p:cNvSpPr>
            <a:spLocks noGrp="1"/>
          </p:cNvSpPr>
          <p:nvPr>
            <p:ph type="ftr" sz="quarter" idx="12"/>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24" name="Slide Number Placeholder 23">
            <a:extLst>
              <a:ext uri="{FF2B5EF4-FFF2-40B4-BE49-F238E27FC236}">
                <a16:creationId xmlns:a16="http://schemas.microsoft.com/office/drawing/2014/main" id="{5C81D860-4945-E3D9-2BC6-42BEA4CF2C11}"/>
              </a:ext>
            </a:extLst>
          </p:cNvPr>
          <p:cNvSpPr>
            <a:spLocks noGrp="1"/>
          </p:cNvSpPr>
          <p:nvPr>
            <p:ph type="sldNum" sz="quarter" idx="13"/>
          </p:nvPr>
        </p:nvSpPr>
        <p:spPr/>
        <p:txBody>
          <a:bodyPr/>
          <a:lstStyle/>
          <a:p>
            <a:fld id="{6548A57E-3D93-ED44-ACB1-374FABDFB92A}" type="slidenum">
              <a:rPr lang="en-US" smtClean="0"/>
              <a:pPr/>
              <a:t>‹#›</a:t>
            </a:fld>
            <a:endParaRPr lang="en-US"/>
          </a:p>
        </p:txBody>
      </p:sp>
      <p:cxnSp>
        <p:nvCxnSpPr>
          <p:cNvPr id="25" name="Straight Connector 24">
            <a:extLst>
              <a:ext uri="{FF2B5EF4-FFF2-40B4-BE49-F238E27FC236}">
                <a16:creationId xmlns:a16="http://schemas.microsoft.com/office/drawing/2014/main" id="{2DA99E61-28C7-39E5-1D68-352240F0AECD}"/>
              </a:ext>
            </a:extLst>
          </p:cNvPr>
          <p:cNvCxnSpPr>
            <a:cxnSpLocks/>
          </p:cNvCxnSpPr>
          <p:nvPr userDrawn="1"/>
        </p:nvCxnSpPr>
        <p:spPr>
          <a:xfrm>
            <a:off x="382351" y="2334343"/>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Text Placeholder 8">
            <a:extLst>
              <a:ext uri="{FF2B5EF4-FFF2-40B4-BE49-F238E27FC236}">
                <a16:creationId xmlns:a16="http://schemas.microsoft.com/office/drawing/2014/main" id="{E67648CD-2797-CD24-A988-8E74322EAF7F}"/>
              </a:ext>
            </a:extLst>
          </p:cNvPr>
          <p:cNvSpPr>
            <a:spLocks noGrp="1"/>
          </p:cNvSpPr>
          <p:nvPr>
            <p:ph type="body" sz="quarter" idx="10"/>
          </p:nvPr>
        </p:nvSpPr>
        <p:spPr>
          <a:xfrm>
            <a:off x="382351" y="353293"/>
            <a:ext cx="2358270" cy="1789401"/>
          </a:xfrm>
        </p:spPr>
        <p:txBody>
          <a:bodyPr lIns="0" anchor="b" anchorCtr="0"/>
          <a:lstStyle>
            <a:lvl1pPr algn="l">
              <a:defRPr sz="2800">
                <a:solidFill>
                  <a:srgbClr val="131225"/>
                </a:solidFill>
              </a:defRPr>
            </a:lvl1pPr>
          </a:lstStyle>
          <a:p>
            <a:pPr lvl="0"/>
            <a:r>
              <a:rPr lang="en-US"/>
              <a:t>Click to edit Master text styles</a:t>
            </a:r>
          </a:p>
        </p:txBody>
      </p:sp>
      <p:sp>
        <p:nvSpPr>
          <p:cNvPr id="27" name="Text Placeholder 12">
            <a:extLst>
              <a:ext uri="{FF2B5EF4-FFF2-40B4-BE49-F238E27FC236}">
                <a16:creationId xmlns:a16="http://schemas.microsoft.com/office/drawing/2014/main" id="{3632F4AD-B78D-91DE-CF04-7AB7A1CB06DB}"/>
              </a:ext>
            </a:extLst>
          </p:cNvPr>
          <p:cNvSpPr>
            <a:spLocks noGrp="1"/>
          </p:cNvSpPr>
          <p:nvPr>
            <p:ph type="body" sz="quarter" idx="15"/>
          </p:nvPr>
        </p:nvSpPr>
        <p:spPr>
          <a:xfrm>
            <a:off x="382588" y="2633474"/>
            <a:ext cx="2357437" cy="3913376"/>
          </a:xfrm>
        </p:spPr>
        <p:txBody>
          <a:bodyPr lIns="0">
            <a:normAutofit/>
          </a:bodyPr>
          <a:lstStyle>
            <a:lvl1pPr algn="l">
              <a:defRPr sz="1600">
                <a:solidFill>
                  <a:srgbClr val="131225"/>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5545091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s">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C690A7AF-F814-0EDF-E690-9BE6A3B8F1C5}"/>
              </a:ext>
            </a:extLst>
          </p:cNvPr>
          <p:cNvSpPr>
            <a:spLocks noGrp="1"/>
          </p:cNvSpPr>
          <p:nvPr>
            <p:ph sz="quarter" idx="11"/>
          </p:nvPr>
        </p:nvSpPr>
        <p:spPr>
          <a:xfrm>
            <a:off x="3662016" y="463021"/>
            <a:ext cx="3799408" cy="5813088"/>
          </a:xfrm>
        </p:spPr>
        <p:txBody>
          <a:bodyPr/>
          <a:lstStyle>
            <a:lvl1pPr algn="l">
              <a:defRPr sz="1400">
                <a:solidFill>
                  <a:srgbClr val="131225"/>
                </a:solidFill>
              </a:defRPr>
            </a:lvl1pPr>
            <a:lvl2pPr algn="l">
              <a:defRPr sz="1400">
                <a:solidFill>
                  <a:schemeClr val="bg1"/>
                </a:solidFill>
              </a:defRPr>
            </a:lvl2pPr>
            <a:lvl3pPr algn="l">
              <a:defRPr sz="1400">
                <a:solidFill>
                  <a:schemeClr val="bg1"/>
                </a:solidFill>
              </a:defRPr>
            </a:lvl3pPr>
            <a:lvl4pPr algn="l">
              <a:defRPr sz="1400">
                <a:solidFill>
                  <a:schemeClr val="bg1"/>
                </a:solidFill>
              </a:defRPr>
            </a:lvl4pPr>
            <a:lvl5pPr algn="l">
              <a:defRPr sz="1400">
                <a:solidFill>
                  <a:schemeClr val="bg1"/>
                </a:solidFill>
              </a:defRPr>
            </a:lvl5pPr>
          </a:lstStyle>
          <a:p>
            <a:pPr lvl="0"/>
            <a:r>
              <a:rPr lang="en-US"/>
              <a:t>Click to edit Master text styles</a:t>
            </a:r>
          </a:p>
        </p:txBody>
      </p:sp>
      <p:sp>
        <p:nvSpPr>
          <p:cNvPr id="15" name="Content Placeholder 13">
            <a:extLst>
              <a:ext uri="{FF2B5EF4-FFF2-40B4-BE49-F238E27FC236}">
                <a16:creationId xmlns:a16="http://schemas.microsoft.com/office/drawing/2014/main" id="{5436E7CA-FD08-32BB-0DB3-3F45536FB48B}"/>
              </a:ext>
            </a:extLst>
          </p:cNvPr>
          <p:cNvSpPr>
            <a:spLocks noGrp="1"/>
          </p:cNvSpPr>
          <p:nvPr>
            <p:ph sz="quarter" idx="12"/>
          </p:nvPr>
        </p:nvSpPr>
        <p:spPr>
          <a:xfrm>
            <a:off x="8010240" y="463021"/>
            <a:ext cx="3799409" cy="5813088"/>
          </a:xfrm>
        </p:spPr>
        <p:txBody>
          <a:bodyPr/>
          <a:lstStyle>
            <a:lvl1pPr algn="l">
              <a:defRPr sz="1400">
                <a:solidFill>
                  <a:srgbClr val="131225"/>
                </a:solidFill>
              </a:defRPr>
            </a:lvl1pPr>
            <a:lvl2pPr algn="l">
              <a:defRPr sz="1400">
                <a:solidFill>
                  <a:schemeClr val="bg1"/>
                </a:solidFill>
              </a:defRPr>
            </a:lvl2pPr>
            <a:lvl3pPr algn="l">
              <a:defRPr sz="1400">
                <a:solidFill>
                  <a:schemeClr val="bg1"/>
                </a:solidFill>
              </a:defRPr>
            </a:lvl3pPr>
            <a:lvl4pPr algn="l">
              <a:defRPr sz="1400">
                <a:solidFill>
                  <a:schemeClr val="bg1"/>
                </a:solidFill>
              </a:defRPr>
            </a:lvl4pPr>
            <a:lvl5pPr algn="l">
              <a:defRPr sz="1400">
                <a:solidFill>
                  <a:schemeClr val="bg1"/>
                </a:solidFill>
              </a:defRPr>
            </a:lvl5pPr>
          </a:lstStyle>
          <a:p>
            <a:pPr lvl="0"/>
            <a:r>
              <a:rPr lang="en-US"/>
              <a:t>Click to edit Master text styles</a:t>
            </a:r>
          </a:p>
        </p:txBody>
      </p:sp>
      <p:sp>
        <p:nvSpPr>
          <p:cNvPr id="4" name="Footer Placeholder 3">
            <a:extLst>
              <a:ext uri="{FF2B5EF4-FFF2-40B4-BE49-F238E27FC236}">
                <a16:creationId xmlns:a16="http://schemas.microsoft.com/office/drawing/2014/main" id="{8E712A12-24E6-8320-14AA-BE2060AC8830}"/>
              </a:ext>
            </a:extLst>
          </p:cNvPr>
          <p:cNvSpPr>
            <a:spLocks noGrp="1"/>
          </p:cNvSpPr>
          <p:nvPr>
            <p:ph type="ftr" sz="quarter" idx="13"/>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5" name="Slide Number Placeholder 4">
            <a:extLst>
              <a:ext uri="{FF2B5EF4-FFF2-40B4-BE49-F238E27FC236}">
                <a16:creationId xmlns:a16="http://schemas.microsoft.com/office/drawing/2014/main" id="{D69E2A5C-7929-A309-3E99-5050BABC570C}"/>
              </a:ext>
            </a:extLst>
          </p:cNvPr>
          <p:cNvSpPr>
            <a:spLocks noGrp="1"/>
          </p:cNvSpPr>
          <p:nvPr>
            <p:ph type="sldNum" sz="quarter" idx="14"/>
          </p:nvPr>
        </p:nvSpPr>
        <p:spPr/>
        <p:txBody>
          <a:bodyPr/>
          <a:lstStyle/>
          <a:p>
            <a:fld id="{6548A57E-3D93-ED44-ACB1-374FABDFB92A}" type="slidenum">
              <a:rPr lang="en-US" smtClean="0"/>
              <a:pPr/>
              <a:t>‹#›</a:t>
            </a:fld>
            <a:endParaRPr lang="en-US"/>
          </a:p>
        </p:txBody>
      </p:sp>
      <p:cxnSp>
        <p:nvCxnSpPr>
          <p:cNvPr id="3" name="Straight Connector 2">
            <a:extLst>
              <a:ext uri="{FF2B5EF4-FFF2-40B4-BE49-F238E27FC236}">
                <a16:creationId xmlns:a16="http://schemas.microsoft.com/office/drawing/2014/main" id="{EF49B10D-AB4F-5722-49E7-3F214AF5D312}"/>
              </a:ext>
            </a:extLst>
          </p:cNvPr>
          <p:cNvCxnSpPr>
            <a:cxnSpLocks/>
          </p:cNvCxnSpPr>
          <p:nvPr userDrawn="1"/>
        </p:nvCxnSpPr>
        <p:spPr>
          <a:xfrm>
            <a:off x="382351" y="1149779"/>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A8DC055D-8F5B-E4C1-6AF5-CF3A1C899D3A}"/>
              </a:ext>
            </a:extLst>
          </p:cNvPr>
          <p:cNvSpPr>
            <a:spLocks noGrp="1"/>
          </p:cNvSpPr>
          <p:nvPr>
            <p:ph type="body" sz="quarter" idx="10" hasCustomPrompt="1"/>
          </p:nvPr>
        </p:nvSpPr>
        <p:spPr>
          <a:xfrm>
            <a:off x="382351" y="518046"/>
            <a:ext cx="2358270" cy="543994"/>
          </a:xfrm>
        </p:spPr>
        <p:txBody>
          <a:bodyPr lIns="0" anchor="ctr" anchorCtr="0"/>
          <a:lstStyle>
            <a:lvl1pPr algn="l">
              <a:defRPr sz="2800">
                <a:solidFill>
                  <a:srgbClr val="131225"/>
                </a:solidFill>
              </a:defRPr>
            </a:lvl1pPr>
          </a:lstStyle>
          <a:p>
            <a:pPr lvl="0"/>
            <a:r>
              <a:rPr lang="en-US"/>
              <a:t>01</a:t>
            </a:r>
          </a:p>
        </p:txBody>
      </p:sp>
      <p:sp>
        <p:nvSpPr>
          <p:cNvPr id="16" name="Text Placeholder 12">
            <a:extLst>
              <a:ext uri="{FF2B5EF4-FFF2-40B4-BE49-F238E27FC236}">
                <a16:creationId xmlns:a16="http://schemas.microsoft.com/office/drawing/2014/main" id="{372C1B2C-113E-E1A6-7524-3548D8DCDADC}"/>
              </a:ext>
            </a:extLst>
          </p:cNvPr>
          <p:cNvSpPr>
            <a:spLocks noGrp="1"/>
          </p:cNvSpPr>
          <p:nvPr>
            <p:ph type="body" sz="quarter" idx="15"/>
          </p:nvPr>
        </p:nvSpPr>
        <p:spPr>
          <a:xfrm>
            <a:off x="382588" y="1323975"/>
            <a:ext cx="2357437" cy="5222875"/>
          </a:xfrm>
        </p:spPr>
        <p:txBody>
          <a:bodyPr lIns="0">
            <a:normAutofit/>
          </a:bodyPr>
          <a:lstStyle>
            <a:lvl1pPr algn="l">
              <a:defRPr sz="2800">
                <a:solidFill>
                  <a:srgbClr val="131225"/>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8876156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s, Colored Bars">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4C4EF0E-74AF-4118-DAB0-57D7BA402B37}"/>
              </a:ext>
            </a:extLst>
          </p:cNvPr>
          <p:cNvGrpSpPr/>
          <p:nvPr userDrawn="1"/>
        </p:nvGrpSpPr>
        <p:grpSpPr>
          <a:xfrm>
            <a:off x="3113200" y="0"/>
            <a:ext cx="9078799" cy="109728"/>
            <a:chOff x="5400170" y="0"/>
            <a:chExt cx="7150598" cy="114758"/>
          </a:xfrm>
        </p:grpSpPr>
        <p:sp>
          <p:nvSpPr>
            <p:cNvPr id="7" name="Rectangle 6">
              <a:extLst>
                <a:ext uri="{FF2B5EF4-FFF2-40B4-BE49-F238E27FC236}">
                  <a16:creationId xmlns:a16="http://schemas.microsoft.com/office/drawing/2014/main" id="{790A71E4-09DF-CACC-FC10-7E65B2A20F6E}"/>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7918DF-B969-2CF2-0C3A-FA9583E32C76}"/>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C4A06A-ABC8-50C3-B8BF-75789C84ABA7}"/>
                </a:ext>
              </a:extLst>
            </p:cNvPr>
            <p:cNvSpPr/>
            <p:nvPr/>
          </p:nvSpPr>
          <p:spPr>
            <a:xfrm>
              <a:off x="10717349" y="0"/>
              <a:ext cx="1833419"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63004BB-53DF-63E0-3F3F-1FEFF965EE63}"/>
                </a:ext>
              </a:extLst>
            </p:cNvPr>
            <p:cNvSpPr/>
            <p:nvPr/>
          </p:nvSpPr>
          <p:spPr>
            <a:xfrm>
              <a:off x="5400170" y="0"/>
              <a:ext cx="1809290" cy="11475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Content Placeholder 13">
            <a:extLst>
              <a:ext uri="{FF2B5EF4-FFF2-40B4-BE49-F238E27FC236}">
                <a16:creationId xmlns:a16="http://schemas.microsoft.com/office/drawing/2014/main" id="{C690A7AF-F814-0EDF-E690-9BE6A3B8F1C5}"/>
              </a:ext>
            </a:extLst>
          </p:cNvPr>
          <p:cNvSpPr>
            <a:spLocks noGrp="1"/>
          </p:cNvSpPr>
          <p:nvPr>
            <p:ph sz="quarter" idx="11"/>
          </p:nvPr>
        </p:nvSpPr>
        <p:spPr>
          <a:xfrm>
            <a:off x="3662016" y="463021"/>
            <a:ext cx="3799408" cy="5813088"/>
          </a:xfrm>
        </p:spPr>
        <p:txBody>
          <a:bodyPr/>
          <a:lstStyle>
            <a:lvl1pPr algn="l">
              <a:defRPr sz="1400">
                <a:solidFill>
                  <a:srgbClr val="131225"/>
                </a:solidFill>
              </a:defRPr>
            </a:lvl1pPr>
            <a:lvl2pPr algn="l">
              <a:defRPr sz="1400">
                <a:solidFill>
                  <a:schemeClr val="bg1"/>
                </a:solidFill>
              </a:defRPr>
            </a:lvl2pPr>
            <a:lvl3pPr algn="l">
              <a:defRPr sz="1400">
                <a:solidFill>
                  <a:schemeClr val="bg1"/>
                </a:solidFill>
              </a:defRPr>
            </a:lvl3pPr>
            <a:lvl4pPr algn="l">
              <a:defRPr sz="1400">
                <a:solidFill>
                  <a:schemeClr val="bg1"/>
                </a:solidFill>
              </a:defRPr>
            </a:lvl4pPr>
            <a:lvl5pPr algn="l">
              <a:defRPr sz="1400">
                <a:solidFill>
                  <a:schemeClr val="bg1"/>
                </a:solidFill>
              </a:defRPr>
            </a:lvl5pPr>
          </a:lstStyle>
          <a:p>
            <a:pPr lvl="0"/>
            <a:r>
              <a:rPr lang="en-US"/>
              <a:t>Click to edit Master text styles</a:t>
            </a:r>
          </a:p>
        </p:txBody>
      </p:sp>
      <p:sp>
        <p:nvSpPr>
          <p:cNvPr id="15" name="Content Placeholder 13">
            <a:extLst>
              <a:ext uri="{FF2B5EF4-FFF2-40B4-BE49-F238E27FC236}">
                <a16:creationId xmlns:a16="http://schemas.microsoft.com/office/drawing/2014/main" id="{5436E7CA-FD08-32BB-0DB3-3F45536FB48B}"/>
              </a:ext>
            </a:extLst>
          </p:cNvPr>
          <p:cNvSpPr>
            <a:spLocks noGrp="1"/>
          </p:cNvSpPr>
          <p:nvPr>
            <p:ph sz="quarter" idx="12"/>
          </p:nvPr>
        </p:nvSpPr>
        <p:spPr>
          <a:xfrm>
            <a:off x="8010240" y="463021"/>
            <a:ext cx="3799409" cy="5813088"/>
          </a:xfrm>
        </p:spPr>
        <p:txBody>
          <a:bodyPr/>
          <a:lstStyle>
            <a:lvl1pPr algn="l">
              <a:defRPr sz="1400">
                <a:solidFill>
                  <a:srgbClr val="131225"/>
                </a:solidFill>
              </a:defRPr>
            </a:lvl1pPr>
            <a:lvl2pPr algn="l">
              <a:defRPr sz="1400">
                <a:solidFill>
                  <a:schemeClr val="bg1"/>
                </a:solidFill>
              </a:defRPr>
            </a:lvl2pPr>
            <a:lvl3pPr algn="l">
              <a:defRPr sz="1400">
                <a:solidFill>
                  <a:schemeClr val="bg1"/>
                </a:solidFill>
              </a:defRPr>
            </a:lvl3pPr>
            <a:lvl4pPr algn="l">
              <a:defRPr sz="1400">
                <a:solidFill>
                  <a:schemeClr val="bg1"/>
                </a:solidFill>
              </a:defRPr>
            </a:lvl4pPr>
            <a:lvl5pPr algn="l">
              <a:defRPr sz="1400">
                <a:solidFill>
                  <a:schemeClr val="bg1"/>
                </a:solidFill>
              </a:defRPr>
            </a:lvl5pPr>
          </a:lstStyle>
          <a:p>
            <a:pPr lvl="0"/>
            <a:r>
              <a:rPr lang="en-US"/>
              <a:t>Click to edit Master text styles</a:t>
            </a:r>
          </a:p>
        </p:txBody>
      </p:sp>
      <p:sp>
        <p:nvSpPr>
          <p:cNvPr id="4" name="Footer Placeholder 3">
            <a:extLst>
              <a:ext uri="{FF2B5EF4-FFF2-40B4-BE49-F238E27FC236}">
                <a16:creationId xmlns:a16="http://schemas.microsoft.com/office/drawing/2014/main" id="{8E712A12-24E6-8320-14AA-BE2060AC8830}"/>
              </a:ext>
            </a:extLst>
          </p:cNvPr>
          <p:cNvSpPr>
            <a:spLocks noGrp="1"/>
          </p:cNvSpPr>
          <p:nvPr>
            <p:ph type="ftr" sz="quarter" idx="13"/>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5" name="Slide Number Placeholder 4">
            <a:extLst>
              <a:ext uri="{FF2B5EF4-FFF2-40B4-BE49-F238E27FC236}">
                <a16:creationId xmlns:a16="http://schemas.microsoft.com/office/drawing/2014/main" id="{D69E2A5C-7929-A309-3E99-5050BABC570C}"/>
              </a:ext>
            </a:extLst>
          </p:cNvPr>
          <p:cNvSpPr>
            <a:spLocks noGrp="1"/>
          </p:cNvSpPr>
          <p:nvPr>
            <p:ph type="sldNum" sz="quarter" idx="14"/>
          </p:nvPr>
        </p:nvSpPr>
        <p:spPr/>
        <p:txBody>
          <a:bodyPr/>
          <a:lstStyle/>
          <a:p>
            <a:fld id="{6548A57E-3D93-ED44-ACB1-374FABDFB92A}" type="slidenum">
              <a:rPr lang="en-US" smtClean="0"/>
              <a:pPr/>
              <a:t>‹#›</a:t>
            </a:fld>
            <a:endParaRPr lang="en-US"/>
          </a:p>
        </p:txBody>
      </p:sp>
      <p:cxnSp>
        <p:nvCxnSpPr>
          <p:cNvPr id="16" name="Straight Connector 15">
            <a:extLst>
              <a:ext uri="{FF2B5EF4-FFF2-40B4-BE49-F238E27FC236}">
                <a16:creationId xmlns:a16="http://schemas.microsoft.com/office/drawing/2014/main" id="{743A93B6-1912-53B6-2F52-397FA1C0B29E}"/>
              </a:ext>
            </a:extLst>
          </p:cNvPr>
          <p:cNvCxnSpPr>
            <a:cxnSpLocks/>
          </p:cNvCxnSpPr>
          <p:nvPr userDrawn="1"/>
        </p:nvCxnSpPr>
        <p:spPr>
          <a:xfrm>
            <a:off x="382351" y="2334343"/>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80E5E569-C9A9-4F07-318D-BE536992647A}"/>
              </a:ext>
            </a:extLst>
          </p:cNvPr>
          <p:cNvSpPr>
            <a:spLocks noGrp="1"/>
          </p:cNvSpPr>
          <p:nvPr>
            <p:ph type="body" sz="quarter" idx="10"/>
          </p:nvPr>
        </p:nvSpPr>
        <p:spPr>
          <a:xfrm>
            <a:off x="382351" y="353293"/>
            <a:ext cx="2358270" cy="1789401"/>
          </a:xfrm>
        </p:spPr>
        <p:txBody>
          <a:bodyPr lIns="0" anchor="b" anchorCtr="0"/>
          <a:lstStyle>
            <a:lvl1pPr algn="l">
              <a:defRPr sz="2800">
                <a:solidFill>
                  <a:srgbClr val="131225"/>
                </a:solidFill>
              </a:defRPr>
            </a:lvl1pPr>
          </a:lstStyle>
          <a:p>
            <a:pPr lvl="0"/>
            <a:r>
              <a:rPr lang="en-US"/>
              <a:t>Click to edit Master text styles</a:t>
            </a:r>
          </a:p>
        </p:txBody>
      </p:sp>
      <p:sp>
        <p:nvSpPr>
          <p:cNvPr id="18" name="Text Placeholder 12">
            <a:extLst>
              <a:ext uri="{FF2B5EF4-FFF2-40B4-BE49-F238E27FC236}">
                <a16:creationId xmlns:a16="http://schemas.microsoft.com/office/drawing/2014/main" id="{1B706337-05BB-7E33-50EB-E8F52FCB82F2}"/>
              </a:ext>
            </a:extLst>
          </p:cNvPr>
          <p:cNvSpPr>
            <a:spLocks noGrp="1"/>
          </p:cNvSpPr>
          <p:nvPr>
            <p:ph type="body" sz="quarter" idx="15"/>
          </p:nvPr>
        </p:nvSpPr>
        <p:spPr>
          <a:xfrm>
            <a:off x="382588" y="2633474"/>
            <a:ext cx="2357437" cy="3913376"/>
          </a:xfrm>
        </p:spPr>
        <p:txBody>
          <a:bodyPr lIns="0">
            <a:normAutofit/>
          </a:bodyPr>
          <a:lstStyle>
            <a:lvl1pPr algn="l">
              <a:defRPr sz="1600">
                <a:solidFill>
                  <a:srgbClr val="131225"/>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618120106"/>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Blocks">
    <p:bg>
      <p:bgPr>
        <a:solidFill>
          <a:schemeClr val="bg1"/>
        </a:solidFill>
        <a:effectLst/>
      </p:bgPr>
    </p:bg>
    <p:spTree>
      <p:nvGrpSpPr>
        <p:cNvPr id="1" name=""/>
        <p:cNvGrpSpPr/>
        <p:nvPr/>
      </p:nvGrpSpPr>
      <p:grpSpPr>
        <a:xfrm>
          <a:off x="0" y="0"/>
          <a:ext cx="0" cy="0"/>
          <a:chOff x="0" y="0"/>
          <a:chExt cx="0" cy="0"/>
        </a:xfrm>
      </p:grpSpPr>
      <p:sp>
        <p:nvSpPr>
          <p:cNvPr id="23" name="Text Placeholder 21">
            <a:extLst>
              <a:ext uri="{FF2B5EF4-FFF2-40B4-BE49-F238E27FC236}">
                <a16:creationId xmlns:a16="http://schemas.microsoft.com/office/drawing/2014/main" id="{768CACBA-8159-3B01-BB78-EEE1C5900FEF}"/>
              </a:ext>
            </a:extLst>
          </p:cNvPr>
          <p:cNvSpPr>
            <a:spLocks noGrp="1"/>
          </p:cNvSpPr>
          <p:nvPr>
            <p:ph type="body" sz="quarter" idx="12"/>
          </p:nvPr>
        </p:nvSpPr>
        <p:spPr>
          <a:xfrm>
            <a:off x="6308865" y="2394214"/>
            <a:ext cx="5314052" cy="3658916"/>
          </a:xfrm>
          <a:solidFill>
            <a:schemeClr val="bg1"/>
          </a:solidFill>
        </p:spPr>
        <p:txBody>
          <a:bodyPr lIns="182880" tIns="182880" rIns="182880" bIns="182880" anchor="t"/>
          <a:lstStyle>
            <a:lvl1pPr marL="171450" indent="-171450" algn="l">
              <a:buClr>
                <a:schemeClr val="tx1"/>
              </a:buClr>
              <a:buFont typeface="Arial" panose="020B0604020202020204" pitchFamily="34" charset="0"/>
              <a:buChar char="•"/>
              <a:defRPr sz="1200"/>
            </a:lvl1pPr>
          </a:lstStyle>
          <a:p>
            <a:pPr lvl="0"/>
            <a:r>
              <a:rPr lang="en-US"/>
              <a:t>Click to edit Master text styles</a:t>
            </a:r>
          </a:p>
        </p:txBody>
      </p:sp>
      <p:sp>
        <p:nvSpPr>
          <p:cNvPr id="25" name="Text Placeholder 21">
            <a:extLst>
              <a:ext uri="{FF2B5EF4-FFF2-40B4-BE49-F238E27FC236}">
                <a16:creationId xmlns:a16="http://schemas.microsoft.com/office/drawing/2014/main" id="{83C21608-93BF-FF46-62B4-B3B9B6257898}"/>
              </a:ext>
            </a:extLst>
          </p:cNvPr>
          <p:cNvSpPr>
            <a:spLocks noGrp="1"/>
          </p:cNvSpPr>
          <p:nvPr>
            <p:ph type="body" sz="quarter" idx="13" hasCustomPrompt="1"/>
          </p:nvPr>
        </p:nvSpPr>
        <p:spPr>
          <a:xfrm>
            <a:off x="6301703" y="1211526"/>
            <a:ext cx="5314052" cy="1182688"/>
          </a:xfrm>
          <a:solidFill>
            <a:schemeClr val="accent1"/>
          </a:solidFill>
        </p:spPr>
        <p:txBody>
          <a:bodyPr lIns="365760" tIns="182880" rIns="365760" bIns="182880" anchor="ctr"/>
          <a:lstStyle>
            <a:lvl1pPr algn="ctr">
              <a:lnSpc>
                <a:spcPct val="150000"/>
              </a:lnSpc>
              <a:defRPr lang="en-US" sz="1400" b="0" i="0" kern="1200" spc="300" dirty="0">
                <a:solidFill>
                  <a:schemeClr val="bg1"/>
                </a:solidFill>
                <a:latin typeface="Century Gothic" panose="020B0502020202020204" pitchFamily="34" charset="0"/>
                <a:ea typeface="+mn-ea"/>
                <a:cs typeface="+mn-cs"/>
              </a:defRPr>
            </a:lvl1pPr>
          </a:lstStyle>
          <a:p>
            <a:pPr lvl="0"/>
            <a:r>
              <a:rPr lang="en-US"/>
              <a:t>TITLE</a:t>
            </a:r>
          </a:p>
        </p:txBody>
      </p:sp>
      <p:sp>
        <p:nvSpPr>
          <p:cNvPr id="26" name="Text Placeholder 21">
            <a:extLst>
              <a:ext uri="{FF2B5EF4-FFF2-40B4-BE49-F238E27FC236}">
                <a16:creationId xmlns:a16="http://schemas.microsoft.com/office/drawing/2014/main" id="{78324503-9A14-8020-4745-5CEEF5535A05}"/>
              </a:ext>
            </a:extLst>
          </p:cNvPr>
          <p:cNvSpPr>
            <a:spLocks noGrp="1"/>
          </p:cNvSpPr>
          <p:nvPr>
            <p:ph type="body" sz="quarter" idx="14"/>
          </p:nvPr>
        </p:nvSpPr>
        <p:spPr>
          <a:xfrm>
            <a:off x="576245" y="2394214"/>
            <a:ext cx="5371185" cy="3658917"/>
          </a:xfrm>
          <a:solidFill>
            <a:schemeClr val="bg1"/>
          </a:solidFill>
        </p:spPr>
        <p:txBody>
          <a:bodyPr lIns="182880" tIns="182880" rIns="182880" bIns="182880" anchor="t"/>
          <a:lstStyle>
            <a:lvl1pPr marL="171450" indent="-171450" algn="l">
              <a:buClr>
                <a:schemeClr val="tx1"/>
              </a:buClr>
              <a:buFont typeface="Arial" panose="020B0604020202020204" pitchFamily="34" charset="0"/>
              <a:buChar char="•"/>
              <a:defRPr sz="1200"/>
            </a:lvl1pPr>
          </a:lstStyle>
          <a:p>
            <a:pPr lvl="0"/>
            <a:r>
              <a:rPr lang="en-US"/>
              <a:t>Click to edit Master text styles</a:t>
            </a:r>
          </a:p>
        </p:txBody>
      </p:sp>
      <p:sp>
        <p:nvSpPr>
          <p:cNvPr id="27" name="Text Placeholder 21">
            <a:extLst>
              <a:ext uri="{FF2B5EF4-FFF2-40B4-BE49-F238E27FC236}">
                <a16:creationId xmlns:a16="http://schemas.microsoft.com/office/drawing/2014/main" id="{D396A533-8201-EDFD-07E0-771360FA982B}"/>
              </a:ext>
            </a:extLst>
          </p:cNvPr>
          <p:cNvSpPr>
            <a:spLocks noGrp="1"/>
          </p:cNvSpPr>
          <p:nvPr>
            <p:ph type="body" sz="quarter" idx="15" hasCustomPrompt="1"/>
          </p:nvPr>
        </p:nvSpPr>
        <p:spPr>
          <a:xfrm>
            <a:off x="576245" y="1217664"/>
            <a:ext cx="5371185" cy="1182688"/>
          </a:xfrm>
          <a:solidFill>
            <a:schemeClr val="tx2"/>
          </a:solidFill>
        </p:spPr>
        <p:txBody>
          <a:bodyPr lIns="365760" tIns="182880" rIns="365760" bIns="182880" anchor="ctr"/>
          <a:lstStyle>
            <a:lvl1pPr algn="ctr">
              <a:lnSpc>
                <a:spcPct val="150000"/>
              </a:lnSpc>
              <a:defRPr lang="en-US" sz="1400" kern="1200" spc="300" dirty="0">
                <a:solidFill>
                  <a:schemeClr val="bg1"/>
                </a:solidFill>
                <a:latin typeface="Century Gothic" panose="020B0502020202020204" pitchFamily="34" charset="0"/>
                <a:ea typeface="+mn-ea"/>
                <a:cs typeface="+mn-cs"/>
              </a:defRPr>
            </a:lvl1pPr>
          </a:lstStyle>
          <a:p>
            <a:pPr lvl="0"/>
            <a:r>
              <a:rPr lang="en-US"/>
              <a:t>TITLE</a:t>
            </a:r>
          </a:p>
        </p:txBody>
      </p:sp>
      <p:sp>
        <p:nvSpPr>
          <p:cNvPr id="4" name="Footer Placeholder 3">
            <a:extLst>
              <a:ext uri="{FF2B5EF4-FFF2-40B4-BE49-F238E27FC236}">
                <a16:creationId xmlns:a16="http://schemas.microsoft.com/office/drawing/2014/main" id="{30CF5951-28A4-E2E7-8D61-A81131A618FA}"/>
              </a:ext>
            </a:extLst>
          </p:cNvPr>
          <p:cNvSpPr>
            <a:spLocks noGrp="1"/>
          </p:cNvSpPr>
          <p:nvPr>
            <p:ph type="ftr" sz="quarter" idx="16"/>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7" name="Slide Number Placeholder 6">
            <a:extLst>
              <a:ext uri="{FF2B5EF4-FFF2-40B4-BE49-F238E27FC236}">
                <a16:creationId xmlns:a16="http://schemas.microsoft.com/office/drawing/2014/main" id="{D9009BC2-F6CE-FDF8-F423-407E9063EAB6}"/>
              </a:ext>
            </a:extLst>
          </p:cNvPr>
          <p:cNvSpPr>
            <a:spLocks noGrp="1"/>
          </p:cNvSpPr>
          <p:nvPr>
            <p:ph type="sldNum" sz="quarter" idx="17"/>
          </p:nvPr>
        </p:nvSpPr>
        <p:spPr/>
        <p:txBody>
          <a:bodyPr/>
          <a:lstStyle/>
          <a:p>
            <a:fld id="{6548A57E-3D93-ED44-ACB1-374FABDFB92A}" type="slidenum">
              <a:rPr lang="en-US" smtClean="0"/>
              <a:pPr/>
              <a:t>‹#›</a:t>
            </a:fld>
            <a:endParaRPr lang="en-US"/>
          </a:p>
        </p:txBody>
      </p:sp>
      <p:sp>
        <p:nvSpPr>
          <p:cNvPr id="3" name="Title 2">
            <a:extLst>
              <a:ext uri="{FF2B5EF4-FFF2-40B4-BE49-F238E27FC236}">
                <a16:creationId xmlns:a16="http://schemas.microsoft.com/office/drawing/2014/main" id="{0105508C-66D1-4806-44A9-8EC6396E6B40}"/>
              </a:ext>
            </a:extLst>
          </p:cNvPr>
          <p:cNvSpPr>
            <a:spLocks noGrp="1"/>
          </p:cNvSpPr>
          <p:nvPr>
            <p:ph type="title"/>
          </p:nvPr>
        </p:nvSpPr>
        <p:spPr>
          <a:xfrm>
            <a:off x="576245" y="240566"/>
            <a:ext cx="11046672" cy="662782"/>
          </a:xfrm>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233118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E9EC-B77B-40BA-BC89-1B280E38D4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F2ABD-3ECE-4988-878F-7E1CC0437D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2474A-1B4C-4A66-A729-A56308427642}"/>
              </a:ext>
            </a:extLst>
          </p:cNvPr>
          <p:cNvSpPr>
            <a:spLocks noGrp="1"/>
          </p:cNvSpPr>
          <p:nvPr>
            <p:ph type="dt" sz="half" idx="10"/>
          </p:nvPr>
        </p:nvSpPr>
        <p:spPr/>
        <p:txBody>
          <a:bodyPr/>
          <a:lstStyle/>
          <a:p>
            <a:fld id="{93A7E913-6DDC-4E77-A7A8-C2B7D0A0265C}" type="datetimeFigureOut">
              <a:rPr lang="en-US" smtClean="0"/>
              <a:t>5/8/2025</a:t>
            </a:fld>
            <a:endParaRPr lang="en-US"/>
          </a:p>
        </p:txBody>
      </p:sp>
      <p:sp>
        <p:nvSpPr>
          <p:cNvPr id="5" name="Footer Placeholder 4">
            <a:extLst>
              <a:ext uri="{FF2B5EF4-FFF2-40B4-BE49-F238E27FC236}">
                <a16:creationId xmlns:a16="http://schemas.microsoft.com/office/drawing/2014/main" id="{902F2EF7-CBCB-447D-83B5-E16D3AE38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DC3F8-FB41-4DE1-952A-58DA75760F85}"/>
              </a:ext>
            </a:extLst>
          </p:cNvPr>
          <p:cNvSpPr>
            <a:spLocks noGrp="1"/>
          </p:cNvSpPr>
          <p:nvPr>
            <p:ph type="sldNum" sz="quarter" idx="12"/>
          </p:nvPr>
        </p:nvSpPr>
        <p:spPr/>
        <p:txBody>
          <a:bodyPr/>
          <a:lstStyle/>
          <a:p>
            <a:fld id="{88441ED0-AECC-4985-A7BA-020D932CAF42}" type="slidenum">
              <a:rPr lang="en-US" smtClean="0"/>
              <a:t>‹#›</a:t>
            </a:fld>
            <a:endParaRPr lang="en-US"/>
          </a:p>
        </p:txBody>
      </p:sp>
    </p:spTree>
    <p:extLst>
      <p:ext uri="{BB962C8B-B14F-4D97-AF65-F5344CB8AC3E}">
        <p14:creationId xmlns:p14="http://schemas.microsoft.com/office/powerpoint/2010/main" val="3717685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 Column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F8BB-B941-37BC-32EF-26C93062388C}"/>
              </a:ext>
            </a:extLst>
          </p:cNvPr>
          <p:cNvSpPr>
            <a:spLocks noGrp="1"/>
          </p:cNvSpPr>
          <p:nvPr>
            <p:ph type="title" idx="4294967295"/>
          </p:nvPr>
        </p:nvSpPr>
        <p:spPr>
          <a:xfrm>
            <a:off x="426119" y="313443"/>
            <a:ext cx="11315607" cy="559393"/>
          </a:xfrm>
        </p:spPr>
        <p:txBody>
          <a:bodyPr anchor="t">
            <a:noAutofit/>
          </a:bodyPr>
          <a:lstStyle/>
          <a:p>
            <a:r>
              <a:rPr lang="en-US" sz="3200">
                <a:solidFill>
                  <a:srgbClr val="4E4E4E"/>
                </a:solidFill>
              </a:rPr>
              <a:t>Click to edit Master title style</a:t>
            </a:r>
          </a:p>
        </p:txBody>
      </p:sp>
      <p:grpSp>
        <p:nvGrpSpPr>
          <p:cNvPr id="36" name="Group 35">
            <a:extLst>
              <a:ext uri="{FF2B5EF4-FFF2-40B4-BE49-F238E27FC236}">
                <a16:creationId xmlns:a16="http://schemas.microsoft.com/office/drawing/2014/main" id="{3A75B3F0-67C7-62FE-7AA6-4A9CEB08C793}"/>
              </a:ext>
            </a:extLst>
          </p:cNvPr>
          <p:cNvGrpSpPr/>
          <p:nvPr userDrawn="1"/>
        </p:nvGrpSpPr>
        <p:grpSpPr>
          <a:xfrm>
            <a:off x="531484" y="1200180"/>
            <a:ext cx="11129032" cy="5043998"/>
            <a:chOff x="519406" y="1200180"/>
            <a:chExt cx="11129032" cy="5043998"/>
          </a:xfrm>
        </p:grpSpPr>
        <p:sp>
          <p:nvSpPr>
            <p:cNvPr id="20" name="Rectangle 19">
              <a:extLst>
                <a:ext uri="{FF2B5EF4-FFF2-40B4-BE49-F238E27FC236}">
                  <a16:creationId xmlns:a16="http://schemas.microsoft.com/office/drawing/2014/main" id="{38275A93-A8F9-A12C-18F2-8090517F7D73}"/>
                </a:ext>
              </a:extLst>
            </p:cNvPr>
            <p:cNvSpPr/>
            <p:nvPr userDrawn="1"/>
          </p:nvSpPr>
          <p:spPr>
            <a:xfrm>
              <a:off x="519406" y="1337340"/>
              <a:ext cx="11129032" cy="4906838"/>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EC4805D-3B3D-7748-4252-C3F19AB99D27}"/>
                </a:ext>
              </a:extLst>
            </p:cNvPr>
            <p:cNvGrpSpPr/>
            <p:nvPr userDrawn="1"/>
          </p:nvGrpSpPr>
          <p:grpSpPr>
            <a:xfrm>
              <a:off x="519406" y="1200180"/>
              <a:ext cx="11128248" cy="137160"/>
              <a:chOff x="5376041" y="0"/>
              <a:chExt cx="5470099" cy="114758"/>
            </a:xfrm>
          </p:grpSpPr>
          <p:sp>
            <p:nvSpPr>
              <p:cNvPr id="25" name="Rectangle 24">
                <a:extLst>
                  <a:ext uri="{FF2B5EF4-FFF2-40B4-BE49-F238E27FC236}">
                    <a16:creationId xmlns:a16="http://schemas.microsoft.com/office/drawing/2014/main" id="{82545C14-3A9B-D62E-70CC-BC662ADD64D6}"/>
                  </a:ext>
                </a:extLst>
              </p:cNvPr>
              <p:cNvSpPr/>
              <p:nvPr/>
            </p:nvSpPr>
            <p:spPr>
              <a:xfrm>
                <a:off x="9012721" y="0"/>
                <a:ext cx="1833419"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E34C58C-EECE-3793-41D5-CA8A75279BAB}"/>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7A2BF24-B654-0429-5350-59900B4F2A4A}"/>
                  </a:ext>
                </a:extLst>
              </p:cNvPr>
              <p:cNvSpPr/>
              <p:nvPr/>
            </p:nvSpPr>
            <p:spPr>
              <a:xfrm>
                <a:off x="5376041" y="0"/>
                <a:ext cx="1833419" cy="114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Content Placeholder 13">
            <a:extLst>
              <a:ext uri="{FF2B5EF4-FFF2-40B4-BE49-F238E27FC236}">
                <a16:creationId xmlns:a16="http://schemas.microsoft.com/office/drawing/2014/main" id="{8477F256-81B3-21FA-608B-EBD551E0AFFA}"/>
              </a:ext>
            </a:extLst>
          </p:cNvPr>
          <p:cNvSpPr>
            <a:spLocks noGrp="1"/>
          </p:cNvSpPr>
          <p:nvPr>
            <p:ph sz="quarter" idx="11"/>
          </p:nvPr>
        </p:nvSpPr>
        <p:spPr>
          <a:xfrm>
            <a:off x="741387" y="1664684"/>
            <a:ext cx="3429021" cy="4349778"/>
          </a:xfrm>
        </p:spPr>
        <p:txBody>
          <a:bodyPr>
            <a:normAutofit/>
          </a:bodyPr>
          <a:lstStyle>
            <a:lvl1pPr algn="l">
              <a:defRPr sz="1800" b="0">
                <a:solidFill>
                  <a:schemeClr val="tx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39" name="Content Placeholder 13">
            <a:extLst>
              <a:ext uri="{FF2B5EF4-FFF2-40B4-BE49-F238E27FC236}">
                <a16:creationId xmlns:a16="http://schemas.microsoft.com/office/drawing/2014/main" id="{996C8B0F-2B43-1DB4-4120-D6D55A61BFA2}"/>
              </a:ext>
            </a:extLst>
          </p:cNvPr>
          <p:cNvSpPr>
            <a:spLocks noGrp="1"/>
          </p:cNvSpPr>
          <p:nvPr>
            <p:ph sz="quarter" idx="12"/>
          </p:nvPr>
        </p:nvSpPr>
        <p:spPr>
          <a:xfrm>
            <a:off x="4381097" y="1664684"/>
            <a:ext cx="3429021" cy="4349778"/>
          </a:xfrm>
        </p:spPr>
        <p:txBody>
          <a:bodyPr>
            <a:normAutofit/>
          </a:bodyPr>
          <a:lstStyle>
            <a:lvl1pPr algn="l">
              <a:defRPr sz="1800" b="0">
                <a:solidFill>
                  <a:schemeClr val="tx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40" name="Content Placeholder 13">
            <a:extLst>
              <a:ext uri="{FF2B5EF4-FFF2-40B4-BE49-F238E27FC236}">
                <a16:creationId xmlns:a16="http://schemas.microsoft.com/office/drawing/2014/main" id="{4805D95C-44A4-C013-E119-2C5E094BF1A3}"/>
              </a:ext>
            </a:extLst>
          </p:cNvPr>
          <p:cNvSpPr>
            <a:spLocks noGrp="1"/>
          </p:cNvSpPr>
          <p:nvPr>
            <p:ph sz="quarter" idx="13"/>
          </p:nvPr>
        </p:nvSpPr>
        <p:spPr>
          <a:xfrm>
            <a:off x="8020806" y="1664684"/>
            <a:ext cx="3429021" cy="4349778"/>
          </a:xfrm>
        </p:spPr>
        <p:txBody>
          <a:bodyPr>
            <a:normAutofit/>
          </a:bodyPr>
          <a:lstStyle>
            <a:lvl1pPr algn="l">
              <a:defRPr sz="1800" b="0">
                <a:solidFill>
                  <a:schemeClr val="tx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5892962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mple Title, Support, Content">
    <p:bg>
      <p:bgRef idx="1001">
        <a:schemeClr val="bg1"/>
      </p:bgRef>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334221" y="3129990"/>
            <a:ext cx="457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A79067C3-A17F-38B0-47EF-3576FC5C55E2}"/>
              </a:ext>
            </a:extLst>
          </p:cNvPr>
          <p:cNvSpPr>
            <a:spLocks noGrp="1"/>
          </p:cNvSpPr>
          <p:nvPr>
            <p:ph type="body" sz="quarter" idx="10"/>
          </p:nvPr>
        </p:nvSpPr>
        <p:spPr>
          <a:xfrm>
            <a:off x="334220" y="463022"/>
            <a:ext cx="3548381" cy="2475320"/>
          </a:xfrm>
        </p:spPr>
        <p:txBody>
          <a:bodyPr lIns="0" anchor="b" anchorCtr="0">
            <a:normAutofit/>
          </a:bodyPr>
          <a:lstStyle>
            <a:lvl1pPr algn="l">
              <a:defRPr sz="2800">
                <a:solidFill>
                  <a:srgbClr val="131225"/>
                </a:solidFill>
              </a:defRPr>
            </a:lvl1pPr>
          </a:lstStyle>
          <a:p>
            <a:pPr lvl="0"/>
            <a:r>
              <a:rPr lang="en-US"/>
              <a:t>Click to edit Master text styles</a:t>
            </a: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4809505" y="463021"/>
            <a:ext cx="7048275" cy="5813088"/>
          </a:xfrm>
        </p:spPr>
        <p:txBody>
          <a:bodyPr/>
          <a:lstStyle>
            <a:lvl1pPr algn="l">
              <a:defRPr sz="2400">
                <a:solidFill>
                  <a:schemeClr val="bg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2" name="Text Placeholder 8">
            <a:extLst>
              <a:ext uri="{FF2B5EF4-FFF2-40B4-BE49-F238E27FC236}">
                <a16:creationId xmlns:a16="http://schemas.microsoft.com/office/drawing/2014/main" id="{EDE6851E-45F4-E369-E661-ABE014C4B2D7}"/>
              </a:ext>
            </a:extLst>
          </p:cNvPr>
          <p:cNvSpPr>
            <a:spLocks noGrp="1"/>
          </p:cNvSpPr>
          <p:nvPr>
            <p:ph type="body" sz="quarter" idx="14"/>
          </p:nvPr>
        </p:nvSpPr>
        <p:spPr>
          <a:xfrm>
            <a:off x="334220" y="3637178"/>
            <a:ext cx="3548381" cy="2670104"/>
          </a:xfrm>
        </p:spPr>
        <p:txBody>
          <a:bodyPr lIns="0" anchor="t" anchorCtr="0">
            <a:normAutofit/>
          </a:bodyPr>
          <a:lstStyle>
            <a:lvl1pPr algn="l">
              <a:defRPr sz="1800">
                <a:solidFill>
                  <a:srgbClr val="131225"/>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1CAE7AD8-E451-DCA4-8B5F-C413F8CE9C91}"/>
              </a:ext>
            </a:extLst>
          </p:cNvPr>
          <p:cNvSpPr>
            <a:spLocks noGrp="1"/>
          </p:cNvSpPr>
          <p:nvPr>
            <p:ph type="ftr" sz="quarter" idx="15"/>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5" name="Slide Number Placeholder 4">
            <a:extLst>
              <a:ext uri="{FF2B5EF4-FFF2-40B4-BE49-F238E27FC236}">
                <a16:creationId xmlns:a16="http://schemas.microsoft.com/office/drawing/2014/main" id="{35E91083-34F8-2BBA-250E-3D2E74F91074}"/>
              </a:ext>
            </a:extLst>
          </p:cNvPr>
          <p:cNvSpPr>
            <a:spLocks noGrp="1"/>
          </p:cNvSpPr>
          <p:nvPr>
            <p:ph type="sldNum" sz="quarter" idx="16"/>
          </p:nvPr>
        </p:nvSpPr>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245968001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50">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2" y="0"/>
            <a:ext cx="6095998"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31225"/>
              </a:solidFill>
            </a:endParaRPr>
          </a:p>
        </p:txBody>
      </p:sp>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382351" y="1779171"/>
            <a:ext cx="457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A79067C3-A17F-38B0-47EF-3576FC5C55E2}"/>
              </a:ext>
            </a:extLst>
          </p:cNvPr>
          <p:cNvSpPr>
            <a:spLocks noGrp="1"/>
          </p:cNvSpPr>
          <p:nvPr>
            <p:ph type="body" sz="quarter" idx="10"/>
          </p:nvPr>
        </p:nvSpPr>
        <p:spPr>
          <a:xfrm>
            <a:off x="382351" y="353294"/>
            <a:ext cx="5234678" cy="1279564"/>
          </a:xfrm>
        </p:spPr>
        <p:txBody>
          <a:bodyPr lIns="0" anchor="b" anchorCtr="0">
            <a:normAutofit/>
          </a:bodyPr>
          <a:lstStyle>
            <a:lvl1pPr algn="l">
              <a:defRPr sz="2800">
                <a:solidFill>
                  <a:srgbClr val="131225"/>
                </a:solidFill>
              </a:defRPr>
            </a:lvl1pPr>
          </a:lstStyle>
          <a:p>
            <a:pPr lvl="0"/>
            <a:r>
              <a:rPr lang="en-US"/>
              <a:t>Click to edit Master text styles</a:t>
            </a: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6629399" y="463021"/>
            <a:ext cx="5228381" cy="5813088"/>
          </a:xfrm>
        </p:spPr>
        <p:txBody>
          <a:bodyPr>
            <a:normAutofit/>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5" name="Text Placeholder 8">
            <a:extLst>
              <a:ext uri="{FF2B5EF4-FFF2-40B4-BE49-F238E27FC236}">
                <a16:creationId xmlns:a16="http://schemas.microsoft.com/office/drawing/2014/main" id="{7BD78C61-FD63-07B3-7DE6-B94B554578CF}"/>
              </a:ext>
            </a:extLst>
          </p:cNvPr>
          <p:cNvSpPr>
            <a:spLocks noGrp="1"/>
          </p:cNvSpPr>
          <p:nvPr>
            <p:ph type="body" sz="quarter" idx="14"/>
          </p:nvPr>
        </p:nvSpPr>
        <p:spPr>
          <a:xfrm>
            <a:off x="382351" y="1986152"/>
            <a:ext cx="5234678" cy="4289955"/>
          </a:xfrm>
        </p:spPr>
        <p:txBody>
          <a:bodyPr lIns="0" anchor="t" anchorCtr="0">
            <a:normAutofit/>
          </a:bodyPr>
          <a:lstStyle>
            <a:lvl1pPr algn="l">
              <a:defRPr sz="1800">
                <a:solidFill>
                  <a:schemeClr val="bg1"/>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BF15B9C3-F0FF-11CD-0165-BF766DBAB7A5}"/>
              </a:ext>
            </a:extLst>
          </p:cNvPr>
          <p:cNvSpPr>
            <a:spLocks noGrp="1"/>
          </p:cNvSpPr>
          <p:nvPr>
            <p:ph type="ftr" sz="quarter" idx="15"/>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6" name="Slide Number Placeholder 5">
            <a:extLst>
              <a:ext uri="{FF2B5EF4-FFF2-40B4-BE49-F238E27FC236}">
                <a16:creationId xmlns:a16="http://schemas.microsoft.com/office/drawing/2014/main" id="{379E64C8-42B3-5126-10A7-7F1D98754861}"/>
              </a:ext>
            </a:extLst>
          </p:cNvPr>
          <p:cNvSpPr>
            <a:spLocks noGrp="1"/>
          </p:cNvSpPr>
          <p:nvPr>
            <p:ph type="sldNum" sz="quarter" idx="16"/>
          </p:nvPr>
        </p:nvSpPr>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1085625876"/>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Callout Box">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31225"/>
              </a:solidFill>
            </a:endParaRPr>
          </a:p>
        </p:txBody>
      </p:sp>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382351" y="2334343"/>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A79067C3-A17F-38B0-47EF-3576FC5C55E2}"/>
              </a:ext>
            </a:extLst>
          </p:cNvPr>
          <p:cNvSpPr>
            <a:spLocks noGrp="1"/>
          </p:cNvSpPr>
          <p:nvPr>
            <p:ph type="body" sz="quarter" idx="10"/>
          </p:nvPr>
        </p:nvSpPr>
        <p:spPr>
          <a:xfrm>
            <a:off x="382351" y="353293"/>
            <a:ext cx="2358270" cy="1789401"/>
          </a:xfrm>
        </p:spPr>
        <p:txBody>
          <a:bodyPr lIns="0" anchor="b" anchorCtr="0"/>
          <a:lstStyle>
            <a:lvl1pPr algn="l">
              <a:defRPr sz="2800">
                <a:solidFill>
                  <a:schemeClr val="bg1"/>
                </a:solidFill>
              </a:defRPr>
            </a:lvl1pPr>
          </a:lstStyle>
          <a:p>
            <a:pPr lvl="0"/>
            <a:r>
              <a:rPr lang="en-US"/>
              <a:t>Click to edit Master text styles</a:t>
            </a: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3492097" y="463021"/>
            <a:ext cx="8365684" cy="5813088"/>
          </a:xfrm>
        </p:spPr>
        <p:txBody>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21" name="Content Placeholder 19">
            <a:extLst>
              <a:ext uri="{FF2B5EF4-FFF2-40B4-BE49-F238E27FC236}">
                <a16:creationId xmlns:a16="http://schemas.microsoft.com/office/drawing/2014/main" id="{2CFFFCBD-92C7-6D8E-48B3-07538CD8CA90}"/>
              </a:ext>
            </a:extLst>
          </p:cNvPr>
          <p:cNvSpPr>
            <a:spLocks noGrp="1"/>
          </p:cNvSpPr>
          <p:nvPr>
            <p:ph sz="quarter" idx="15" hasCustomPrompt="1"/>
          </p:nvPr>
        </p:nvSpPr>
        <p:spPr>
          <a:xfrm>
            <a:off x="525463" y="4114800"/>
            <a:ext cx="4202112" cy="1763713"/>
          </a:xfrm>
          <a:solidFill>
            <a:schemeClr val="bg2"/>
          </a:solidFill>
        </p:spPr>
        <p:txBody>
          <a:bodyPr lIns="457200" tIns="457200" rIns="457200" bIns="457200" anchor="ctr">
            <a:normAutofit/>
          </a:bodyPr>
          <a:lstStyle>
            <a:lvl1pPr algn="l">
              <a:lnSpc>
                <a:spcPct val="150000"/>
              </a:lnSpc>
              <a:defRPr sz="1400" spc="300">
                <a:solidFill>
                  <a:schemeClr val="tx1"/>
                </a:solidFill>
              </a:defRPr>
            </a:lvl1pPr>
            <a:lvl2pPr algn="l">
              <a:defRPr spc="300"/>
            </a:lvl2pPr>
            <a:lvl3pPr algn="l">
              <a:defRPr spc="300"/>
            </a:lvl3pPr>
            <a:lvl4pPr algn="l">
              <a:defRPr spc="300"/>
            </a:lvl4pPr>
            <a:lvl5pPr algn="l">
              <a:defRPr spc="300"/>
            </a:lvl5pPr>
          </a:lstStyle>
          <a:p>
            <a:pPr lvl="0"/>
            <a:r>
              <a:rPr lang="en-US"/>
              <a:t>CLICK TO EDIT MASTER TEXT STYLES</a:t>
            </a:r>
          </a:p>
        </p:txBody>
      </p:sp>
      <p:sp>
        <p:nvSpPr>
          <p:cNvPr id="4" name="Footer Placeholder 3">
            <a:extLst>
              <a:ext uri="{FF2B5EF4-FFF2-40B4-BE49-F238E27FC236}">
                <a16:creationId xmlns:a16="http://schemas.microsoft.com/office/drawing/2014/main" id="{0D8629AF-6086-9E39-79AE-27CD195248DB}"/>
              </a:ext>
            </a:extLst>
          </p:cNvPr>
          <p:cNvSpPr>
            <a:spLocks noGrp="1"/>
          </p:cNvSpPr>
          <p:nvPr>
            <p:ph type="ftr" sz="quarter" idx="16"/>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5" name="Slide Number Placeholder 4">
            <a:extLst>
              <a:ext uri="{FF2B5EF4-FFF2-40B4-BE49-F238E27FC236}">
                <a16:creationId xmlns:a16="http://schemas.microsoft.com/office/drawing/2014/main" id="{C2279B42-94BC-BB7D-F7A7-20C8F23C101E}"/>
              </a:ext>
            </a:extLst>
          </p:cNvPr>
          <p:cNvSpPr>
            <a:spLocks noGrp="1"/>
          </p:cNvSpPr>
          <p:nvPr>
            <p:ph type="sldNum" sz="quarter" idx="17"/>
          </p:nvPr>
        </p:nvSpPr>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425580231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Callout Box, No Headline">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3492097" y="463021"/>
            <a:ext cx="8365684" cy="5813088"/>
          </a:xfrm>
        </p:spPr>
        <p:txBody>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21" name="Content Placeholder 19">
            <a:extLst>
              <a:ext uri="{FF2B5EF4-FFF2-40B4-BE49-F238E27FC236}">
                <a16:creationId xmlns:a16="http://schemas.microsoft.com/office/drawing/2014/main" id="{2CFFFCBD-92C7-6D8E-48B3-07538CD8CA90}"/>
              </a:ext>
            </a:extLst>
          </p:cNvPr>
          <p:cNvSpPr>
            <a:spLocks noGrp="1"/>
          </p:cNvSpPr>
          <p:nvPr>
            <p:ph sz="quarter" idx="15" hasCustomPrompt="1"/>
          </p:nvPr>
        </p:nvSpPr>
        <p:spPr>
          <a:xfrm>
            <a:off x="525463" y="4114800"/>
            <a:ext cx="4202112" cy="1763713"/>
          </a:xfrm>
          <a:solidFill>
            <a:schemeClr val="bg2"/>
          </a:solidFill>
        </p:spPr>
        <p:txBody>
          <a:bodyPr lIns="457200" tIns="457200" rIns="457200" bIns="457200" anchor="ctr">
            <a:normAutofit/>
          </a:bodyPr>
          <a:lstStyle>
            <a:lvl1pPr algn="l">
              <a:lnSpc>
                <a:spcPct val="150000"/>
              </a:lnSpc>
              <a:defRPr sz="1400" spc="300">
                <a:solidFill>
                  <a:schemeClr val="tx1"/>
                </a:solidFill>
              </a:defRPr>
            </a:lvl1pPr>
            <a:lvl2pPr algn="l">
              <a:defRPr spc="300"/>
            </a:lvl2pPr>
            <a:lvl3pPr algn="l">
              <a:defRPr spc="300"/>
            </a:lvl3pPr>
            <a:lvl4pPr algn="l">
              <a:defRPr spc="300"/>
            </a:lvl4pPr>
            <a:lvl5pPr algn="l">
              <a:defRPr spc="300"/>
            </a:lvl5pPr>
          </a:lstStyle>
          <a:p>
            <a:pPr lvl="0"/>
            <a:r>
              <a:rPr lang="en-US"/>
              <a:t>CLICK TO EDIT MASTER TEXT STYLES</a:t>
            </a:r>
          </a:p>
        </p:txBody>
      </p:sp>
      <p:sp>
        <p:nvSpPr>
          <p:cNvPr id="4" name="Footer Placeholder 3">
            <a:extLst>
              <a:ext uri="{FF2B5EF4-FFF2-40B4-BE49-F238E27FC236}">
                <a16:creationId xmlns:a16="http://schemas.microsoft.com/office/drawing/2014/main" id="{D5A0FD33-BA4A-637B-9F3C-6F3E4EAE63FF}"/>
              </a:ext>
            </a:extLst>
          </p:cNvPr>
          <p:cNvSpPr>
            <a:spLocks noGrp="1"/>
          </p:cNvSpPr>
          <p:nvPr>
            <p:ph type="ftr" sz="quarter" idx="16"/>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5" name="Slide Number Placeholder 4">
            <a:extLst>
              <a:ext uri="{FF2B5EF4-FFF2-40B4-BE49-F238E27FC236}">
                <a16:creationId xmlns:a16="http://schemas.microsoft.com/office/drawing/2014/main" id="{ED7951B5-CB46-E3C1-DF2B-E273D602203B}"/>
              </a:ext>
            </a:extLst>
          </p:cNvPr>
          <p:cNvSpPr>
            <a:spLocks noGrp="1"/>
          </p:cNvSpPr>
          <p:nvPr>
            <p:ph type="sldNum" sz="quarter" idx="17"/>
          </p:nvPr>
        </p:nvSpPr>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2720640294"/>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llout Image or Chart - Purp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04E157-CF4E-2833-D65C-D32BD7C2ACDF}"/>
              </a:ext>
            </a:extLst>
          </p:cNvPr>
          <p:cNvSpPr/>
          <p:nvPr userDrawn="1"/>
        </p:nvSpPr>
        <p:spPr>
          <a:xfrm>
            <a:off x="4720280" y="0"/>
            <a:ext cx="7471721"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6FADCC8E-A0E4-B686-4796-47EFD7DEAAD4}"/>
              </a:ext>
            </a:extLst>
          </p:cNvPr>
          <p:cNvSpPr/>
          <p:nvPr userDrawn="1"/>
        </p:nvSpPr>
        <p:spPr>
          <a:xfrm>
            <a:off x="5802835" y="969264"/>
            <a:ext cx="4696388" cy="4192809"/>
          </a:xfrm>
          <a:prstGeom prst="roundRect">
            <a:avLst>
              <a:gd name="adj" fmla="val 4476"/>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F570E73C-4614-2162-E1D0-B546EDFB8DF4}"/>
              </a:ext>
            </a:extLst>
          </p:cNvPr>
          <p:cNvSpPr>
            <a:spLocks noGrp="1"/>
          </p:cNvSpPr>
          <p:nvPr>
            <p:ph type="ftr" sz="quarter" idx="16"/>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5" name="Slide Number Placeholder 4">
            <a:extLst>
              <a:ext uri="{FF2B5EF4-FFF2-40B4-BE49-F238E27FC236}">
                <a16:creationId xmlns:a16="http://schemas.microsoft.com/office/drawing/2014/main" id="{3515F75B-A47A-DC31-DAD7-2410667CE63B}"/>
              </a:ext>
            </a:extLst>
          </p:cNvPr>
          <p:cNvSpPr>
            <a:spLocks noGrp="1"/>
          </p:cNvSpPr>
          <p:nvPr>
            <p:ph type="sldNum" sz="quarter" idx="17"/>
          </p:nvPr>
        </p:nvSpPr>
        <p:spPr/>
        <p:txBody>
          <a:bodyPr/>
          <a:lstStyle/>
          <a:p>
            <a:fld id="{6548A57E-3D93-ED44-ACB1-374FABDFB92A}" type="slidenum">
              <a:rPr lang="en-US" smtClean="0"/>
              <a:pPr/>
              <a:t>‹#›</a:t>
            </a:fld>
            <a:endParaRPr lang="en-US"/>
          </a:p>
        </p:txBody>
      </p:sp>
      <p:grpSp>
        <p:nvGrpSpPr>
          <p:cNvPr id="9" name="Group 8">
            <a:extLst>
              <a:ext uri="{FF2B5EF4-FFF2-40B4-BE49-F238E27FC236}">
                <a16:creationId xmlns:a16="http://schemas.microsoft.com/office/drawing/2014/main" id="{03BB63CF-1859-C196-1DAC-EE28AB88081D}"/>
              </a:ext>
            </a:extLst>
          </p:cNvPr>
          <p:cNvGrpSpPr/>
          <p:nvPr userDrawn="1"/>
        </p:nvGrpSpPr>
        <p:grpSpPr>
          <a:xfrm>
            <a:off x="4720280" y="0"/>
            <a:ext cx="7471720" cy="109728"/>
            <a:chOff x="5400170" y="0"/>
            <a:chExt cx="7125460" cy="114758"/>
          </a:xfrm>
        </p:grpSpPr>
        <p:sp>
          <p:nvSpPr>
            <p:cNvPr id="10" name="Rectangle 9">
              <a:extLst>
                <a:ext uri="{FF2B5EF4-FFF2-40B4-BE49-F238E27FC236}">
                  <a16:creationId xmlns:a16="http://schemas.microsoft.com/office/drawing/2014/main" id="{6B7B867A-0EEB-5AF7-AEBC-F213DF76DF04}"/>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4F2F41-8CF8-6AB2-30C8-41F48E39054F}"/>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E2B781B-9002-CF21-3E66-3829EE10E537}"/>
                </a:ext>
              </a:extLst>
            </p:cNvPr>
            <p:cNvSpPr/>
            <p:nvPr/>
          </p:nvSpPr>
          <p:spPr>
            <a:xfrm>
              <a:off x="10717349" y="0"/>
              <a:ext cx="1808281"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CC2C8FA-E5CF-4AE0-B626-0AAB42583A13}"/>
                </a:ext>
              </a:extLst>
            </p:cNvPr>
            <p:cNvSpPr/>
            <p:nvPr/>
          </p:nvSpPr>
          <p:spPr>
            <a:xfrm>
              <a:off x="5400170" y="0"/>
              <a:ext cx="1809290" cy="114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7A33E33E-6BCE-58FC-FA4F-589F7F5036A9}"/>
              </a:ext>
            </a:extLst>
          </p:cNvPr>
          <p:cNvCxnSpPr>
            <a:cxnSpLocks/>
          </p:cNvCxnSpPr>
          <p:nvPr userDrawn="1"/>
        </p:nvCxnSpPr>
        <p:spPr>
          <a:xfrm>
            <a:off x="496957" y="2296817"/>
            <a:ext cx="44283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 Placeholder 8">
            <a:extLst>
              <a:ext uri="{FF2B5EF4-FFF2-40B4-BE49-F238E27FC236}">
                <a16:creationId xmlns:a16="http://schemas.microsoft.com/office/drawing/2014/main" id="{9FDB8115-61C3-5051-3B42-EE74F7B086A8}"/>
              </a:ext>
            </a:extLst>
          </p:cNvPr>
          <p:cNvSpPr>
            <a:spLocks noGrp="1"/>
          </p:cNvSpPr>
          <p:nvPr>
            <p:ph type="body" sz="quarter" idx="10"/>
          </p:nvPr>
        </p:nvSpPr>
        <p:spPr>
          <a:xfrm>
            <a:off x="496958" y="353293"/>
            <a:ext cx="3532565" cy="1789401"/>
          </a:xfrm>
        </p:spPr>
        <p:txBody>
          <a:bodyPr lIns="0" anchor="b" anchorCtr="0"/>
          <a:lstStyle>
            <a:lvl1pPr algn="l">
              <a:defRPr sz="3200">
                <a:solidFill>
                  <a:srgbClr val="131225"/>
                </a:solidFill>
              </a:defRPr>
            </a:lvl1pPr>
          </a:lstStyle>
          <a:p>
            <a:pPr lvl="0"/>
            <a:r>
              <a:rPr lang="en-US"/>
              <a:t>Click to edit Master text styles</a:t>
            </a:r>
          </a:p>
        </p:txBody>
      </p:sp>
      <p:sp>
        <p:nvSpPr>
          <p:cNvPr id="16" name="Text Placeholder 8">
            <a:extLst>
              <a:ext uri="{FF2B5EF4-FFF2-40B4-BE49-F238E27FC236}">
                <a16:creationId xmlns:a16="http://schemas.microsoft.com/office/drawing/2014/main" id="{94F06A5E-9F28-2B7C-925C-8B26273A46B7}"/>
              </a:ext>
            </a:extLst>
          </p:cNvPr>
          <p:cNvSpPr>
            <a:spLocks noGrp="1"/>
          </p:cNvSpPr>
          <p:nvPr>
            <p:ph type="body" sz="quarter" idx="15"/>
          </p:nvPr>
        </p:nvSpPr>
        <p:spPr>
          <a:xfrm>
            <a:off x="496957" y="2730049"/>
            <a:ext cx="3532565" cy="3253653"/>
          </a:xfrm>
        </p:spPr>
        <p:txBody>
          <a:bodyPr lIns="0" anchor="t" anchorCtr="0"/>
          <a:lstStyle>
            <a:lvl1pPr algn="l">
              <a:defRPr sz="2000">
                <a:solidFill>
                  <a:srgbClr val="131225"/>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670A3239-9A9A-E15F-E7CC-34CAA9B84BDE}"/>
              </a:ext>
            </a:extLst>
          </p:cNvPr>
          <p:cNvSpPr>
            <a:spLocks noGrp="1"/>
          </p:cNvSpPr>
          <p:nvPr>
            <p:ph type="body" sz="quarter" idx="18" hasCustomPrompt="1"/>
          </p:nvPr>
        </p:nvSpPr>
        <p:spPr>
          <a:xfrm>
            <a:off x="8135938" y="3948113"/>
            <a:ext cx="3065462" cy="1819275"/>
          </a:xfrm>
          <a:solidFill>
            <a:schemeClr val="accent1"/>
          </a:solidFill>
        </p:spPr>
        <p:txBody>
          <a:bodyPr lIns="274320" rIns="274320" anchor="ctr">
            <a:normAutofit/>
          </a:bodyPr>
          <a:lstStyle>
            <a:lvl1pPr algn="l">
              <a:defRPr kumimoji="0" lang="en-US" sz="1200" b="0" i="0" u="none" strike="noStrike" kern="1200" cap="none" spc="300" normalizeH="0" baseline="0" dirty="0" smtClean="0">
                <a:ln>
                  <a:noFill/>
                </a:ln>
                <a:solidFill>
                  <a:srgbClr val="FFFFFF"/>
                </a:solidFill>
                <a:effectLst/>
                <a:uLnTx/>
                <a:uFillTx/>
                <a:latin typeface="Century Gothic" panose="020B0502020202020204" pitchFamily="34"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p:txBody>
      </p:sp>
    </p:spTree>
    <p:extLst>
      <p:ext uri="{BB962C8B-B14F-4D97-AF65-F5344CB8AC3E}">
        <p14:creationId xmlns:p14="http://schemas.microsoft.com/office/powerpoint/2010/main" val="63756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allout Box">
    <p:bg>
      <p:bgRef idx="1001">
        <a:schemeClr val="bg2"/>
      </p:bgRef>
    </p:bg>
    <p:spTree>
      <p:nvGrpSpPr>
        <p:cNvPr id="1" name=""/>
        <p:cNvGrpSpPr/>
        <p:nvPr/>
      </p:nvGrpSpPr>
      <p:grpSpPr>
        <a:xfrm>
          <a:off x="0" y="0"/>
          <a:ext cx="0" cy="0"/>
          <a:chOff x="0" y="0"/>
          <a:chExt cx="0" cy="0"/>
        </a:xfrm>
      </p:grpSpPr>
      <p:pic>
        <p:nvPicPr>
          <p:cNvPr id="49" name="Picture 48" descr="A picture containing electronics, electronic device, gadget, person&#10;&#10;Description automatically generated">
            <a:extLst>
              <a:ext uri="{FF2B5EF4-FFF2-40B4-BE49-F238E27FC236}">
                <a16:creationId xmlns:a16="http://schemas.microsoft.com/office/drawing/2014/main" id="{EA9212CE-62A1-9F80-5844-BDFA999F0F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983"/>
          <a:stretch/>
        </p:blipFill>
        <p:spPr>
          <a:xfrm>
            <a:off x="6095998" y="11648"/>
            <a:ext cx="6096002" cy="6857943"/>
          </a:xfrm>
          <a:prstGeom prst="rect">
            <a:avLst/>
          </a:prstGeom>
        </p:spPr>
      </p:pic>
      <p:sp>
        <p:nvSpPr>
          <p:cNvPr id="51" name="Rectangle 50">
            <a:extLst>
              <a:ext uri="{FF2B5EF4-FFF2-40B4-BE49-F238E27FC236}">
                <a16:creationId xmlns:a16="http://schemas.microsoft.com/office/drawing/2014/main" id="{9846C4C2-3991-CBA4-9325-D3DFCC6DB5D9}"/>
              </a:ext>
            </a:extLst>
          </p:cNvPr>
          <p:cNvSpPr/>
          <p:nvPr userDrawn="1"/>
        </p:nvSpPr>
        <p:spPr>
          <a:xfrm>
            <a:off x="6104736" y="11648"/>
            <a:ext cx="6087264" cy="6857943"/>
          </a:xfrm>
          <a:prstGeom prst="rect">
            <a:avLst/>
          </a:prstGeom>
          <a:gradFill flip="none" rotWithShape="1">
            <a:gsLst>
              <a:gs pos="0">
                <a:schemeClr val="tx2">
                  <a:alpha val="55683"/>
                </a:schemeClr>
              </a:gs>
              <a:gs pos="99000">
                <a:schemeClr val="accent1">
                  <a:alpha val="58827"/>
                </a:scheme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8EF8BB-B941-37BC-32EF-26C93062388C}"/>
              </a:ext>
            </a:extLst>
          </p:cNvPr>
          <p:cNvSpPr>
            <a:spLocks noGrp="1"/>
          </p:cNvSpPr>
          <p:nvPr>
            <p:ph type="title" idx="4294967295"/>
          </p:nvPr>
        </p:nvSpPr>
        <p:spPr>
          <a:xfrm>
            <a:off x="347518" y="190456"/>
            <a:ext cx="5235656" cy="1472184"/>
          </a:xfrm>
        </p:spPr>
        <p:txBody>
          <a:bodyPr lIns="0" anchor="ctr">
            <a:normAutofit/>
          </a:bodyPr>
          <a:lstStyle>
            <a:lvl1pPr algn="l">
              <a:defRPr/>
            </a:lvl1pPr>
          </a:lstStyle>
          <a:p>
            <a:r>
              <a:rPr lang="en-US" sz="3200">
                <a:solidFill>
                  <a:srgbClr val="4E4E4E"/>
                </a:solidFill>
              </a:rPr>
              <a:t>Click to edit Master title style</a:t>
            </a:r>
          </a:p>
        </p:txBody>
      </p:sp>
      <p:sp>
        <p:nvSpPr>
          <p:cNvPr id="37" name="Content Placeholder 13">
            <a:extLst>
              <a:ext uri="{FF2B5EF4-FFF2-40B4-BE49-F238E27FC236}">
                <a16:creationId xmlns:a16="http://schemas.microsoft.com/office/drawing/2014/main" id="{8477F256-81B3-21FA-608B-EBD551E0AFFA}"/>
              </a:ext>
            </a:extLst>
          </p:cNvPr>
          <p:cNvSpPr>
            <a:spLocks noGrp="1"/>
          </p:cNvSpPr>
          <p:nvPr>
            <p:ph sz="quarter" idx="11"/>
          </p:nvPr>
        </p:nvSpPr>
        <p:spPr>
          <a:xfrm>
            <a:off x="1666802" y="1929308"/>
            <a:ext cx="6845482" cy="4264102"/>
          </a:xfrm>
          <a:solidFill>
            <a:srgbClr val="EFEDF2"/>
          </a:solidFill>
        </p:spPr>
        <p:txBody>
          <a:bodyPr lIns="457200" tIns="457200" rIns="457200" bIns="457200">
            <a:normAutofit/>
          </a:bodyPr>
          <a:lstStyle>
            <a:lvl1pPr algn="l">
              <a:defRPr sz="1800" b="0">
                <a:solidFill>
                  <a:schemeClr val="tx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57" name="Rectangle 56">
            <a:extLst>
              <a:ext uri="{FF2B5EF4-FFF2-40B4-BE49-F238E27FC236}">
                <a16:creationId xmlns:a16="http://schemas.microsoft.com/office/drawing/2014/main" id="{B5395364-EFAC-B2B1-A6FF-DA3576AB8079}"/>
              </a:ext>
            </a:extLst>
          </p:cNvPr>
          <p:cNvSpPr/>
          <p:nvPr userDrawn="1"/>
        </p:nvSpPr>
        <p:spPr>
          <a:xfrm>
            <a:off x="9732727" y="819978"/>
            <a:ext cx="1617145" cy="78556"/>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D13D772-4470-3D59-05DD-01FB65EA31CD}"/>
              </a:ext>
            </a:extLst>
          </p:cNvPr>
          <p:cNvSpPr/>
          <p:nvPr userDrawn="1"/>
        </p:nvSpPr>
        <p:spPr>
          <a:xfrm>
            <a:off x="1660543" y="1841448"/>
            <a:ext cx="6858000" cy="8786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 Placeholder 81">
            <a:extLst>
              <a:ext uri="{FF2B5EF4-FFF2-40B4-BE49-F238E27FC236}">
                <a16:creationId xmlns:a16="http://schemas.microsoft.com/office/drawing/2014/main" id="{B130EA10-7A65-6BBD-262E-98E81E2A7A27}"/>
              </a:ext>
            </a:extLst>
          </p:cNvPr>
          <p:cNvSpPr>
            <a:spLocks noGrp="1"/>
          </p:cNvSpPr>
          <p:nvPr>
            <p:ph type="body" sz="quarter" idx="12" hasCustomPrompt="1"/>
          </p:nvPr>
        </p:nvSpPr>
        <p:spPr>
          <a:xfrm>
            <a:off x="9741204" y="898525"/>
            <a:ext cx="1608668" cy="923925"/>
          </a:xfrm>
        </p:spPr>
        <p:txBody>
          <a:bodyPr lIns="0" tIns="0" rIns="0" bIns="0" anchor="ctr"/>
          <a:lstStyle>
            <a:lvl1pPr algn="l">
              <a:defRPr sz="5400">
                <a:solidFill>
                  <a:schemeClr val="bg1"/>
                </a:solidFill>
              </a:defRPr>
            </a:lvl1pPr>
          </a:lstStyle>
          <a:p>
            <a:pPr lvl="0"/>
            <a:r>
              <a:rPr lang="en-US"/>
              <a:t>60+</a:t>
            </a:r>
          </a:p>
        </p:txBody>
      </p:sp>
      <p:sp>
        <p:nvSpPr>
          <p:cNvPr id="84" name="Text Placeholder 81">
            <a:extLst>
              <a:ext uri="{FF2B5EF4-FFF2-40B4-BE49-F238E27FC236}">
                <a16:creationId xmlns:a16="http://schemas.microsoft.com/office/drawing/2014/main" id="{447BF7F3-933B-C9F8-F233-C23BF32B8066}"/>
              </a:ext>
            </a:extLst>
          </p:cNvPr>
          <p:cNvSpPr>
            <a:spLocks noGrp="1"/>
          </p:cNvSpPr>
          <p:nvPr>
            <p:ph type="body" sz="quarter" idx="13" hasCustomPrompt="1"/>
          </p:nvPr>
        </p:nvSpPr>
        <p:spPr>
          <a:xfrm>
            <a:off x="9741204" y="1846401"/>
            <a:ext cx="1608668" cy="923925"/>
          </a:xfrm>
        </p:spPr>
        <p:txBody>
          <a:bodyPr lIns="0" tIns="0" rIns="0" bIns="0" anchor="t"/>
          <a:lstStyle>
            <a:lvl1pPr algn="l">
              <a:defRPr sz="1300">
                <a:solidFill>
                  <a:schemeClr val="bg1"/>
                </a:solidFill>
              </a:defRPr>
            </a:lvl1pPr>
          </a:lstStyle>
          <a:p>
            <a:pPr lvl="0"/>
            <a:r>
              <a:rPr lang="en-US"/>
              <a:t>Academic and professional journal articles/manuscripts</a:t>
            </a:r>
          </a:p>
        </p:txBody>
      </p:sp>
    </p:spTree>
    <p:extLst>
      <p:ext uri="{BB962C8B-B14F-4D97-AF65-F5344CB8AC3E}">
        <p14:creationId xmlns:p14="http://schemas.microsoft.com/office/powerpoint/2010/main" val="380418847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with Callout - Dark Blue">
    <p:bg>
      <p:bgRef idx="1001">
        <a:schemeClr val="bg1"/>
      </p:bgRef>
    </p:bg>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5CCD243B-2290-EF56-C9D9-80E54CC328C0}"/>
              </a:ext>
            </a:extLst>
          </p:cNvPr>
          <p:cNvPicPr>
            <a:picLocks noChangeAspect="1"/>
          </p:cNvPicPr>
          <p:nvPr userDrawn="1"/>
        </p:nvPicPr>
        <p:blipFill rotWithShape="1">
          <a:blip r:embed="rId2"/>
          <a:srcRect l="19916" t="11" r="11786" b="-11"/>
          <a:stretch/>
        </p:blipFill>
        <p:spPr>
          <a:xfrm>
            <a:off x="3842455" y="592"/>
            <a:ext cx="8358203" cy="6859154"/>
          </a:xfrm>
          <a:prstGeom prst="rect">
            <a:avLst/>
          </a:prstGeom>
        </p:spPr>
      </p:pic>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Rectangle 142">
            <a:extLst>
              <a:ext uri="{FF2B5EF4-FFF2-40B4-BE49-F238E27FC236}">
                <a16:creationId xmlns:a16="http://schemas.microsoft.com/office/drawing/2014/main" id="{1EF97BC7-9A9C-68AD-96F1-A2D1A213D41C}"/>
              </a:ext>
            </a:extLst>
          </p:cNvPr>
          <p:cNvSpPr/>
          <p:nvPr userDrawn="1"/>
        </p:nvSpPr>
        <p:spPr>
          <a:xfrm>
            <a:off x="3832386" y="0"/>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9" name="Rounded Rectangle 148">
            <a:extLst>
              <a:ext uri="{FF2B5EF4-FFF2-40B4-BE49-F238E27FC236}">
                <a16:creationId xmlns:a16="http://schemas.microsoft.com/office/drawing/2014/main" id="{8987689E-DE0B-8B5A-DE58-2D0599AD3253}"/>
              </a:ext>
            </a:extLst>
          </p:cNvPr>
          <p:cNvSpPr/>
          <p:nvPr userDrawn="1"/>
        </p:nvSpPr>
        <p:spPr>
          <a:xfrm rot="5400000">
            <a:off x="6199506" y="494170"/>
            <a:ext cx="4976034" cy="7003311"/>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EFC42248-DF24-ED82-3F12-B9CAFF367F26}"/>
              </a:ext>
            </a:extLst>
          </p:cNvPr>
          <p:cNvSpPr/>
          <p:nvPr userDrawn="1"/>
        </p:nvSpPr>
        <p:spPr>
          <a:xfrm rot="5400000">
            <a:off x="6507650" y="611741"/>
            <a:ext cx="4351209" cy="6733956"/>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ADE7B5C-EAF9-F6B2-BA59-BF15E87EDB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2113" y="2214765"/>
            <a:ext cx="6136108" cy="3721328"/>
          </a:xfrm>
          <a:prstGeom prst="rect">
            <a:avLst/>
          </a:prstGeom>
        </p:spPr>
      </p:pic>
      <p:pic>
        <p:nvPicPr>
          <p:cNvPr id="3" name="Picture 2">
            <a:extLst>
              <a:ext uri="{FF2B5EF4-FFF2-40B4-BE49-F238E27FC236}">
                <a16:creationId xmlns:a16="http://schemas.microsoft.com/office/drawing/2014/main" id="{23D774C9-9767-E727-78B9-647BFB01C3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22113" y="2484411"/>
            <a:ext cx="6136108" cy="3721328"/>
          </a:xfrm>
          <a:prstGeom prst="rect">
            <a:avLst/>
          </a:prstGeom>
        </p:spPr>
      </p:pic>
      <p:pic>
        <p:nvPicPr>
          <p:cNvPr id="4" name="Picture 3">
            <a:extLst>
              <a:ext uri="{FF2B5EF4-FFF2-40B4-BE49-F238E27FC236}">
                <a16:creationId xmlns:a16="http://schemas.microsoft.com/office/drawing/2014/main" id="{32FA4DA7-CF17-5809-3DCE-37288A04EB9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57038" y="2162021"/>
            <a:ext cx="6136108" cy="3721328"/>
          </a:xfrm>
          <a:prstGeom prst="rect">
            <a:avLst/>
          </a:prstGeom>
        </p:spPr>
      </p:pic>
      <p:pic>
        <p:nvPicPr>
          <p:cNvPr id="5" name="Picture 4">
            <a:extLst>
              <a:ext uri="{FF2B5EF4-FFF2-40B4-BE49-F238E27FC236}">
                <a16:creationId xmlns:a16="http://schemas.microsoft.com/office/drawing/2014/main" id="{D84CF21B-0CF2-4F06-F6AB-4B89369D56E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22113" y="2484411"/>
            <a:ext cx="6136108" cy="3721328"/>
          </a:xfrm>
          <a:prstGeom prst="rect">
            <a:avLst/>
          </a:prstGeom>
        </p:spPr>
      </p:pic>
      <p:pic>
        <p:nvPicPr>
          <p:cNvPr id="6" name="Picture 5">
            <a:extLst>
              <a:ext uri="{FF2B5EF4-FFF2-40B4-BE49-F238E27FC236}">
                <a16:creationId xmlns:a16="http://schemas.microsoft.com/office/drawing/2014/main" id="{D1FC32F3-7F04-8337-7C0C-40D185671DD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91963" y="2135161"/>
            <a:ext cx="6136108" cy="3721328"/>
          </a:xfrm>
          <a:prstGeom prst="rect">
            <a:avLst/>
          </a:prstGeom>
        </p:spPr>
      </p:pic>
    </p:spTree>
    <p:extLst>
      <p:ext uri="{BB962C8B-B14F-4D97-AF65-F5344CB8AC3E}">
        <p14:creationId xmlns:p14="http://schemas.microsoft.com/office/powerpoint/2010/main" val="20695036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16667E-7 1.11111E-6 L -0.00833 0.05648 " pathEditMode="relative" rAng="0" ptsTypes="AA">
                                      <p:cBhvr>
                                        <p:cTn id="16" dur="2000" fill="hold"/>
                                        <p:tgtEl>
                                          <p:spTgt spid="6"/>
                                        </p:tgtEl>
                                        <p:attrNameLst>
                                          <p:attrName>ppt_x</p:attrName>
                                          <p:attrName>ppt_y</p:attrName>
                                        </p:attrNameLst>
                                      </p:cBhvr>
                                      <p:rCtr x="-417" y="2824"/>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4.16667E-7 -4.81481E-6 L 0.00573 -0.05092 " pathEditMode="relative" rAng="0" ptsTypes="AA">
                                      <p:cBhvr>
                                        <p:cTn id="20" dur="2000" fill="hold"/>
                                        <p:tgtEl>
                                          <p:spTgt spid="5"/>
                                        </p:tgtEl>
                                        <p:attrNameLst>
                                          <p:attrName>ppt_x</p:attrName>
                                          <p:attrName>ppt_y</p:attrName>
                                        </p:attrNameLst>
                                      </p:cBhvr>
                                      <p:rCtr x="286" y="-2546"/>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 presetClass="exit" presetSubtype="0" fill="hold" nodeType="withEffect">
                                  <p:stCondLst>
                                    <p:cond delay="0"/>
                                  </p:stCondLst>
                                  <p:childTnLst>
                                    <p:set>
                                      <p:cBhvr>
                                        <p:cTn id="27" dur="1" fill="hold">
                                          <p:stCondLst>
                                            <p:cond delay="0"/>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0.00833 0.05648 L 0.00456 -0.0507 " pathEditMode="relative" rAng="0" ptsTypes="AA">
                                      <p:cBhvr>
                                        <p:cTn id="31" dur="2000" fill="hold"/>
                                        <p:tgtEl>
                                          <p:spTgt spid="6"/>
                                        </p:tgtEl>
                                        <p:attrNameLst>
                                          <p:attrName>ppt_x</p:attrName>
                                          <p:attrName>ppt_y</p:attrName>
                                        </p:attrNameLst>
                                      </p:cBhvr>
                                      <p:rCtr x="638" y="-5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mage with Callout - Dark Blue">
    <p:bg>
      <p:bgRef idx="1001">
        <a:schemeClr val="bg1"/>
      </p:bgRef>
    </p:bg>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5CCD243B-2290-EF56-C9D9-80E54CC328C0}"/>
              </a:ext>
            </a:extLst>
          </p:cNvPr>
          <p:cNvPicPr>
            <a:picLocks noChangeAspect="1"/>
          </p:cNvPicPr>
          <p:nvPr userDrawn="1"/>
        </p:nvPicPr>
        <p:blipFill rotWithShape="1">
          <a:blip r:embed="rId2"/>
          <a:srcRect l="19916" t="11" r="11786" b="-11"/>
          <a:stretch/>
        </p:blipFill>
        <p:spPr>
          <a:xfrm>
            <a:off x="3842455" y="592"/>
            <a:ext cx="8358203" cy="6859154"/>
          </a:xfrm>
          <a:prstGeom prst="rect">
            <a:avLst/>
          </a:prstGeom>
        </p:spPr>
      </p:pic>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Rectangle 142">
            <a:extLst>
              <a:ext uri="{FF2B5EF4-FFF2-40B4-BE49-F238E27FC236}">
                <a16:creationId xmlns:a16="http://schemas.microsoft.com/office/drawing/2014/main" id="{1EF97BC7-9A9C-68AD-96F1-A2D1A213D41C}"/>
              </a:ext>
            </a:extLst>
          </p:cNvPr>
          <p:cNvSpPr/>
          <p:nvPr userDrawn="1"/>
        </p:nvSpPr>
        <p:spPr>
          <a:xfrm>
            <a:off x="3832386" y="0"/>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9" name="Rounded Rectangle 148">
            <a:extLst>
              <a:ext uri="{FF2B5EF4-FFF2-40B4-BE49-F238E27FC236}">
                <a16:creationId xmlns:a16="http://schemas.microsoft.com/office/drawing/2014/main" id="{8987689E-DE0B-8B5A-DE58-2D0599AD3253}"/>
              </a:ext>
            </a:extLst>
          </p:cNvPr>
          <p:cNvSpPr/>
          <p:nvPr userDrawn="1"/>
        </p:nvSpPr>
        <p:spPr>
          <a:xfrm>
            <a:off x="7291743" y="1074505"/>
            <a:ext cx="3879822" cy="4708990"/>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EFC42248-DF24-ED82-3F12-B9CAFF367F26}"/>
              </a:ext>
            </a:extLst>
          </p:cNvPr>
          <p:cNvSpPr/>
          <p:nvPr userDrawn="1"/>
        </p:nvSpPr>
        <p:spPr>
          <a:xfrm>
            <a:off x="7566169" y="1307554"/>
            <a:ext cx="3392646" cy="4248324"/>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3" name="Content Placeholder 147">
            <a:extLst>
              <a:ext uri="{FF2B5EF4-FFF2-40B4-BE49-F238E27FC236}">
                <a16:creationId xmlns:a16="http://schemas.microsoft.com/office/drawing/2014/main" id="{79E8F3CC-4FD0-3CF4-D992-645875CA91C2}"/>
              </a:ext>
            </a:extLst>
          </p:cNvPr>
          <p:cNvSpPr>
            <a:spLocks noGrp="1"/>
          </p:cNvSpPr>
          <p:nvPr>
            <p:ph sz="quarter" idx="11"/>
          </p:nvPr>
        </p:nvSpPr>
        <p:spPr>
          <a:xfrm>
            <a:off x="7848279" y="1580326"/>
            <a:ext cx="2891831" cy="3709138"/>
          </a:xfrm>
        </p:spPr>
        <p:txBody>
          <a:bodyPr>
            <a:normAutofit/>
          </a:bodyPr>
          <a:lstStyle>
            <a:lvl1pPr algn="l">
              <a:buClr>
                <a:schemeClr val="bg2"/>
              </a:buClr>
              <a:defRPr>
                <a:solidFill>
                  <a:schemeClr val="bg2"/>
                </a:solidFill>
              </a:defRPr>
            </a:lvl1pPr>
            <a:lvl2pPr algn="l">
              <a:buClr>
                <a:schemeClr val="bg2"/>
              </a:buClr>
              <a:defRPr>
                <a:solidFill>
                  <a:schemeClr val="bg2"/>
                </a:solidFill>
              </a:defRPr>
            </a:lvl2pPr>
            <a:lvl3pPr algn="l">
              <a:buClr>
                <a:schemeClr val="bg2"/>
              </a:buClr>
              <a:defRPr>
                <a:solidFill>
                  <a:schemeClr val="bg2"/>
                </a:solidFill>
              </a:defRPr>
            </a:lvl3pPr>
            <a:lvl4pPr algn="l">
              <a:buClr>
                <a:schemeClr val="bg2"/>
              </a:buClr>
              <a:defRPr>
                <a:solidFill>
                  <a:schemeClr val="bg2"/>
                </a:solidFill>
              </a:defRPr>
            </a:lvl4pPr>
            <a:lvl5pPr algn="l">
              <a:buClr>
                <a:schemeClr val="bg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49400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with Callout - Teal">
    <p:bg>
      <p:bgRef idx="1001">
        <a:schemeClr val="bg1"/>
      </p:bgRef>
    </p:bg>
    <p:spTree>
      <p:nvGrpSpPr>
        <p:cNvPr id="1" name=""/>
        <p:cNvGrpSpPr/>
        <p:nvPr/>
      </p:nvGrpSpPr>
      <p:grpSpPr>
        <a:xfrm>
          <a:off x="0" y="0"/>
          <a:ext cx="0" cy="0"/>
          <a:chOff x="0" y="0"/>
          <a:chExt cx="0" cy="0"/>
        </a:xfrm>
      </p:grpSpPr>
      <p:pic>
        <p:nvPicPr>
          <p:cNvPr id="3" name="Picture 2" descr="A blue wavy lines on a dark background&#10;&#10;Description automatically generated">
            <a:extLst>
              <a:ext uri="{FF2B5EF4-FFF2-40B4-BE49-F238E27FC236}">
                <a16:creationId xmlns:a16="http://schemas.microsoft.com/office/drawing/2014/main" id="{9008BA37-B515-B2B7-0EA8-EACF7426F7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253" t="15925" r="38441" b="7731"/>
          <a:stretch/>
        </p:blipFill>
        <p:spPr>
          <a:xfrm>
            <a:off x="3842455" y="-1746"/>
            <a:ext cx="8349545" cy="6858000"/>
          </a:xfrm>
          <a:prstGeom prst="rect">
            <a:avLst/>
          </a:prstGeom>
        </p:spPr>
      </p:pic>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Rectangle 142">
            <a:extLst>
              <a:ext uri="{FF2B5EF4-FFF2-40B4-BE49-F238E27FC236}">
                <a16:creationId xmlns:a16="http://schemas.microsoft.com/office/drawing/2014/main" id="{1EF97BC7-9A9C-68AD-96F1-A2D1A213D41C}"/>
              </a:ext>
            </a:extLst>
          </p:cNvPr>
          <p:cNvSpPr/>
          <p:nvPr userDrawn="1"/>
        </p:nvSpPr>
        <p:spPr>
          <a:xfrm>
            <a:off x="3842455" y="-1746"/>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9" name="Rounded Rectangle 148">
            <a:extLst>
              <a:ext uri="{FF2B5EF4-FFF2-40B4-BE49-F238E27FC236}">
                <a16:creationId xmlns:a16="http://schemas.microsoft.com/office/drawing/2014/main" id="{8987689E-DE0B-8B5A-DE58-2D0599AD3253}"/>
              </a:ext>
            </a:extLst>
          </p:cNvPr>
          <p:cNvSpPr/>
          <p:nvPr userDrawn="1"/>
        </p:nvSpPr>
        <p:spPr>
          <a:xfrm>
            <a:off x="7291743" y="1074505"/>
            <a:ext cx="3879822" cy="4708990"/>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7A67874-75D4-67A8-0F77-B1C9AE4C4E15}"/>
              </a:ext>
            </a:extLst>
          </p:cNvPr>
          <p:cNvSpPr/>
          <p:nvPr userDrawn="1"/>
        </p:nvSpPr>
        <p:spPr>
          <a:xfrm>
            <a:off x="7535331" y="1304838"/>
            <a:ext cx="3392646" cy="4248324"/>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Content Placeholder 147">
            <a:extLst>
              <a:ext uri="{FF2B5EF4-FFF2-40B4-BE49-F238E27FC236}">
                <a16:creationId xmlns:a16="http://schemas.microsoft.com/office/drawing/2014/main" id="{FBFCBEDA-0596-432B-8A19-FC534E9F78AD}"/>
              </a:ext>
            </a:extLst>
          </p:cNvPr>
          <p:cNvSpPr>
            <a:spLocks noGrp="1"/>
          </p:cNvSpPr>
          <p:nvPr>
            <p:ph sz="quarter" idx="12"/>
          </p:nvPr>
        </p:nvSpPr>
        <p:spPr>
          <a:xfrm>
            <a:off x="7785739" y="1574431"/>
            <a:ext cx="2891831" cy="3709138"/>
          </a:xfrm>
        </p:spPr>
        <p:txBody>
          <a:bodyPr>
            <a:normAutofit/>
          </a:bodyPr>
          <a:lstStyle>
            <a:lvl1pPr algn="l">
              <a:buClr>
                <a:schemeClr val="tx1"/>
              </a:buClr>
              <a:defRPr>
                <a:solidFill>
                  <a:schemeClr val="tx1"/>
                </a:solidFill>
              </a:defRPr>
            </a:lvl1pPr>
            <a:lvl2pPr algn="l">
              <a:buClr>
                <a:schemeClr val="tx1"/>
              </a:buClr>
              <a:defRPr>
                <a:solidFill>
                  <a:schemeClr val="tx1"/>
                </a:solidFill>
              </a:defRPr>
            </a:lvl2pPr>
            <a:lvl3pPr algn="l">
              <a:buClr>
                <a:schemeClr val="tx1"/>
              </a:buClr>
              <a:defRPr>
                <a:solidFill>
                  <a:schemeClr val="tx1"/>
                </a:solidFill>
              </a:defRPr>
            </a:lvl3pPr>
            <a:lvl4pPr algn="l">
              <a:buClr>
                <a:schemeClr val="tx1"/>
              </a:buClr>
              <a:defRPr>
                <a:solidFill>
                  <a:schemeClr val="tx1"/>
                </a:solidFill>
              </a:defRPr>
            </a:lvl4pPr>
            <a:lvl5pPr algn="l">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409771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DC8D5-DA88-4E2D-BB4A-9CE2364A6A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A3689A-654B-49F8-B8D4-B2A9F3490E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D1E538-0979-43F8-9C4F-2B207736C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977FB0-D1D0-429C-B05C-C138C62485E0}"/>
              </a:ext>
            </a:extLst>
          </p:cNvPr>
          <p:cNvSpPr>
            <a:spLocks noGrp="1"/>
          </p:cNvSpPr>
          <p:nvPr>
            <p:ph type="dt" sz="half" idx="10"/>
          </p:nvPr>
        </p:nvSpPr>
        <p:spPr/>
        <p:txBody>
          <a:bodyPr/>
          <a:lstStyle/>
          <a:p>
            <a:fld id="{93A7E913-6DDC-4E77-A7A8-C2B7D0A0265C}" type="datetimeFigureOut">
              <a:rPr lang="en-US" smtClean="0"/>
              <a:t>5/8/2025</a:t>
            </a:fld>
            <a:endParaRPr lang="en-US"/>
          </a:p>
        </p:txBody>
      </p:sp>
      <p:sp>
        <p:nvSpPr>
          <p:cNvPr id="6" name="Footer Placeholder 5">
            <a:extLst>
              <a:ext uri="{FF2B5EF4-FFF2-40B4-BE49-F238E27FC236}">
                <a16:creationId xmlns:a16="http://schemas.microsoft.com/office/drawing/2014/main" id="{BD9F3193-555B-4584-9F1B-256DFE7DB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9C4F-5039-4694-9916-528B0191E432}"/>
              </a:ext>
            </a:extLst>
          </p:cNvPr>
          <p:cNvSpPr>
            <a:spLocks noGrp="1"/>
          </p:cNvSpPr>
          <p:nvPr>
            <p:ph type="sldNum" sz="quarter" idx="12"/>
          </p:nvPr>
        </p:nvSpPr>
        <p:spPr/>
        <p:txBody>
          <a:bodyPr/>
          <a:lstStyle/>
          <a:p>
            <a:fld id="{88441ED0-AECC-4985-A7BA-020D932CAF42}" type="slidenum">
              <a:rPr lang="en-US" smtClean="0"/>
              <a:t>‹#›</a:t>
            </a:fld>
            <a:endParaRPr lang="en-US"/>
          </a:p>
        </p:txBody>
      </p:sp>
    </p:spTree>
    <p:extLst>
      <p:ext uri="{BB962C8B-B14F-4D97-AF65-F5344CB8AC3E}">
        <p14:creationId xmlns:p14="http://schemas.microsoft.com/office/powerpoint/2010/main" val="16013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with Callout - Purple">
    <p:bg>
      <p:bgRef idx="1001">
        <a:schemeClr val="bg1"/>
      </p:bgRef>
    </p:bg>
    <p:spTree>
      <p:nvGrpSpPr>
        <p:cNvPr id="1" name=""/>
        <p:cNvGrpSpPr/>
        <p:nvPr/>
      </p:nvGrpSpPr>
      <p:grpSpPr>
        <a:xfrm>
          <a:off x="0" y="0"/>
          <a:ext cx="0" cy="0"/>
          <a:chOff x="0" y="0"/>
          <a:chExt cx="0" cy="0"/>
        </a:xfrm>
      </p:grpSpPr>
      <p:pic>
        <p:nvPicPr>
          <p:cNvPr id="3" name="Picture 2" descr="A close up of a blue surface&#10;&#10;Description automatically generated">
            <a:extLst>
              <a:ext uri="{FF2B5EF4-FFF2-40B4-BE49-F238E27FC236}">
                <a16:creationId xmlns:a16="http://schemas.microsoft.com/office/drawing/2014/main" id="{26373CF3-615A-9DAF-4953-D34547D340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81" t="-242" r="36249" b="242"/>
          <a:stretch/>
        </p:blipFill>
        <p:spPr>
          <a:xfrm>
            <a:off x="3855321" y="0"/>
            <a:ext cx="8377404" cy="6858000"/>
          </a:xfrm>
          <a:prstGeom prst="rect">
            <a:avLst/>
          </a:prstGeom>
        </p:spPr>
      </p:pic>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Rectangle 142">
            <a:extLst>
              <a:ext uri="{FF2B5EF4-FFF2-40B4-BE49-F238E27FC236}">
                <a16:creationId xmlns:a16="http://schemas.microsoft.com/office/drawing/2014/main" id="{1EF97BC7-9A9C-68AD-96F1-A2D1A213D41C}"/>
              </a:ext>
            </a:extLst>
          </p:cNvPr>
          <p:cNvSpPr/>
          <p:nvPr userDrawn="1"/>
        </p:nvSpPr>
        <p:spPr>
          <a:xfrm>
            <a:off x="3893861" y="22704"/>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5" name="Rounded Rectangle 144">
            <a:extLst>
              <a:ext uri="{FF2B5EF4-FFF2-40B4-BE49-F238E27FC236}">
                <a16:creationId xmlns:a16="http://schemas.microsoft.com/office/drawing/2014/main" id="{C12CF99C-6CC6-F475-AE9F-593741A1E199}"/>
              </a:ext>
            </a:extLst>
          </p:cNvPr>
          <p:cNvSpPr/>
          <p:nvPr userDrawn="1"/>
        </p:nvSpPr>
        <p:spPr>
          <a:xfrm>
            <a:off x="7291743" y="1074505"/>
            <a:ext cx="3879822" cy="4708990"/>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011990D6-F071-693C-F352-FD950E4E8CAD}"/>
              </a:ext>
            </a:extLst>
          </p:cNvPr>
          <p:cNvSpPr/>
          <p:nvPr userDrawn="1"/>
        </p:nvSpPr>
        <p:spPr>
          <a:xfrm>
            <a:off x="7566169" y="1307554"/>
            <a:ext cx="3392646" cy="4248324"/>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8" name="Content Placeholder 147">
            <a:extLst>
              <a:ext uri="{FF2B5EF4-FFF2-40B4-BE49-F238E27FC236}">
                <a16:creationId xmlns:a16="http://schemas.microsoft.com/office/drawing/2014/main" id="{69DF3DC9-649E-2CAF-F2F2-7406C8AA8218}"/>
              </a:ext>
            </a:extLst>
          </p:cNvPr>
          <p:cNvSpPr>
            <a:spLocks noGrp="1"/>
          </p:cNvSpPr>
          <p:nvPr>
            <p:ph sz="quarter" idx="11"/>
          </p:nvPr>
        </p:nvSpPr>
        <p:spPr>
          <a:xfrm>
            <a:off x="7848279" y="1580326"/>
            <a:ext cx="2891831" cy="3709138"/>
          </a:xfrm>
        </p:spPr>
        <p:txBody>
          <a:bodyPr>
            <a:normAutofit/>
          </a:bodyPr>
          <a:lstStyle>
            <a:lvl1pPr algn="l">
              <a:buClr>
                <a:schemeClr val="bg1"/>
              </a:buClr>
              <a:defRPr>
                <a:solidFill>
                  <a:schemeClr val="bg2"/>
                </a:solidFill>
              </a:defRPr>
            </a:lvl1pPr>
            <a:lvl2pPr algn="l">
              <a:buClr>
                <a:schemeClr val="bg1"/>
              </a:buClr>
              <a:defRPr>
                <a:solidFill>
                  <a:schemeClr val="bg2"/>
                </a:solidFill>
              </a:defRPr>
            </a:lvl2pPr>
            <a:lvl3pPr algn="l">
              <a:buClr>
                <a:schemeClr val="bg1"/>
              </a:buClr>
              <a:defRPr>
                <a:solidFill>
                  <a:schemeClr val="bg2"/>
                </a:solidFill>
              </a:defRPr>
            </a:lvl3pPr>
            <a:lvl4pPr algn="l">
              <a:buClr>
                <a:schemeClr val="bg1"/>
              </a:buClr>
              <a:defRPr>
                <a:solidFill>
                  <a:schemeClr val="bg2"/>
                </a:solidFill>
              </a:defRPr>
            </a:lvl4pPr>
            <a:lvl5pPr algn="l">
              <a:buClr>
                <a:schemeClr val="bg1"/>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864528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with Callout - Blue">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6360C4-6F27-8657-AE4F-F234D39EBF86}"/>
              </a:ext>
            </a:extLst>
          </p:cNvPr>
          <p:cNvPicPr>
            <a:picLocks noChangeAspect="1"/>
          </p:cNvPicPr>
          <p:nvPr userDrawn="1"/>
        </p:nvPicPr>
        <p:blipFill rotWithShape="1">
          <a:blip r:embed="rId2"/>
          <a:srcRect l="23264" t="-56" r="2641" b="56"/>
          <a:stretch/>
        </p:blipFill>
        <p:spPr>
          <a:xfrm>
            <a:off x="3783888" y="5217"/>
            <a:ext cx="8356792" cy="6852784"/>
          </a:xfrm>
          <a:prstGeom prst="rect">
            <a:avLst/>
          </a:prstGeom>
        </p:spPr>
      </p:pic>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Rectangle 142">
            <a:extLst>
              <a:ext uri="{FF2B5EF4-FFF2-40B4-BE49-F238E27FC236}">
                <a16:creationId xmlns:a16="http://schemas.microsoft.com/office/drawing/2014/main" id="{1EF97BC7-9A9C-68AD-96F1-A2D1A213D41C}"/>
              </a:ext>
            </a:extLst>
          </p:cNvPr>
          <p:cNvSpPr/>
          <p:nvPr userDrawn="1"/>
        </p:nvSpPr>
        <p:spPr>
          <a:xfrm>
            <a:off x="3783887" y="22704"/>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5" name="Rounded Rectangle 144">
            <a:extLst>
              <a:ext uri="{FF2B5EF4-FFF2-40B4-BE49-F238E27FC236}">
                <a16:creationId xmlns:a16="http://schemas.microsoft.com/office/drawing/2014/main" id="{C12CF99C-6CC6-F475-AE9F-593741A1E199}"/>
              </a:ext>
            </a:extLst>
          </p:cNvPr>
          <p:cNvSpPr/>
          <p:nvPr userDrawn="1"/>
        </p:nvSpPr>
        <p:spPr>
          <a:xfrm>
            <a:off x="7291743" y="1074505"/>
            <a:ext cx="3879822" cy="4708990"/>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011990D6-F071-693C-F352-FD950E4E8CAD}"/>
              </a:ext>
            </a:extLst>
          </p:cNvPr>
          <p:cNvSpPr/>
          <p:nvPr userDrawn="1"/>
        </p:nvSpPr>
        <p:spPr>
          <a:xfrm>
            <a:off x="7566169" y="1307554"/>
            <a:ext cx="3392646" cy="4248324"/>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8" name="Content Placeholder 147">
            <a:extLst>
              <a:ext uri="{FF2B5EF4-FFF2-40B4-BE49-F238E27FC236}">
                <a16:creationId xmlns:a16="http://schemas.microsoft.com/office/drawing/2014/main" id="{69DF3DC9-649E-2CAF-F2F2-7406C8AA8218}"/>
              </a:ext>
            </a:extLst>
          </p:cNvPr>
          <p:cNvSpPr>
            <a:spLocks noGrp="1"/>
          </p:cNvSpPr>
          <p:nvPr>
            <p:ph sz="quarter" idx="11"/>
          </p:nvPr>
        </p:nvSpPr>
        <p:spPr>
          <a:xfrm>
            <a:off x="7848279" y="1580326"/>
            <a:ext cx="2891831" cy="3709138"/>
          </a:xfrm>
        </p:spPr>
        <p:txBody>
          <a:bodyPr>
            <a:normAutofit/>
          </a:bodyPr>
          <a:lstStyle>
            <a:lvl1pPr algn="l">
              <a:buClr>
                <a:schemeClr val="bg1"/>
              </a:buClr>
              <a:defRPr>
                <a:solidFill>
                  <a:schemeClr val="bg2"/>
                </a:solidFill>
              </a:defRPr>
            </a:lvl1pPr>
            <a:lvl2pPr algn="l">
              <a:buClr>
                <a:schemeClr val="bg1"/>
              </a:buClr>
              <a:defRPr>
                <a:solidFill>
                  <a:schemeClr val="bg2"/>
                </a:solidFill>
              </a:defRPr>
            </a:lvl2pPr>
            <a:lvl3pPr algn="l">
              <a:buClr>
                <a:schemeClr val="bg1"/>
              </a:buClr>
              <a:defRPr>
                <a:solidFill>
                  <a:schemeClr val="bg2"/>
                </a:solidFill>
              </a:defRPr>
            </a:lvl3pPr>
            <a:lvl4pPr algn="l">
              <a:buClr>
                <a:schemeClr val="bg1"/>
              </a:buClr>
              <a:defRPr>
                <a:solidFill>
                  <a:schemeClr val="bg2"/>
                </a:solidFill>
              </a:defRPr>
            </a:lvl4pPr>
            <a:lvl5pPr algn="l">
              <a:buClr>
                <a:schemeClr val="bg1"/>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62290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with Callout - Light Purple">
    <p:bg>
      <p:bgRef idx="1001">
        <a:schemeClr val="bg1"/>
      </p:bgRef>
    </p:bg>
    <p:spTree>
      <p:nvGrpSpPr>
        <p:cNvPr id="1" name=""/>
        <p:cNvGrpSpPr/>
        <p:nvPr/>
      </p:nvGrpSpPr>
      <p:grpSpPr>
        <a:xfrm>
          <a:off x="0" y="0"/>
          <a:ext cx="0" cy="0"/>
          <a:chOff x="0" y="0"/>
          <a:chExt cx="0" cy="0"/>
        </a:xfrm>
      </p:grpSpPr>
      <p:pic>
        <p:nvPicPr>
          <p:cNvPr id="3" name="Picture 2" descr="A colorful background with waves&#10;&#10;Description automatically generated with medium confidence">
            <a:extLst>
              <a:ext uri="{FF2B5EF4-FFF2-40B4-BE49-F238E27FC236}">
                <a16:creationId xmlns:a16="http://schemas.microsoft.com/office/drawing/2014/main" id="{120761D3-EAC0-83BF-28D0-E7E9620567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41" r="2950" b="4141"/>
          <a:stretch/>
        </p:blipFill>
        <p:spPr>
          <a:xfrm>
            <a:off x="3781318" y="9548"/>
            <a:ext cx="8410682" cy="6857942"/>
          </a:xfrm>
          <a:prstGeom prst="rect">
            <a:avLst/>
          </a:prstGeom>
        </p:spPr>
      </p:pic>
      <p:sp>
        <p:nvSpPr>
          <p:cNvPr id="4" name="Rectangle 3">
            <a:extLst>
              <a:ext uri="{FF2B5EF4-FFF2-40B4-BE49-F238E27FC236}">
                <a16:creationId xmlns:a16="http://schemas.microsoft.com/office/drawing/2014/main" id="{00282492-4B8A-8BAC-D751-89069E94029A}"/>
              </a:ext>
            </a:extLst>
          </p:cNvPr>
          <p:cNvSpPr/>
          <p:nvPr userDrawn="1"/>
        </p:nvSpPr>
        <p:spPr>
          <a:xfrm>
            <a:off x="3781319" y="0"/>
            <a:ext cx="8410682" cy="6858000"/>
          </a:xfrm>
          <a:prstGeom prst="rect">
            <a:avLst/>
          </a:prstGeom>
          <a:gradFill>
            <a:gsLst>
              <a:gs pos="100000">
                <a:srgbClr val="170031">
                  <a:alpha val="3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5" name="Rounded Rectangle 144">
            <a:extLst>
              <a:ext uri="{FF2B5EF4-FFF2-40B4-BE49-F238E27FC236}">
                <a16:creationId xmlns:a16="http://schemas.microsoft.com/office/drawing/2014/main" id="{C12CF99C-6CC6-F475-AE9F-593741A1E199}"/>
              </a:ext>
            </a:extLst>
          </p:cNvPr>
          <p:cNvSpPr/>
          <p:nvPr userDrawn="1"/>
        </p:nvSpPr>
        <p:spPr>
          <a:xfrm>
            <a:off x="7291743" y="1074505"/>
            <a:ext cx="3879822" cy="4708990"/>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011990D6-F071-693C-F352-FD950E4E8CAD}"/>
              </a:ext>
            </a:extLst>
          </p:cNvPr>
          <p:cNvSpPr/>
          <p:nvPr userDrawn="1"/>
        </p:nvSpPr>
        <p:spPr>
          <a:xfrm>
            <a:off x="7566169" y="1307554"/>
            <a:ext cx="3392646" cy="4248324"/>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8" name="Content Placeholder 147">
            <a:extLst>
              <a:ext uri="{FF2B5EF4-FFF2-40B4-BE49-F238E27FC236}">
                <a16:creationId xmlns:a16="http://schemas.microsoft.com/office/drawing/2014/main" id="{69DF3DC9-649E-2CAF-F2F2-7406C8AA8218}"/>
              </a:ext>
            </a:extLst>
          </p:cNvPr>
          <p:cNvSpPr>
            <a:spLocks noGrp="1"/>
          </p:cNvSpPr>
          <p:nvPr>
            <p:ph sz="quarter" idx="11"/>
          </p:nvPr>
        </p:nvSpPr>
        <p:spPr>
          <a:xfrm>
            <a:off x="7848279" y="1580326"/>
            <a:ext cx="2891831" cy="3709138"/>
          </a:xfrm>
        </p:spPr>
        <p:txBody>
          <a:bodyPr>
            <a:normAutofit/>
          </a:bodyPr>
          <a:lstStyle>
            <a:lvl1pPr algn="l">
              <a:buClr>
                <a:schemeClr val="bg1"/>
              </a:buClr>
              <a:defRPr>
                <a:solidFill>
                  <a:schemeClr val="bg2"/>
                </a:solidFill>
              </a:defRPr>
            </a:lvl1pPr>
            <a:lvl2pPr algn="l">
              <a:buClr>
                <a:schemeClr val="bg1"/>
              </a:buClr>
              <a:defRPr>
                <a:solidFill>
                  <a:schemeClr val="bg2"/>
                </a:solidFill>
              </a:defRPr>
            </a:lvl2pPr>
            <a:lvl3pPr algn="l">
              <a:buClr>
                <a:schemeClr val="bg1"/>
              </a:buClr>
              <a:defRPr>
                <a:solidFill>
                  <a:schemeClr val="bg2"/>
                </a:solidFill>
              </a:defRPr>
            </a:lvl3pPr>
            <a:lvl4pPr algn="l">
              <a:buClr>
                <a:schemeClr val="bg1"/>
              </a:buClr>
              <a:defRPr>
                <a:solidFill>
                  <a:schemeClr val="bg2"/>
                </a:solidFill>
              </a:defRPr>
            </a:lvl4pPr>
            <a:lvl5pPr algn="l">
              <a:buClr>
                <a:schemeClr val="bg1"/>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0538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Image Background">
    <p:bg>
      <p:bgRef idx="1001">
        <a:schemeClr val="bg1"/>
      </p:bgRef>
    </p:bg>
    <p:spTree>
      <p:nvGrpSpPr>
        <p:cNvPr id="1" name=""/>
        <p:cNvGrpSpPr/>
        <p:nvPr/>
      </p:nvGrpSpPr>
      <p:grpSpPr>
        <a:xfrm>
          <a:off x="0" y="0"/>
          <a:ext cx="0" cy="0"/>
          <a:chOff x="0" y="0"/>
          <a:chExt cx="0" cy="0"/>
        </a:xfrm>
      </p:grpSpPr>
      <p:pic>
        <p:nvPicPr>
          <p:cNvPr id="8" name="Picture 7" descr="A city with lights and lines&#10;&#10;Description automatically generated with medium confidence">
            <a:extLst>
              <a:ext uri="{FF2B5EF4-FFF2-40B4-BE49-F238E27FC236}">
                <a16:creationId xmlns:a16="http://schemas.microsoft.com/office/drawing/2014/main" id="{77134A85-C041-EA20-118A-92E9656954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578" r="6390" b="912"/>
          <a:stretch/>
        </p:blipFill>
        <p:spPr>
          <a:xfrm>
            <a:off x="0" y="1"/>
            <a:ext cx="12192000" cy="6858000"/>
          </a:xfrm>
          <a:prstGeom prst="rect">
            <a:avLst/>
          </a:prstGeom>
        </p:spPr>
      </p:pic>
      <p:sp>
        <p:nvSpPr>
          <p:cNvPr id="3" name="Rectangle 2">
            <a:extLst>
              <a:ext uri="{FF2B5EF4-FFF2-40B4-BE49-F238E27FC236}">
                <a16:creationId xmlns:a16="http://schemas.microsoft.com/office/drawing/2014/main" id="{A77F2AD7-FE9B-2B74-446F-B375F6007C49}"/>
              </a:ext>
            </a:extLst>
          </p:cNvPr>
          <p:cNvSpPr/>
          <p:nvPr userDrawn="1"/>
        </p:nvSpPr>
        <p:spPr>
          <a:xfrm>
            <a:off x="1" y="1"/>
            <a:ext cx="12192000" cy="6858000"/>
          </a:xfrm>
          <a:prstGeom prst="rect">
            <a:avLst/>
          </a:prstGeom>
          <a:gradFill>
            <a:gsLst>
              <a:gs pos="0">
                <a:srgbClr val="000064">
                  <a:alpha val="60000"/>
                </a:srgbClr>
              </a:gs>
              <a:gs pos="100000">
                <a:srgbClr val="7E19BA">
                  <a:alpha val="6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1D89471-FC67-9A9F-7C32-77C9B7EFA036}"/>
              </a:ext>
            </a:extLst>
          </p:cNvPr>
          <p:cNvSpPr>
            <a:spLocks noGrp="1"/>
          </p:cNvSpPr>
          <p:nvPr>
            <p:ph type="title"/>
          </p:nvPr>
        </p:nvSpPr>
        <p:spPr>
          <a:xfrm>
            <a:off x="1060704" y="1751396"/>
            <a:ext cx="10131552" cy="3647849"/>
          </a:xfrm>
        </p:spPr>
        <p:txBody>
          <a:bodyPr/>
          <a:lstStyle>
            <a:lvl1pPr algn="ct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366947199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5">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990381" y="155642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A5C14D3D-B6A6-0C53-6A3D-122CCF71E742}"/>
              </a:ext>
            </a:extLst>
          </p:cNvPr>
          <p:cNvSpPr/>
          <p:nvPr userDrawn="1"/>
        </p:nvSpPr>
        <p:spPr>
          <a:xfrm>
            <a:off x="2896371"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1D3364B2-6DFF-02CB-4D5E-67662086A019}"/>
              </a:ext>
            </a:extLst>
          </p:cNvPr>
          <p:cNvSpPr/>
          <p:nvPr userDrawn="1"/>
        </p:nvSpPr>
        <p:spPr>
          <a:xfrm>
            <a:off x="6355835"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534176" y="154194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1058441" y="155642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cxnSp>
        <p:nvCxnSpPr>
          <p:cNvPr id="12" name="Straight Connector 11">
            <a:extLst>
              <a:ext uri="{FF2B5EF4-FFF2-40B4-BE49-F238E27FC236}">
                <a16:creationId xmlns:a16="http://schemas.microsoft.com/office/drawing/2014/main" id="{96573633-B4B2-5215-48B7-C2678BEDA758}"/>
              </a:ext>
            </a:extLst>
          </p:cNvPr>
          <p:cNvCxnSpPr/>
          <p:nvPr userDrawn="1"/>
        </p:nvCxnSpPr>
        <p:spPr>
          <a:xfrm>
            <a:off x="5844540" y="981903"/>
            <a:ext cx="50292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D311D5E8-4AB2-B8D7-BEBE-51A9719E6EB6}"/>
              </a:ext>
            </a:extLst>
          </p:cNvPr>
          <p:cNvSpPr/>
          <p:nvPr userDrawn="1"/>
        </p:nvSpPr>
        <p:spPr>
          <a:xfrm>
            <a:off x="1062288" y="1450505"/>
            <a:ext cx="3163824"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1070663" y="1541945"/>
            <a:ext cx="3150833" cy="1987430"/>
          </a:xfrm>
          <a:noFill/>
        </p:spPr>
        <p:txBody>
          <a:bodyPr lIns="182880" tIns="274320" bIns="274320" anchor="b"/>
          <a:lstStyle>
            <a:lvl1pPr algn="l">
              <a:defRPr sz="1400">
                <a:solidFill>
                  <a:srgbClr val="131225"/>
                </a:solidFill>
              </a:defRPr>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523109" y="1450505"/>
            <a:ext cx="3163824" cy="91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531484" y="1556425"/>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983930" y="1450505"/>
            <a:ext cx="3163824"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992305" y="1556425"/>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27" name="Rectangle 126">
            <a:extLst>
              <a:ext uri="{FF2B5EF4-FFF2-40B4-BE49-F238E27FC236}">
                <a16:creationId xmlns:a16="http://schemas.microsoft.com/office/drawing/2014/main" id="{5B3C2620-AE97-4719-7A63-5E8516EB41F5}"/>
              </a:ext>
            </a:extLst>
          </p:cNvPr>
          <p:cNvSpPr/>
          <p:nvPr userDrawn="1"/>
        </p:nvSpPr>
        <p:spPr>
          <a:xfrm>
            <a:off x="2896371" y="3793032"/>
            <a:ext cx="3163824" cy="914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 Placeholder 93">
            <a:extLst>
              <a:ext uri="{FF2B5EF4-FFF2-40B4-BE49-F238E27FC236}">
                <a16:creationId xmlns:a16="http://schemas.microsoft.com/office/drawing/2014/main" id="{A83C5D3B-138C-F974-8E8D-44CD888C8643}"/>
              </a:ext>
            </a:extLst>
          </p:cNvPr>
          <p:cNvSpPr>
            <a:spLocks noGrp="1"/>
          </p:cNvSpPr>
          <p:nvPr>
            <p:ph type="body" sz="quarter" idx="13"/>
          </p:nvPr>
        </p:nvSpPr>
        <p:spPr>
          <a:xfrm>
            <a:off x="2904746" y="3898952"/>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31" name="Rectangle 130">
            <a:extLst>
              <a:ext uri="{FF2B5EF4-FFF2-40B4-BE49-F238E27FC236}">
                <a16:creationId xmlns:a16="http://schemas.microsoft.com/office/drawing/2014/main" id="{95901C51-EA42-0F74-3B5C-443BE7915058}"/>
              </a:ext>
            </a:extLst>
          </p:cNvPr>
          <p:cNvSpPr/>
          <p:nvPr userDrawn="1"/>
        </p:nvSpPr>
        <p:spPr>
          <a:xfrm>
            <a:off x="6347460" y="3795874"/>
            <a:ext cx="3163824"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 Placeholder 93">
            <a:extLst>
              <a:ext uri="{FF2B5EF4-FFF2-40B4-BE49-F238E27FC236}">
                <a16:creationId xmlns:a16="http://schemas.microsoft.com/office/drawing/2014/main" id="{0B8D50D6-D0CC-1AFE-208F-ABB77E3A4311}"/>
              </a:ext>
            </a:extLst>
          </p:cNvPr>
          <p:cNvSpPr>
            <a:spLocks noGrp="1"/>
          </p:cNvSpPr>
          <p:nvPr>
            <p:ph type="body" sz="quarter" idx="14"/>
          </p:nvPr>
        </p:nvSpPr>
        <p:spPr>
          <a:xfrm>
            <a:off x="6355835" y="3901794"/>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pic>
        <p:nvPicPr>
          <p:cNvPr id="95" name="Picture 94" descr="A yellow outline of a person with a speech bubble&#10;&#10;Description automatically generated">
            <a:extLst>
              <a:ext uri="{FF2B5EF4-FFF2-40B4-BE49-F238E27FC236}">
                <a16:creationId xmlns:a16="http://schemas.microsoft.com/office/drawing/2014/main" id="{E5B13EF7-417A-15FD-A8C5-EB3F0FB6B666}"/>
              </a:ext>
            </a:extLst>
          </p:cNvPr>
          <p:cNvPicPr>
            <a:picLocks noChangeAspect="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14160" y="1735340"/>
            <a:ext cx="700185" cy="661014"/>
          </a:xfrm>
          <a:prstGeom prst="rect">
            <a:avLst/>
          </a:prstGeom>
          <a:ln>
            <a:noFill/>
          </a:ln>
        </p:spPr>
      </p:pic>
      <p:pic>
        <p:nvPicPr>
          <p:cNvPr id="105" name="Picture 104" descr="A black and blue screen with a line graph&#10;&#10;Description automatically generated">
            <a:extLst>
              <a:ext uri="{FF2B5EF4-FFF2-40B4-BE49-F238E27FC236}">
                <a16:creationId xmlns:a16="http://schemas.microsoft.com/office/drawing/2014/main" id="{4C79A560-A247-0E94-5243-5429F22A86EF}"/>
              </a:ext>
            </a:extLst>
          </p:cNvPr>
          <p:cNvPicPr>
            <a:picLocks noChangeAspect="1"/>
          </p:cNvPicPr>
          <p:nvPr userDrawn="1"/>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723803" y="1783930"/>
            <a:ext cx="724667" cy="553294"/>
          </a:xfrm>
          <a:prstGeom prst="rect">
            <a:avLst/>
          </a:prstGeom>
        </p:spPr>
      </p:pic>
      <p:pic>
        <p:nvPicPr>
          <p:cNvPr id="114" name="Picture 113" descr="A purple circles and dots&#10;&#10;Description automatically generated">
            <a:extLst>
              <a:ext uri="{FF2B5EF4-FFF2-40B4-BE49-F238E27FC236}">
                <a16:creationId xmlns:a16="http://schemas.microsoft.com/office/drawing/2014/main" id="{2F5D17D0-77B5-18A9-FC23-F835D0897536}"/>
              </a:ext>
            </a:extLst>
          </p:cNvPr>
          <p:cNvPicPr>
            <a:picLocks noChangeAspect="1"/>
          </p:cNvPicPr>
          <p:nvPr userDrawn="1"/>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121442" y="1803617"/>
            <a:ext cx="878115" cy="513920"/>
          </a:xfrm>
          <a:prstGeom prst="rect">
            <a:avLst/>
          </a:prstGeom>
        </p:spPr>
      </p:pic>
      <p:pic>
        <p:nvPicPr>
          <p:cNvPr id="130" name="Picture 129" descr="A purple circles and dots&#10;&#10;Description automatically generated">
            <a:extLst>
              <a:ext uri="{FF2B5EF4-FFF2-40B4-BE49-F238E27FC236}">
                <a16:creationId xmlns:a16="http://schemas.microsoft.com/office/drawing/2014/main" id="{61E3FE9D-E72B-4375-B2DE-016DDF2081DE}"/>
              </a:ext>
            </a:extLst>
          </p:cNvPr>
          <p:cNvPicPr>
            <a:picLocks noChangeAspect="1"/>
          </p:cNvPicPr>
          <p:nvPr userDrawn="1"/>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33883" y="4146144"/>
            <a:ext cx="878115" cy="513920"/>
          </a:xfrm>
          <a:prstGeom prst="rect">
            <a:avLst/>
          </a:prstGeom>
        </p:spPr>
      </p:pic>
      <p:pic>
        <p:nvPicPr>
          <p:cNvPr id="136" name="Picture 135" descr="A green and black file&#10;&#10;Description automatically generated">
            <a:extLst>
              <a:ext uri="{FF2B5EF4-FFF2-40B4-BE49-F238E27FC236}">
                <a16:creationId xmlns:a16="http://schemas.microsoft.com/office/drawing/2014/main" id="{0978C054-1ACB-51BC-3590-2109C886D761}"/>
              </a:ext>
            </a:extLst>
          </p:cNvPr>
          <p:cNvPicPr>
            <a:picLocks noChangeAspect="1"/>
          </p:cNvPicPr>
          <p:nvPr userDrawn="1"/>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556717" y="4106872"/>
            <a:ext cx="460261" cy="592464"/>
          </a:xfrm>
          <a:prstGeom prst="rect">
            <a:avLst/>
          </a:prstGeom>
        </p:spPr>
      </p:pic>
      <p:sp>
        <p:nvSpPr>
          <p:cNvPr id="3" name="Title 2">
            <a:extLst>
              <a:ext uri="{FF2B5EF4-FFF2-40B4-BE49-F238E27FC236}">
                <a16:creationId xmlns:a16="http://schemas.microsoft.com/office/drawing/2014/main" id="{EED6E337-0FF8-B9E1-FFC0-B55502712786}"/>
              </a:ext>
            </a:extLst>
          </p:cNvPr>
          <p:cNvSpPr>
            <a:spLocks noGrp="1"/>
          </p:cNvSpPr>
          <p:nvPr>
            <p:ph type="title"/>
          </p:nvPr>
        </p:nvSpPr>
        <p:spPr>
          <a:xfrm>
            <a:off x="838200" y="404709"/>
            <a:ext cx="10515600" cy="474538"/>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571841497"/>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5 - No Icons">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990381" y="155642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A5C14D3D-B6A6-0C53-6A3D-122CCF71E742}"/>
              </a:ext>
            </a:extLst>
          </p:cNvPr>
          <p:cNvSpPr/>
          <p:nvPr userDrawn="1"/>
        </p:nvSpPr>
        <p:spPr>
          <a:xfrm>
            <a:off x="2896371"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1D3364B2-6DFF-02CB-4D5E-67662086A019}"/>
              </a:ext>
            </a:extLst>
          </p:cNvPr>
          <p:cNvSpPr/>
          <p:nvPr userDrawn="1"/>
        </p:nvSpPr>
        <p:spPr>
          <a:xfrm>
            <a:off x="6355835"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534176" y="154194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1058441" y="155642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cxnSp>
        <p:nvCxnSpPr>
          <p:cNvPr id="12" name="Straight Connector 11">
            <a:extLst>
              <a:ext uri="{FF2B5EF4-FFF2-40B4-BE49-F238E27FC236}">
                <a16:creationId xmlns:a16="http://schemas.microsoft.com/office/drawing/2014/main" id="{96573633-B4B2-5215-48B7-C2678BEDA758}"/>
              </a:ext>
            </a:extLst>
          </p:cNvPr>
          <p:cNvCxnSpPr/>
          <p:nvPr userDrawn="1"/>
        </p:nvCxnSpPr>
        <p:spPr>
          <a:xfrm>
            <a:off x="5844540" y="981903"/>
            <a:ext cx="50292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D311D5E8-4AB2-B8D7-BEBE-51A9719E6EB6}"/>
              </a:ext>
            </a:extLst>
          </p:cNvPr>
          <p:cNvSpPr/>
          <p:nvPr userDrawn="1"/>
        </p:nvSpPr>
        <p:spPr>
          <a:xfrm>
            <a:off x="1062288" y="1450505"/>
            <a:ext cx="3163824"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1070663" y="1541945"/>
            <a:ext cx="3150833" cy="1987430"/>
          </a:xfrm>
          <a:noFill/>
        </p:spPr>
        <p:txBody>
          <a:bodyPr lIns="182880" tIns="274320" bIns="274320" anchor="b"/>
          <a:lstStyle>
            <a:lvl1pPr algn="l">
              <a:defRPr sz="1400">
                <a:solidFill>
                  <a:srgbClr val="131225"/>
                </a:solidFill>
              </a:defRPr>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523109" y="1450505"/>
            <a:ext cx="3163824" cy="91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531484" y="1556425"/>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983930" y="1450505"/>
            <a:ext cx="3163824"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992305" y="1556425"/>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27" name="Rectangle 126">
            <a:extLst>
              <a:ext uri="{FF2B5EF4-FFF2-40B4-BE49-F238E27FC236}">
                <a16:creationId xmlns:a16="http://schemas.microsoft.com/office/drawing/2014/main" id="{5B3C2620-AE97-4719-7A63-5E8516EB41F5}"/>
              </a:ext>
            </a:extLst>
          </p:cNvPr>
          <p:cNvSpPr/>
          <p:nvPr userDrawn="1"/>
        </p:nvSpPr>
        <p:spPr>
          <a:xfrm>
            <a:off x="2896371" y="3793032"/>
            <a:ext cx="3163824" cy="914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 Placeholder 93">
            <a:extLst>
              <a:ext uri="{FF2B5EF4-FFF2-40B4-BE49-F238E27FC236}">
                <a16:creationId xmlns:a16="http://schemas.microsoft.com/office/drawing/2014/main" id="{A83C5D3B-138C-F974-8E8D-44CD888C8643}"/>
              </a:ext>
            </a:extLst>
          </p:cNvPr>
          <p:cNvSpPr>
            <a:spLocks noGrp="1"/>
          </p:cNvSpPr>
          <p:nvPr>
            <p:ph type="body" sz="quarter" idx="13"/>
          </p:nvPr>
        </p:nvSpPr>
        <p:spPr>
          <a:xfrm>
            <a:off x="2904746" y="3898952"/>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31" name="Rectangle 130">
            <a:extLst>
              <a:ext uri="{FF2B5EF4-FFF2-40B4-BE49-F238E27FC236}">
                <a16:creationId xmlns:a16="http://schemas.microsoft.com/office/drawing/2014/main" id="{95901C51-EA42-0F74-3B5C-443BE7915058}"/>
              </a:ext>
            </a:extLst>
          </p:cNvPr>
          <p:cNvSpPr/>
          <p:nvPr userDrawn="1"/>
        </p:nvSpPr>
        <p:spPr>
          <a:xfrm>
            <a:off x="6347460" y="3795874"/>
            <a:ext cx="3163824"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 Placeholder 93">
            <a:extLst>
              <a:ext uri="{FF2B5EF4-FFF2-40B4-BE49-F238E27FC236}">
                <a16:creationId xmlns:a16="http://schemas.microsoft.com/office/drawing/2014/main" id="{0B8D50D6-D0CC-1AFE-208F-ABB77E3A4311}"/>
              </a:ext>
            </a:extLst>
          </p:cNvPr>
          <p:cNvSpPr>
            <a:spLocks noGrp="1"/>
          </p:cNvSpPr>
          <p:nvPr>
            <p:ph type="body" sz="quarter" idx="14"/>
          </p:nvPr>
        </p:nvSpPr>
        <p:spPr>
          <a:xfrm>
            <a:off x="6355835" y="3901794"/>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3" name="Title 2">
            <a:extLst>
              <a:ext uri="{FF2B5EF4-FFF2-40B4-BE49-F238E27FC236}">
                <a16:creationId xmlns:a16="http://schemas.microsoft.com/office/drawing/2014/main" id="{EED6E337-0FF8-B9E1-FFC0-B55502712786}"/>
              </a:ext>
            </a:extLst>
          </p:cNvPr>
          <p:cNvSpPr>
            <a:spLocks noGrp="1"/>
          </p:cNvSpPr>
          <p:nvPr>
            <p:ph type="title"/>
          </p:nvPr>
        </p:nvSpPr>
        <p:spPr>
          <a:xfrm>
            <a:off x="838200" y="404709"/>
            <a:ext cx="10515600" cy="474538"/>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311538474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4">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2679947" y="415813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A5C14D3D-B6A6-0C53-6A3D-122CCF71E742}"/>
              </a:ext>
            </a:extLst>
          </p:cNvPr>
          <p:cNvSpPr/>
          <p:nvPr userDrawn="1"/>
        </p:nvSpPr>
        <p:spPr>
          <a:xfrm>
            <a:off x="6165595" y="4140583"/>
            <a:ext cx="3154680" cy="195681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6154528" y="182103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2693707" y="1821881"/>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6573633-B4B2-5215-48B7-C2678BEDA758}"/>
              </a:ext>
            </a:extLst>
          </p:cNvPr>
          <p:cNvCxnSpPr/>
          <p:nvPr userDrawn="1"/>
        </p:nvCxnSpPr>
        <p:spPr>
          <a:xfrm>
            <a:off x="5852915" y="1227986"/>
            <a:ext cx="50292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D311D5E8-4AB2-B8D7-BEBE-51A9719E6EB6}"/>
              </a:ext>
            </a:extLst>
          </p:cNvPr>
          <p:cNvSpPr/>
          <p:nvPr userDrawn="1"/>
        </p:nvSpPr>
        <p:spPr>
          <a:xfrm>
            <a:off x="2693707" y="1730441"/>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2702082" y="1821881"/>
            <a:ext cx="3150833" cy="1987430"/>
          </a:xfrm>
          <a:noFill/>
        </p:spPr>
        <p:txBody>
          <a:bodyPr lIns="182880" tIns="274320" bIns="274320" anchor="b">
            <a:normAutofit/>
          </a:bodyPr>
          <a:lstStyle>
            <a:lvl1pPr algn="l">
              <a:defRPr sz="1400"/>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6154528" y="1730441"/>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6162903" y="1836361"/>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2680287" y="4066695"/>
            <a:ext cx="3163824" cy="914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2689091" y="4150775"/>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27" name="Rectangle 126">
            <a:extLst>
              <a:ext uri="{FF2B5EF4-FFF2-40B4-BE49-F238E27FC236}">
                <a16:creationId xmlns:a16="http://schemas.microsoft.com/office/drawing/2014/main" id="{5B3C2620-AE97-4719-7A63-5E8516EB41F5}"/>
              </a:ext>
            </a:extLst>
          </p:cNvPr>
          <p:cNvSpPr/>
          <p:nvPr userDrawn="1"/>
        </p:nvSpPr>
        <p:spPr>
          <a:xfrm>
            <a:off x="6165595" y="4049143"/>
            <a:ext cx="3163824"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 Placeholder 93">
            <a:extLst>
              <a:ext uri="{FF2B5EF4-FFF2-40B4-BE49-F238E27FC236}">
                <a16:creationId xmlns:a16="http://schemas.microsoft.com/office/drawing/2014/main" id="{A83C5D3B-138C-F974-8E8D-44CD888C8643}"/>
              </a:ext>
            </a:extLst>
          </p:cNvPr>
          <p:cNvSpPr>
            <a:spLocks noGrp="1"/>
          </p:cNvSpPr>
          <p:nvPr>
            <p:ph type="body" sz="quarter" idx="13"/>
          </p:nvPr>
        </p:nvSpPr>
        <p:spPr>
          <a:xfrm>
            <a:off x="6173970" y="4155063"/>
            <a:ext cx="3150833" cy="1952528"/>
          </a:xfrm>
          <a:solidFill>
            <a:srgbClr val="EFEDF2"/>
          </a:solidFill>
        </p:spPr>
        <p:txBody>
          <a:bodyPr lIns="182880" tIns="274320" bIns="274320" anchor="b">
            <a:normAutofit/>
          </a:bodyPr>
          <a:lstStyle>
            <a:lvl1pPr algn="l">
              <a:defRPr sz="1400"/>
            </a:lvl1pPr>
          </a:lstStyle>
          <a:p>
            <a:pPr lvl="0"/>
            <a:r>
              <a:rPr lang="en-US"/>
              <a:t>Click to edit Master text styles</a:t>
            </a:r>
          </a:p>
        </p:txBody>
      </p:sp>
      <p:pic>
        <p:nvPicPr>
          <p:cNvPr id="22" name="Graphic 21">
            <a:extLst>
              <a:ext uri="{FF2B5EF4-FFF2-40B4-BE49-F238E27FC236}">
                <a16:creationId xmlns:a16="http://schemas.microsoft.com/office/drawing/2014/main" id="{7D92CB0A-CAF0-3712-ECBC-BD86EBE414D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588"/>
          <a:stretch/>
        </p:blipFill>
        <p:spPr>
          <a:xfrm>
            <a:off x="6302744" y="1917540"/>
            <a:ext cx="826850" cy="758750"/>
          </a:xfrm>
          <a:prstGeom prst="rect">
            <a:avLst/>
          </a:prstGeom>
        </p:spPr>
      </p:pic>
      <p:grpSp>
        <p:nvGrpSpPr>
          <p:cNvPr id="27" name="Graphic 24">
            <a:extLst>
              <a:ext uri="{FF2B5EF4-FFF2-40B4-BE49-F238E27FC236}">
                <a16:creationId xmlns:a16="http://schemas.microsoft.com/office/drawing/2014/main" id="{E46B437F-49F1-0034-4F70-B5937BCF3150}"/>
              </a:ext>
            </a:extLst>
          </p:cNvPr>
          <p:cNvGrpSpPr/>
          <p:nvPr userDrawn="1"/>
        </p:nvGrpSpPr>
        <p:grpSpPr>
          <a:xfrm>
            <a:off x="2956313" y="4339181"/>
            <a:ext cx="773580" cy="947327"/>
            <a:chOff x="2861447" y="4339181"/>
            <a:chExt cx="868446" cy="1063500"/>
          </a:xfrm>
          <a:solidFill>
            <a:schemeClr val="accent4"/>
          </a:solidFill>
        </p:grpSpPr>
        <p:sp>
          <p:nvSpPr>
            <p:cNvPr id="28" name="Freeform 27">
              <a:extLst>
                <a:ext uri="{FF2B5EF4-FFF2-40B4-BE49-F238E27FC236}">
                  <a16:creationId xmlns:a16="http://schemas.microsoft.com/office/drawing/2014/main" id="{5FE77CEC-2A87-AE50-3CDB-D3E20D6A44CA}"/>
                </a:ext>
              </a:extLst>
            </p:cNvPr>
            <p:cNvSpPr/>
            <p:nvPr/>
          </p:nvSpPr>
          <p:spPr>
            <a:xfrm>
              <a:off x="3178360" y="4472061"/>
              <a:ext cx="236509" cy="237481"/>
            </a:xfrm>
            <a:custGeom>
              <a:avLst/>
              <a:gdLst>
                <a:gd name="connsiteX0" fmla="*/ 117310 w 236509"/>
                <a:gd name="connsiteY0" fmla="*/ 237477 h 237481"/>
                <a:gd name="connsiteX1" fmla="*/ 236505 w 236509"/>
                <a:gd name="connsiteY1" fmla="*/ 119690 h 237481"/>
                <a:gd name="connsiteX2" fmla="*/ 119202 w 236509"/>
                <a:gd name="connsiteY2" fmla="*/ 4 h 237481"/>
                <a:gd name="connsiteX3" fmla="*/ 8 w 236509"/>
                <a:gd name="connsiteY3" fmla="*/ 117791 h 237481"/>
                <a:gd name="connsiteX4" fmla="*/ 4 w 236509"/>
                <a:gd name="connsiteY4" fmla="*/ 118737 h 237481"/>
                <a:gd name="connsiteX5" fmla="*/ 116361 w 236509"/>
                <a:gd name="connsiteY5" fmla="*/ 237473 h 237481"/>
                <a:gd name="connsiteX6" fmla="*/ 117310 w 236509"/>
                <a:gd name="connsiteY6" fmla="*/ 237477 h 237481"/>
                <a:gd name="connsiteX7" fmla="*/ 117310 w 236509"/>
                <a:gd name="connsiteY7" fmla="*/ 19945 h 237481"/>
                <a:gd name="connsiteX8" fmla="*/ 217580 w 236509"/>
                <a:gd name="connsiteY8" fmla="*/ 118737 h 237481"/>
                <a:gd name="connsiteX9" fmla="*/ 119194 w 236509"/>
                <a:gd name="connsiteY9" fmla="*/ 219420 h 237481"/>
                <a:gd name="connsiteX10" fmla="*/ 18924 w 236509"/>
                <a:gd name="connsiteY10" fmla="*/ 120628 h 237481"/>
                <a:gd name="connsiteX11" fmla="*/ 18924 w 236509"/>
                <a:gd name="connsiteY11" fmla="*/ 118737 h 237481"/>
                <a:gd name="connsiteX12" fmla="*/ 117310 w 236509"/>
                <a:gd name="connsiteY12" fmla="*/ 19945 h 23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509" h="237481">
                  <a:moveTo>
                    <a:pt x="117310" y="237477"/>
                  </a:moveTo>
                  <a:cubicBezTo>
                    <a:pt x="182617" y="238002"/>
                    <a:pt x="235983" y="185267"/>
                    <a:pt x="236505" y="119690"/>
                  </a:cubicBezTo>
                  <a:cubicBezTo>
                    <a:pt x="237027" y="54114"/>
                    <a:pt x="184509" y="528"/>
                    <a:pt x="119202" y="4"/>
                  </a:cubicBezTo>
                  <a:cubicBezTo>
                    <a:pt x="53896" y="-520"/>
                    <a:pt x="530" y="52215"/>
                    <a:pt x="8" y="117791"/>
                  </a:cubicBezTo>
                  <a:cubicBezTo>
                    <a:pt x="5" y="118106"/>
                    <a:pt x="4" y="118421"/>
                    <a:pt x="4" y="118737"/>
                  </a:cubicBezTo>
                  <a:cubicBezTo>
                    <a:pt x="-518" y="183789"/>
                    <a:pt x="51576" y="236949"/>
                    <a:pt x="116361" y="237473"/>
                  </a:cubicBezTo>
                  <a:cubicBezTo>
                    <a:pt x="116678" y="237476"/>
                    <a:pt x="116994" y="237477"/>
                    <a:pt x="117310" y="237477"/>
                  </a:cubicBezTo>
                  <a:close/>
                  <a:moveTo>
                    <a:pt x="117310" y="19945"/>
                  </a:moveTo>
                  <a:cubicBezTo>
                    <a:pt x="172167" y="19422"/>
                    <a:pt x="217060" y="63654"/>
                    <a:pt x="217580" y="118737"/>
                  </a:cubicBezTo>
                  <a:cubicBezTo>
                    <a:pt x="218099" y="173820"/>
                    <a:pt x="174051" y="218898"/>
                    <a:pt x="119194" y="219420"/>
                  </a:cubicBezTo>
                  <a:cubicBezTo>
                    <a:pt x="64336" y="219942"/>
                    <a:pt x="19445" y="175711"/>
                    <a:pt x="18924" y="120628"/>
                  </a:cubicBezTo>
                  <a:cubicBezTo>
                    <a:pt x="18919" y="119997"/>
                    <a:pt x="18919" y="119368"/>
                    <a:pt x="18924" y="118737"/>
                  </a:cubicBezTo>
                  <a:cubicBezTo>
                    <a:pt x="18924" y="64175"/>
                    <a:pt x="62973" y="19945"/>
                    <a:pt x="117310" y="19945"/>
                  </a:cubicBezTo>
                  <a:close/>
                </a:path>
              </a:pathLst>
            </a:custGeom>
            <a:grpFill/>
            <a:ln w="127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8500629-D581-AB9E-731C-5DBE22D0FD8A}"/>
                </a:ext>
              </a:extLst>
            </p:cNvPr>
            <p:cNvSpPr/>
            <p:nvPr/>
          </p:nvSpPr>
          <p:spPr>
            <a:xfrm>
              <a:off x="3068626" y="4726509"/>
              <a:ext cx="454089" cy="194861"/>
            </a:xfrm>
            <a:custGeom>
              <a:avLst/>
              <a:gdLst>
                <a:gd name="connsiteX0" fmla="*/ 11352 w 454089"/>
                <a:gd name="connsiteY0" fmla="*/ 194862 h 194861"/>
                <a:gd name="connsiteX1" fmla="*/ 442738 w 454089"/>
                <a:gd name="connsiteY1" fmla="*/ 194862 h 194861"/>
                <a:gd name="connsiteX2" fmla="*/ 454090 w 454089"/>
                <a:gd name="connsiteY2" fmla="*/ 190112 h 194861"/>
                <a:gd name="connsiteX3" fmla="*/ 454090 w 454089"/>
                <a:gd name="connsiteY3" fmla="*/ 172064 h 194861"/>
                <a:gd name="connsiteX4" fmla="*/ 318809 w 454089"/>
                <a:gd name="connsiteY4" fmla="*/ 127 h 194861"/>
                <a:gd name="connsiteX5" fmla="*/ 310295 w 454089"/>
                <a:gd name="connsiteY5" fmla="*/ 2027 h 194861"/>
                <a:gd name="connsiteX6" fmla="*/ 227991 w 454089"/>
                <a:gd name="connsiteY6" fmla="*/ 28625 h 194861"/>
                <a:gd name="connsiteX7" fmla="*/ 144741 w 454089"/>
                <a:gd name="connsiteY7" fmla="*/ 2027 h 194861"/>
                <a:gd name="connsiteX8" fmla="*/ 136227 w 454089"/>
                <a:gd name="connsiteY8" fmla="*/ 127 h 194861"/>
                <a:gd name="connsiteX9" fmla="*/ 0 w 454089"/>
                <a:gd name="connsiteY9" fmla="*/ 172064 h 194861"/>
                <a:gd name="connsiteX10" fmla="*/ 0 w 454089"/>
                <a:gd name="connsiteY10" fmla="*/ 190112 h 194861"/>
                <a:gd name="connsiteX11" fmla="*/ 11352 w 454089"/>
                <a:gd name="connsiteY11" fmla="*/ 194862 h 194861"/>
                <a:gd name="connsiteX12" fmla="*/ 18920 w 454089"/>
                <a:gd name="connsiteY12" fmla="*/ 172064 h 194861"/>
                <a:gd name="connsiteX13" fmla="*/ 136227 w 454089"/>
                <a:gd name="connsiteY13" fmla="*/ 20076 h 194861"/>
                <a:gd name="connsiteX14" fmla="*/ 227045 w 454089"/>
                <a:gd name="connsiteY14" fmla="*/ 47624 h 194861"/>
                <a:gd name="connsiteX15" fmla="*/ 317863 w 454089"/>
                <a:gd name="connsiteY15" fmla="*/ 20076 h 194861"/>
                <a:gd name="connsiteX16" fmla="*/ 435169 w 454089"/>
                <a:gd name="connsiteY16" fmla="*/ 172064 h 194861"/>
                <a:gd name="connsiteX17" fmla="*/ 435169 w 454089"/>
                <a:gd name="connsiteY17" fmla="*/ 175863 h 194861"/>
                <a:gd name="connsiteX18" fmla="*/ 18920 w 454089"/>
                <a:gd name="connsiteY18" fmla="*/ 175863 h 19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089" h="194861">
                  <a:moveTo>
                    <a:pt x="11352" y="194862"/>
                  </a:moveTo>
                  <a:lnTo>
                    <a:pt x="442738" y="194862"/>
                  </a:lnTo>
                  <a:cubicBezTo>
                    <a:pt x="448414" y="194862"/>
                    <a:pt x="454090" y="194862"/>
                    <a:pt x="454090" y="190112"/>
                  </a:cubicBezTo>
                  <a:lnTo>
                    <a:pt x="454090" y="172064"/>
                  </a:lnTo>
                  <a:cubicBezTo>
                    <a:pt x="453426" y="90443"/>
                    <a:pt x="397734" y="19663"/>
                    <a:pt x="318809" y="127"/>
                  </a:cubicBezTo>
                  <a:cubicBezTo>
                    <a:pt x="315842" y="-153"/>
                    <a:pt x="312864" y="512"/>
                    <a:pt x="310295" y="2027"/>
                  </a:cubicBezTo>
                  <a:cubicBezTo>
                    <a:pt x="286284" y="19274"/>
                    <a:pt x="257513" y="28572"/>
                    <a:pt x="227991" y="28625"/>
                  </a:cubicBezTo>
                  <a:cubicBezTo>
                    <a:pt x="198204" y="28399"/>
                    <a:pt x="169182" y="19127"/>
                    <a:pt x="144741" y="2027"/>
                  </a:cubicBezTo>
                  <a:cubicBezTo>
                    <a:pt x="142229" y="371"/>
                    <a:pt x="139201" y="-305"/>
                    <a:pt x="136227" y="127"/>
                  </a:cubicBezTo>
                  <a:cubicBezTo>
                    <a:pt x="56926" y="19292"/>
                    <a:pt x="773" y="90165"/>
                    <a:pt x="0" y="172064"/>
                  </a:cubicBezTo>
                  <a:lnTo>
                    <a:pt x="0" y="190112"/>
                  </a:lnTo>
                  <a:cubicBezTo>
                    <a:pt x="0" y="194862"/>
                    <a:pt x="5676" y="194862"/>
                    <a:pt x="11352" y="194862"/>
                  </a:cubicBezTo>
                  <a:close/>
                  <a:moveTo>
                    <a:pt x="18920" y="172064"/>
                  </a:moveTo>
                  <a:cubicBezTo>
                    <a:pt x="19504" y="100666"/>
                    <a:pt x="67517" y="38458"/>
                    <a:pt x="136227" y="20076"/>
                  </a:cubicBezTo>
                  <a:cubicBezTo>
                    <a:pt x="163052" y="38219"/>
                    <a:pt x="194702" y="47820"/>
                    <a:pt x="227045" y="47624"/>
                  </a:cubicBezTo>
                  <a:cubicBezTo>
                    <a:pt x="259370" y="47703"/>
                    <a:pt x="290987" y="38113"/>
                    <a:pt x="317863" y="20076"/>
                  </a:cubicBezTo>
                  <a:cubicBezTo>
                    <a:pt x="386572" y="38458"/>
                    <a:pt x="434586" y="100666"/>
                    <a:pt x="435169" y="172064"/>
                  </a:cubicBezTo>
                  <a:lnTo>
                    <a:pt x="435169" y="175863"/>
                  </a:lnTo>
                  <a:lnTo>
                    <a:pt x="18920" y="175863"/>
                  </a:lnTo>
                  <a:close/>
                </a:path>
              </a:pathLst>
            </a:custGeom>
            <a:grpFill/>
            <a:ln w="1270"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9B72835-6979-CC50-1832-0E525E10E868}"/>
                </a:ext>
              </a:extLst>
            </p:cNvPr>
            <p:cNvSpPr/>
            <p:nvPr/>
          </p:nvSpPr>
          <p:spPr>
            <a:xfrm>
              <a:off x="3423950" y="4917571"/>
              <a:ext cx="305943" cy="263158"/>
            </a:xfrm>
            <a:custGeom>
              <a:avLst/>
              <a:gdLst>
                <a:gd name="connsiteX0" fmla="*/ 305944 w 305943"/>
                <a:gd name="connsiteY0" fmla="*/ 8549 h 263158"/>
                <a:gd name="connsiteX1" fmla="*/ 296484 w 305943"/>
                <a:gd name="connsiteY1" fmla="*/ 0 h 263158"/>
                <a:gd name="connsiteX2" fmla="*/ 287023 w 305943"/>
                <a:gd name="connsiteY2" fmla="*/ 7600 h 263158"/>
                <a:gd name="connsiteX3" fmla="*/ 156479 w 305943"/>
                <a:gd name="connsiteY3" fmla="*/ 136789 h 263158"/>
                <a:gd name="connsiteX4" fmla="*/ 156472 w 305943"/>
                <a:gd name="connsiteY4" fmla="*/ 136789 h 263158"/>
                <a:gd name="connsiteX5" fmla="*/ 29706 w 305943"/>
                <a:gd name="connsiteY5" fmla="*/ 136789 h 263158"/>
                <a:gd name="connsiteX6" fmla="*/ 105387 w 305943"/>
                <a:gd name="connsiteY6" fmla="*/ 51296 h 263158"/>
                <a:gd name="connsiteX7" fmla="*/ 104761 w 305943"/>
                <a:gd name="connsiteY7" fmla="*/ 39222 h 263158"/>
                <a:gd name="connsiteX8" fmla="*/ 104441 w 305943"/>
                <a:gd name="connsiteY8" fmla="*/ 38947 h 263158"/>
                <a:gd name="connsiteX9" fmla="*/ 91197 w 305943"/>
                <a:gd name="connsiteY9" fmla="*/ 39897 h 263158"/>
                <a:gd name="connsiteX10" fmla="*/ 2271 w 305943"/>
                <a:gd name="connsiteY10" fmla="*/ 144389 h 263158"/>
                <a:gd name="connsiteX11" fmla="*/ 2271 w 305943"/>
                <a:gd name="connsiteY11" fmla="*/ 156738 h 263158"/>
                <a:gd name="connsiteX12" fmla="*/ 91197 w 305943"/>
                <a:gd name="connsiteY12" fmla="*/ 259329 h 263158"/>
                <a:gd name="connsiteX13" fmla="*/ 97819 w 305943"/>
                <a:gd name="connsiteY13" fmla="*/ 263129 h 263158"/>
                <a:gd name="connsiteX14" fmla="*/ 104441 w 305943"/>
                <a:gd name="connsiteY14" fmla="*/ 260279 h 263158"/>
                <a:gd name="connsiteX15" fmla="*/ 105387 w 305943"/>
                <a:gd name="connsiteY15" fmla="*/ 245081 h 263158"/>
                <a:gd name="connsiteX16" fmla="*/ 30652 w 305943"/>
                <a:gd name="connsiteY16" fmla="*/ 155788 h 263158"/>
                <a:gd name="connsiteX17" fmla="*/ 156472 w 305943"/>
                <a:gd name="connsiteY17" fmla="*/ 155788 h 263158"/>
                <a:gd name="connsiteX18" fmla="*/ 305934 w 305943"/>
                <a:gd name="connsiteY18" fmla="*/ 9515 h 263158"/>
                <a:gd name="connsiteX19" fmla="*/ 305944 w 305943"/>
                <a:gd name="connsiteY19" fmla="*/ 8549 h 26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5943" h="263158">
                  <a:moveTo>
                    <a:pt x="305944" y="8549"/>
                  </a:moveTo>
                  <a:cubicBezTo>
                    <a:pt x="305457" y="3677"/>
                    <a:pt x="301360" y="-25"/>
                    <a:pt x="296484" y="0"/>
                  </a:cubicBezTo>
                  <a:cubicBezTo>
                    <a:pt x="290807" y="0"/>
                    <a:pt x="287023" y="2850"/>
                    <a:pt x="287023" y="7600"/>
                  </a:cubicBezTo>
                  <a:cubicBezTo>
                    <a:pt x="286503" y="79472"/>
                    <a:pt x="228056" y="137312"/>
                    <a:pt x="156479" y="136789"/>
                  </a:cubicBezTo>
                  <a:cubicBezTo>
                    <a:pt x="156477" y="136789"/>
                    <a:pt x="156474" y="136789"/>
                    <a:pt x="156472" y="136789"/>
                  </a:cubicBezTo>
                  <a:lnTo>
                    <a:pt x="29706" y="136789"/>
                  </a:lnTo>
                  <a:lnTo>
                    <a:pt x="105387" y="51296"/>
                  </a:lnTo>
                  <a:cubicBezTo>
                    <a:pt x="108535" y="47788"/>
                    <a:pt x="108254" y="42382"/>
                    <a:pt x="104761" y="39222"/>
                  </a:cubicBezTo>
                  <a:cubicBezTo>
                    <a:pt x="104656" y="39128"/>
                    <a:pt x="104550" y="39036"/>
                    <a:pt x="104441" y="38947"/>
                  </a:cubicBezTo>
                  <a:cubicBezTo>
                    <a:pt x="100510" y="35577"/>
                    <a:pt x="94612" y="36000"/>
                    <a:pt x="91197" y="39897"/>
                  </a:cubicBezTo>
                  <a:lnTo>
                    <a:pt x="2271" y="144389"/>
                  </a:lnTo>
                  <a:cubicBezTo>
                    <a:pt x="-757" y="147943"/>
                    <a:pt x="-757" y="153183"/>
                    <a:pt x="2271" y="156738"/>
                  </a:cubicBezTo>
                  <a:lnTo>
                    <a:pt x="91197" y="259329"/>
                  </a:lnTo>
                  <a:cubicBezTo>
                    <a:pt x="92383" y="261873"/>
                    <a:pt x="95034" y="263394"/>
                    <a:pt x="97819" y="263129"/>
                  </a:cubicBezTo>
                  <a:cubicBezTo>
                    <a:pt x="100294" y="263001"/>
                    <a:pt x="102642" y="261991"/>
                    <a:pt x="104441" y="260279"/>
                  </a:cubicBezTo>
                  <a:cubicBezTo>
                    <a:pt x="108200" y="256034"/>
                    <a:pt x="108591" y="249763"/>
                    <a:pt x="105387" y="245081"/>
                  </a:cubicBezTo>
                  <a:lnTo>
                    <a:pt x="30652" y="155788"/>
                  </a:lnTo>
                  <a:lnTo>
                    <a:pt x="156472" y="155788"/>
                  </a:lnTo>
                  <a:cubicBezTo>
                    <a:pt x="237971" y="156838"/>
                    <a:pt x="304888" y="91350"/>
                    <a:pt x="305934" y="9515"/>
                  </a:cubicBezTo>
                  <a:cubicBezTo>
                    <a:pt x="305939" y="9193"/>
                    <a:pt x="305942" y="8871"/>
                    <a:pt x="305944" y="8549"/>
                  </a:cubicBezTo>
                  <a:close/>
                </a:path>
              </a:pathLst>
            </a:custGeom>
            <a:grpFill/>
            <a:ln w="127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0049BE-61CB-CA4F-4926-C3B6C68523A8}"/>
                </a:ext>
              </a:extLst>
            </p:cNvPr>
            <p:cNvSpPr/>
            <p:nvPr/>
          </p:nvSpPr>
          <p:spPr>
            <a:xfrm>
              <a:off x="2861447" y="4339181"/>
              <a:ext cx="314197" cy="263015"/>
            </a:xfrm>
            <a:custGeom>
              <a:avLst/>
              <a:gdLst>
                <a:gd name="connsiteX0" fmla="*/ 210017 w 314197"/>
                <a:gd name="connsiteY0" fmla="*/ 223119 h 263015"/>
                <a:gd name="connsiteX1" fmla="*/ 216639 w 314197"/>
                <a:gd name="connsiteY1" fmla="*/ 225018 h 263015"/>
                <a:gd name="connsiteX2" fmla="*/ 223261 w 314197"/>
                <a:gd name="connsiteY2" fmla="*/ 222169 h 263015"/>
                <a:gd name="connsiteX3" fmla="*/ 312187 w 314197"/>
                <a:gd name="connsiteY3" fmla="*/ 118627 h 263015"/>
                <a:gd name="connsiteX4" fmla="*/ 312187 w 314197"/>
                <a:gd name="connsiteY4" fmla="*/ 106278 h 263015"/>
                <a:gd name="connsiteX5" fmla="*/ 223261 w 314197"/>
                <a:gd name="connsiteY5" fmla="*/ 3686 h 263015"/>
                <a:gd name="connsiteX6" fmla="*/ 211415 w 314197"/>
                <a:gd name="connsiteY6" fmla="*/ 1519 h 263015"/>
                <a:gd name="connsiteX7" fmla="*/ 210017 w 314197"/>
                <a:gd name="connsiteY7" fmla="*/ 2736 h 263015"/>
                <a:gd name="connsiteX8" fmla="*/ 209071 w 314197"/>
                <a:gd name="connsiteY8" fmla="*/ 17935 h 263015"/>
                <a:gd name="connsiteX9" fmla="*/ 283806 w 314197"/>
                <a:gd name="connsiteY9" fmla="*/ 107228 h 263015"/>
                <a:gd name="connsiteX10" fmla="*/ 149471 w 314197"/>
                <a:gd name="connsiteY10" fmla="*/ 107228 h 263015"/>
                <a:gd name="connsiteX11" fmla="*/ 9 w 314197"/>
                <a:gd name="connsiteY11" fmla="*/ 253501 h 263015"/>
                <a:gd name="connsiteX12" fmla="*/ 0 w 314197"/>
                <a:gd name="connsiteY12" fmla="*/ 254466 h 263015"/>
                <a:gd name="connsiteX13" fmla="*/ 9460 w 314197"/>
                <a:gd name="connsiteY13" fmla="*/ 263015 h 263015"/>
                <a:gd name="connsiteX14" fmla="*/ 18920 w 314197"/>
                <a:gd name="connsiteY14" fmla="*/ 255416 h 263015"/>
                <a:gd name="connsiteX15" fmla="*/ 149465 w 314197"/>
                <a:gd name="connsiteY15" fmla="*/ 126226 h 263015"/>
                <a:gd name="connsiteX16" fmla="*/ 149471 w 314197"/>
                <a:gd name="connsiteY16" fmla="*/ 126226 h 263015"/>
                <a:gd name="connsiteX17" fmla="*/ 284752 w 314197"/>
                <a:gd name="connsiteY17" fmla="*/ 126226 h 263015"/>
                <a:gd name="connsiteX18" fmla="*/ 209071 w 314197"/>
                <a:gd name="connsiteY18" fmla="*/ 211719 h 263015"/>
                <a:gd name="connsiteX19" fmla="*/ 209247 w 314197"/>
                <a:gd name="connsiteY19" fmla="*/ 222465 h 263015"/>
                <a:gd name="connsiteX20" fmla="*/ 210017 w 314197"/>
                <a:gd name="connsiteY20" fmla="*/ 223119 h 26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197" h="263015">
                  <a:moveTo>
                    <a:pt x="210017" y="223119"/>
                  </a:moveTo>
                  <a:cubicBezTo>
                    <a:pt x="211908" y="224565"/>
                    <a:pt x="214272" y="225244"/>
                    <a:pt x="216639" y="225018"/>
                  </a:cubicBezTo>
                  <a:cubicBezTo>
                    <a:pt x="219157" y="225099"/>
                    <a:pt x="221583" y="224056"/>
                    <a:pt x="223261" y="222169"/>
                  </a:cubicBezTo>
                  <a:lnTo>
                    <a:pt x="312187" y="118627"/>
                  </a:lnTo>
                  <a:cubicBezTo>
                    <a:pt x="314868" y="114951"/>
                    <a:pt x="314868" y="109954"/>
                    <a:pt x="312187" y="106278"/>
                  </a:cubicBezTo>
                  <a:lnTo>
                    <a:pt x="223261" y="3686"/>
                  </a:lnTo>
                  <a:cubicBezTo>
                    <a:pt x="220585" y="-197"/>
                    <a:pt x="215282" y="-1167"/>
                    <a:pt x="211415" y="1519"/>
                  </a:cubicBezTo>
                  <a:cubicBezTo>
                    <a:pt x="210906" y="1873"/>
                    <a:pt x="210438" y="2281"/>
                    <a:pt x="210017" y="2736"/>
                  </a:cubicBezTo>
                  <a:cubicBezTo>
                    <a:pt x="206258" y="6981"/>
                    <a:pt x="205867" y="13253"/>
                    <a:pt x="209071" y="17935"/>
                  </a:cubicBezTo>
                  <a:lnTo>
                    <a:pt x="283806" y="107228"/>
                  </a:lnTo>
                  <a:lnTo>
                    <a:pt x="149471" y="107228"/>
                  </a:lnTo>
                  <a:cubicBezTo>
                    <a:pt x="67973" y="106177"/>
                    <a:pt x="1056" y="171666"/>
                    <a:pt x="9" y="253501"/>
                  </a:cubicBezTo>
                  <a:cubicBezTo>
                    <a:pt x="5" y="253823"/>
                    <a:pt x="2" y="254144"/>
                    <a:pt x="0" y="254466"/>
                  </a:cubicBezTo>
                  <a:cubicBezTo>
                    <a:pt x="488" y="259338"/>
                    <a:pt x="4584" y="263040"/>
                    <a:pt x="9460" y="263015"/>
                  </a:cubicBezTo>
                  <a:cubicBezTo>
                    <a:pt x="15136" y="263015"/>
                    <a:pt x="18920" y="260166"/>
                    <a:pt x="18920" y="255416"/>
                  </a:cubicBezTo>
                  <a:cubicBezTo>
                    <a:pt x="19441" y="183544"/>
                    <a:pt x="77888" y="125704"/>
                    <a:pt x="149465" y="126226"/>
                  </a:cubicBezTo>
                  <a:cubicBezTo>
                    <a:pt x="149467" y="126226"/>
                    <a:pt x="149469" y="126226"/>
                    <a:pt x="149471" y="126226"/>
                  </a:cubicBezTo>
                  <a:lnTo>
                    <a:pt x="284752" y="126226"/>
                  </a:lnTo>
                  <a:lnTo>
                    <a:pt x="209071" y="211719"/>
                  </a:lnTo>
                  <a:cubicBezTo>
                    <a:pt x="206164" y="214735"/>
                    <a:pt x="206244" y="219547"/>
                    <a:pt x="209247" y="222465"/>
                  </a:cubicBezTo>
                  <a:cubicBezTo>
                    <a:pt x="209489" y="222700"/>
                    <a:pt x="209746" y="222918"/>
                    <a:pt x="210017" y="223119"/>
                  </a:cubicBezTo>
                  <a:close/>
                </a:path>
              </a:pathLst>
            </a:custGeom>
            <a:grpFill/>
            <a:ln w="1270" cap="flat">
              <a:noFill/>
              <a:prstDash val="solid"/>
              <a:miter/>
            </a:ln>
          </p:spPr>
          <p:txBody>
            <a:bodyPr rtlCol="0" anchor="ctr"/>
            <a:lstStyle/>
            <a:p>
              <a:endParaRPr lang="en-US"/>
            </a:p>
          </p:txBody>
        </p:sp>
      </p:grpSp>
      <p:pic>
        <p:nvPicPr>
          <p:cNvPr id="42" name="Graphic 41">
            <a:extLst>
              <a:ext uri="{FF2B5EF4-FFF2-40B4-BE49-F238E27FC236}">
                <a16:creationId xmlns:a16="http://schemas.microsoft.com/office/drawing/2014/main" id="{62AB956D-524E-79C7-DA88-D232B80934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21533"/>
          <a:stretch/>
        </p:blipFill>
        <p:spPr>
          <a:xfrm>
            <a:off x="6371055" y="4265828"/>
            <a:ext cx="734354" cy="714522"/>
          </a:xfrm>
          <a:prstGeom prst="rect">
            <a:avLst/>
          </a:prstGeom>
        </p:spPr>
      </p:pic>
      <p:pic>
        <p:nvPicPr>
          <p:cNvPr id="3" name="Picture 2">
            <a:extLst>
              <a:ext uri="{FF2B5EF4-FFF2-40B4-BE49-F238E27FC236}">
                <a16:creationId xmlns:a16="http://schemas.microsoft.com/office/drawing/2014/main" id="{05888DC9-01D4-E21B-6826-9016AA33310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893734" y="2017438"/>
            <a:ext cx="699897" cy="661014"/>
          </a:xfrm>
          <a:prstGeom prst="rect">
            <a:avLst/>
          </a:prstGeom>
        </p:spPr>
      </p:pic>
      <p:sp>
        <p:nvSpPr>
          <p:cNvPr id="5" name="Title 4">
            <a:extLst>
              <a:ext uri="{FF2B5EF4-FFF2-40B4-BE49-F238E27FC236}">
                <a16:creationId xmlns:a16="http://schemas.microsoft.com/office/drawing/2014/main" id="{3236BCC9-3B6C-03A3-732B-DE9F9E235893}"/>
              </a:ext>
            </a:extLst>
          </p:cNvPr>
          <p:cNvSpPr>
            <a:spLocks noGrp="1"/>
          </p:cNvSpPr>
          <p:nvPr>
            <p:ph type="title"/>
          </p:nvPr>
        </p:nvSpPr>
        <p:spPr>
          <a:xfrm>
            <a:off x="838200" y="423451"/>
            <a:ext cx="10515600" cy="701326"/>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403235626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4 - No Icons">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2679947" y="415813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A5C14D3D-B6A6-0C53-6A3D-122CCF71E742}"/>
              </a:ext>
            </a:extLst>
          </p:cNvPr>
          <p:cNvSpPr/>
          <p:nvPr userDrawn="1"/>
        </p:nvSpPr>
        <p:spPr>
          <a:xfrm>
            <a:off x="6165595" y="4140583"/>
            <a:ext cx="3154680" cy="195681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6154528" y="182103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2693707" y="1821881"/>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6573633-B4B2-5215-48B7-C2678BEDA758}"/>
              </a:ext>
            </a:extLst>
          </p:cNvPr>
          <p:cNvCxnSpPr/>
          <p:nvPr userDrawn="1"/>
        </p:nvCxnSpPr>
        <p:spPr>
          <a:xfrm>
            <a:off x="5852915" y="1227986"/>
            <a:ext cx="50292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D311D5E8-4AB2-B8D7-BEBE-51A9719E6EB6}"/>
              </a:ext>
            </a:extLst>
          </p:cNvPr>
          <p:cNvSpPr/>
          <p:nvPr userDrawn="1"/>
        </p:nvSpPr>
        <p:spPr>
          <a:xfrm>
            <a:off x="2693707" y="1730441"/>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2702082" y="1821881"/>
            <a:ext cx="3150833" cy="1987430"/>
          </a:xfrm>
          <a:noFill/>
        </p:spPr>
        <p:txBody>
          <a:bodyPr lIns="182880" tIns="274320" bIns="274320" anchor="b">
            <a:normAutofit/>
          </a:bodyPr>
          <a:lstStyle>
            <a:lvl1pPr algn="l">
              <a:defRPr sz="1400"/>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6154528" y="1730441"/>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6162903" y="1836361"/>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2680287" y="4066695"/>
            <a:ext cx="3163824" cy="914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2689091" y="4150775"/>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27" name="Rectangle 126">
            <a:extLst>
              <a:ext uri="{FF2B5EF4-FFF2-40B4-BE49-F238E27FC236}">
                <a16:creationId xmlns:a16="http://schemas.microsoft.com/office/drawing/2014/main" id="{5B3C2620-AE97-4719-7A63-5E8516EB41F5}"/>
              </a:ext>
            </a:extLst>
          </p:cNvPr>
          <p:cNvSpPr/>
          <p:nvPr userDrawn="1"/>
        </p:nvSpPr>
        <p:spPr>
          <a:xfrm>
            <a:off x="6165595" y="4049143"/>
            <a:ext cx="3163824"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 Placeholder 93">
            <a:extLst>
              <a:ext uri="{FF2B5EF4-FFF2-40B4-BE49-F238E27FC236}">
                <a16:creationId xmlns:a16="http://schemas.microsoft.com/office/drawing/2014/main" id="{A83C5D3B-138C-F974-8E8D-44CD888C8643}"/>
              </a:ext>
            </a:extLst>
          </p:cNvPr>
          <p:cNvSpPr>
            <a:spLocks noGrp="1"/>
          </p:cNvSpPr>
          <p:nvPr>
            <p:ph type="body" sz="quarter" idx="13"/>
          </p:nvPr>
        </p:nvSpPr>
        <p:spPr>
          <a:xfrm>
            <a:off x="6173970" y="4155063"/>
            <a:ext cx="3150833" cy="1952528"/>
          </a:xfrm>
          <a:solidFill>
            <a:srgbClr val="EFEDF2"/>
          </a:solidFill>
        </p:spPr>
        <p:txBody>
          <a:bodyPr lIns="182880" tIns="274320" bIns="274320" anchor="b">
            <a:normAutofit/>
          </a:bodyPr>
          <a:lstStyle>
            <a:lvl1pPr algn="l">
              <a:defRPr sz="1400"/>
            </a:lvl1pPr>
          </a:lstStyle>
          <a:p>
            <a:pPr lvl="0"/>
            <a:r>
              <a:rPr lang="en-US"/>
              <a:t>Click to edit Master text styles</a:t>
            </a:r>
          </a:p>
        </p:txBody>
      </p:sp>
      <p:sp>
        <p:nvSpPr>
          <p:cNvPr id="4" name="Title 3">
            <a:extLst>
              <a:ext uri="{FF2B5EF4-FFF2-40B4-BE49-F238E27FC236}">
                <a16:creationId xmlns:a16="http://schemas.microsoft.com/office/drawing/2014/main" id="{8C9F421B-1188-16EB-A2DC-BAF64610F386}"/>
              </a:ext>
            </a:extLst>
          </p:cNvPr>
          <p:cNvSpPr>
            <a:spLocks noGrp="1"/>
          </p:cNvSpPr>
          <p:nvPr>
            <p:ph type="title"/>
          </p:nvPr>
        </p:nvSpPr>
        <p:spPr>
          <a:xfrm>
            <a:off x="838200" y="415926"/>
            <a:ext cx="10515600" cy="699642"/>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276517121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3">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897392" y="280282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441187" y="278834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965452" y="280282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311D5E8-4AB2-B8D7-BEBE-51A9719E6EB6}"/>
              </a:ext>
            </a:extLst>
          </p:cNvPr>
          <p:cNvSpPr/>
          <p:nvPr userDrawn="1"/>
        </p:nvSpPr>
        <p:spPr>
          <a:xfrm>
            <a:off x="969299" y="2696903"/>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977674" y="2788343"/>
            <a:ext cx="3150833" cy="1987430"/>
          </a:xfrm>
          <a:noFill/>
        </p:spPr>
        <p:txBody>
          <a:bodyPr lIns="182880" tIns="274320" bIns="274320" anchor="b">
            <a:normAutofit/>
          </a:bodyPr>
          <a:lstStyle>
            <a:lvl1pPr algn="l">
              <a:defRPr sz="1400"/>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430120" y="2696903"/>
            <a:ext cx="3163824" cy="91440"/>
          </a:xfrm>
          <a:prstGeom prst="rect">
            <a:avLst/>
          </a:prstGeom>
          <a:solidFill>
            <a:srgbClr val="0C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438495" y="2802823"/>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890941" y="2696903"/>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899316" y="2802823"/>
            <a:ext cx="3150833" cy="1952528"/>
          </a:xfrm>
          <a:noFill/>
        </p:spPr>
        <p:txBody>
          <a:bodyPr lIns="182880" tIns="274320" bIns="274320" anchor="b">
            <a:normAutofit/>
          </a:bodyPr>
          <a:lstStyle>
            <a:lvl1pPr algn="l">
              <a:defRPr sz="1400"/>
            </a:lvl1pPr>
          </a:lstStyle>
          <a:p>
            <a:pPr lvl="0"/>
            <a:r>
              <a:rPr lang="en-US"/>
              <a:t>Click to edit Master text styles</a:t>
            </a:r>
          </a:p>
        </p:txBody>
      </p:sp>
      <p:pic>
        <p:nvPicPr>
          <p:cNvPr id="95" name="Picture 94">
            <a:extLst>
              <a:ext uri="{FF2B5EF4-FFF2-40B4-BE49-F238E27FC236}">
                <a16:creationId xmlns:a16="http://schemas.microsoft.com/office/drawing/2014/main" id="{E5B13EF7-417A-15FD-A8C5-EB3F0FB6B6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21315" y="2981738"/>
            <a:ext cx="699897" cy="661014"/>
          </a:xfrm>
          <a:prstGeom prst="rect">
            <a:avLst/>
          </a:prstGeom>
        </p:spPr>
      </p:pic>
      <p:pic>
        <p:nvPicPr>
          <p:cNvPr id="105" name="Picture 104">
            <a:extLst>
              <a:ext uri="{FF2B5EF4-FFF2-40B4-BE49-F238E27FC236}">
                <a16:creationId xmlns:a16="http://schemas.microsoft.com/office/drawing/2014/main" id="{4C79A560-A247-0E94-5243-5429F22A86EF}"/>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630872" y="3030328"/>
            <a:ext cx="724551" cy="553294"/>
          </a:xfrm>
          <a:prstGeom prst="rect">
            <a:avLst/>
          </a:prstGeom>
        </p:spPr>
      </p:pic>
      <p:pic>
        <p:nvPicPr>
          <p:cNvPr id="114" name="Picture 113">
            <a:extLst>
              <a:ext uri="{FF2B5EF4-FFF2-40B4-BE49-F238E27FC236}">
                <a16:creationId xmlns:a16="http://schemas.microsoft.com/office/drawing/2014/main" id="{2F5D17D0-77B5-18A9-FC23-F835D0897536}"/>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028453" y="3052213"/>
            <a:ext cx="878115" cy="509523"/>
          </a:xfrm>
          <a:prstGeom prst="rect">
            <a:avLst/>
          </a:prstGeom>
        </p:spPr>
      </p:pic>
      <p:cxnSp>
        <p:nvCxnSpPr>
          <p:cNvPr id="6" name="Straight Connector 5">
            <a:extLst>
              <a:ext uri="{FF2B5EF4-FFF2-40B4-BE49-F238E27FC236}">
                <a16:creationId xmlns:a16="http://schemas.microsoft.com/office/drawing/2014/main" id="{B2088299-AB2A-8D8C-F836-D1B4931514C7}"/>
              </a:ext>
            </a:extLst>
          </p:cNvPr>
          <p:cNvCxnSpPr/>
          <p:nvPr userDrawn="1"/>
        </p:nvCxnSpPr>
        <p:spPr>
          <a:xfrm>
            <a:off x="5844540" y="2067424"/>
            <a:ext cx="502920" cy="0"/>
          </a:xfrm>
          <a:prstGeom prst="line">
            <a:avLst/>
          </a:prstGeom>
          <a:ln w="38100">
            <a:solidFill>
              <a:srgbClr val="C4C4C8"/>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04F45F07-CFA2-34F4-A1AF-E53B54BC80BB}"/>
              </a:ext>
            </a:extLst>
          </p:cNvPr>
          <p:cNvSpPr>
            <a:spLocks noGrp="1"/>
          </p:cNvSpPr>
          <p:nvPr>
            <p:ph type="title"/>
          </p:nvPr>
        </p:nvSpPr>
        <p:spPr>
          <a:xfrm>
            <a:off x="838200" y="1041985"/>
            <a:ext cx="10515600" cy="699503"/>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184986694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3 - No Icons">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897392" y="280282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441187" y="278834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965452" y="2802823"/>
            <a:ext cx="3154680" cy="195681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311D5E8-4AB2-B8D7-BEBE-51A9719E6EB6}"/>
              </a:ext>
            </a:extLst>
          </p:cNvPr>
          <p:cNvSpPr/>
          <p:nvPr userDrawn="1"/>
        </p:nvSpPr>
        <p:spPr>
          <a:xfrm>
            <a:off x="969299" y="2696903"/>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977674" y="2788343"/>
            <a:ext cx="3150833" cy="1987430"/>
          </a:xfrm>
          <a:noFill/>
        </p:spPr>
        <p:txBody>
          <a:bodyPr lIns="182880" tIns="274320" bIns="274320" anchor="b">
            <a:normAutofit/>
          </a:bodyPr>
          <a:lstStyle>
            <a:lvl1pPr algn="l">
              <a:defRPr sz="1400"/>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430120" y="2696903"/>
            <a:ext cx="3163824" cy="91440"/>
          </a:xfrm>
          <a:prstGeom prst="rect">
            <a:avLst/>
          </a:prstGeom>
          <a:solidFill>
            <a:srgbClr val="0C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438495" y="2802823"/>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890941" y="2696903"/>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899316" y="2802823"/>
            <a:ext cx="3150833" cy="1952528"/>
          </a:xfrm>
          <a:noFill/>
        </p:spPr>
        <p:txBody>
          <a:bodyPr lIns="182880" tIns="274320" bIns="274320" anchor="b">
            <a:normAutofit/>
          </a:bodyPr>
          <a:lstStyle>
            <a:lvl1pPr algn="l">
              <a:defRPr sz="1400"/>
            </a:lvl1pPr>
          </a:lstStyle>
          <a:p>
            <a:pPr lvl="0"/>
            <a:r>
              <a:rPr lang="en-US"/>
              <a:t>Click to edit Master text styles</a:t>
            </a:r>
          </a:p>
        </p:txBody>
      </p:sp>
      <p:cxnSp>
        <p:nvCxnSpPr>
          <p:cNvPr id="6" name="Straight Connector 5">
            <a:extLst>
              <a:ext uri="{FF2B5EF4-FFF2-40B4-BE49-F238E27FC236}">
                <a16:creationId xmlns:a16="http://schemas.microsoft.com/office/drawing/2014/main" id="{B2088299-AB2A-8D8C-F836-D1B4931514C7}"/>
              </a:ext>
            </a:extLst>
          </p:cNvPr>
          <p:cNvCxnSpPr/>
          <p:nvPr userDrawn="1"/>
        </p:nvCxnSpPr>
        <p:spPr>
          <a:xfrm>
            <a:off x="5844540" y="2067424"/>
            <a:ext cx="502920" cy="0"/>
          </a:xfrm>
          <a:prstGeom prst="line">
            <a:avLst/>
          </a:prstGeom>
          <a:ln w="38100">
            <a:solidFill>
              <a:srgbClr val="C4C4C8"/>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04F45F07-CFA2-34F4-A1AF-E53B54BC80BB}"/>
              </a:ext>
            </a:extLst>
          </p:cNvPr>
          <p:cNvSpPr>
            <a:spLocks noGrp="1"/>
          </p:cNvSpPr>
          <p:nvPr>
            <p:ph type="title"/>
          </p:nvPr>
        </p:nvSpPr>
        <p:spPr>
          <a:xfrm>
            <a:off x="838200" y="1041985"/>
            <a:ext cx="10515600" cy="699503"/>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294980575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Purple Box">
    <p:spTree>
      <p:nvGrpSpPr>
        <p:cNvPr id="1" name=""/>
        <p:cNvGrpSpPr/>
        <p:nvPr/>
      </p:nvGrpSpPr>
      <p:grpSpPr>
        <a:xfrm>
          <a:off x="0" y="0"/>
          <a:ext cx="0" cy="0"/>
          <a:chOff x="0" y="0"/>
          <a:chExt cx="0" cy="0"/>
        </a:xfrm>
      </p:grpSpPr>
      <p:pic>
        <p:nvPicPr>
          <p:cNvPr id="2" name="Picture 1" descr="A blue grid with dots&#10;&#10;Description automatically generated with medium confidence">
            <a:extLst>
              <a:ext uri="{FF2B5EF4-FFF2-40B4-BE49-F238E27FC236}">
                <a16:creationId xmlns:a16="http://schemas.microsoft.com/office/drawing/2014/main" id="{BE7D0AE4-CE16-17C9-5001-E0E2373971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100" r="13470"/>
          <a:stretch/>
        </p:blipFill>
        <p:spPr>
          <a:xfrm>
            <a:off x="4219138" y="-1"/>
            <a:ext cx="7972862" cy="6857302"/>
          </a:xfrm>
          <a:prstGeom prst="rect">
            <a:avLst/>
          </a:prstGeom>
        </p:spPr>
      </p:pic>
      <p:sp>
        <p:nvSpPr>
          <p:cNvPr id="4" name="Rectangle 3">
            <a:extLst>
              <a:ext uri="{FF2B5EF4-FFF2-40B4-BE49-F238E27FC236}">
                <a16:creationId xmlns:a16="http://schemas.microsoft.com/office/drawing/2014/main" id="{AA1FE6E7-11B6-FE72-20CB-C617B5C2ACB7}"/>
              </a:ext>
            </a:extLst>
          </p:cNvPr>
          <p:cNvSpPr/>
          <p:nvPr userDrawn="1"/>
        </p:nvSpPr>
        <p:spPr>
          <a:xfrm>
            <a:off x="4219140" y="-2"/>
            <a:ext cx="7972860" cy="6857303"/>
          </a:xfrm>
          <a:prstGeom prst="rect">
            <a:avLst/>
          </a:prstGeom>
          <a:gradFill>
            <a:gsLst>
              <a:gs pos="0">
                <a:srgbClr val="000064">
                  <a:alpha val="70000"/>
                </a:srgbClr>
              </a:gs>
              <a:gs pos="100000">
                <a:srgbClr val="7E19BA">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p:nvPr>
        </p:nvSpPr>
        <p:spPr>
          <a:xfrm>
            <a:off x="538163" y="1126969"/>
            <a:ext cx="3567112" cy="2302031"/>
          </a:xfrm>
        </p:spPr>
        <p:txBody>
          <a:bodyPr anchor="b">
            <a:normAutofit/>
          </a:bodyPr>
          <a:lstStyle>
            <a:lvl1pPr algn="l">
              <a:defRPr lang="en-US" sz="4400" b="0" kern="1200" smtClean="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Master text styles</a:t>
            </a:r>
          </a:p>
        </p:txBody>
      </p:sp>
      <p:cxnSp>
        <p:nvCxnSpPr>
          <p:cNvPr id="29" name="Straight Connector 28">
            <a:extLst>
              <a:ext uri="{FF2B5EF4-FFF2-40B4-BE49-F238E27FC236}">
                <a16:creationId xmlns:a16="http://schemas.microsoft.com/office/drawing/2014/main" id="{DDEB3B28-064C-7CF8-5219-D256A66DD915}"/>
              </a:ext>
            </a:extLst>
          </p:cNvPr>
          <p:cNvCxnSpPr/>
          <p:nvPr userDrawn="1"/>
        </p:nvCxnSpPr>
        <p:spPr>
          <a:xfrm>
            <a:off x="644905" y="3632378"/>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771E672-757D-22D5-C085-73B709B2A6F3}"/>
              </a:ext>
            </a:extLst>
          </p:cNvPr>
          <p:cNvSpPr/>
          <p:nvPr userDrawn="1"/>
        </p:nvSpPr>
        <p:spPr>
          <a:xfrm>
            <a:off x="4219139" y="4713233"/>
            <a:ext cx="7972861" cy="14293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34">
            <a:extLst>
              <a:ext uri="{FF2B5EF4-FFF2-40B4-BE49-F238E27FC236}">
                <a16:creationId xmlns:a16="http://schemas.microsoft.com/office/drawing/2014/main" id="{E6805C60-57B6-4942-CF90-F78322DF6BE2}"/>
              </a:ext>
            </a:extLst>
          </p:cNvPr>
          <p:cNvSpPr>
            <a:spLocks noGrp="1"/>
          </p:cNvSpPr>
          <p:nvPr>
            <p:ph sz="quarter" idx="11"/>
          </p:nvPr>
        </p:nvSpPr>
        <p:spPr>
          <a:xfrm>
            <a:off x="538163" y="3879192"/>
            <a:ext cx="3567112" cy="2537634"/>
          </a:xfrm>
        </p:spPr>
        <p:txBody>
          <a:bodyPr anchor="t">
            <a:normAutofit/>
          </a:bodyPr>
          <a:lstStyle>
            <a:lvl1pPr marL="0" algn="l" defTabSz="914400" rtl="0" eaLnBrk="1" latinLnBrk="0" hangingPunct="1">
              <a:lnSpc>
                <a:spcPct val="100000"/>
              </a:lnSpc>
              <a:spcBef>
                <a:spcPts val="0"/>
              </a:spcBef>
              <a:defRPr lang="en-US" sz="1400" b="0" kern="1200" dirty="0">
                <a:solidFill>
                  <a:schemeClr val="tx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7" name="Content Placeholder 34">
            <a:extLst>
              <a:ext uri="{FF2B5EF4-FFF2-40B4-BE49-F238E27FC236}">
                <a16:creationId xmlns:a16="http://schemas.microsoft.com/office/drawing/2014/main" id="{DA3800DA-FE42-A10B-D509-93F3F6DA5889}"/>
              </a:ext>
            </a:extLst>
          </p:cNvPr>
          <p:cNvSpPr>
            <a:spLocks noGrp="1"/>
          </p:cNvSpPr>
          <p:nvPr>
            <p:ph sz="quarter" idx="12" hasCustomPrompt="1"/>
          </p:nvPr>
        </p:nvSpPr>
        <p:spPr>
          <a:xfrm>
            <a:off x="5048060" y="5056723"/>
            <a:ext cx="6356580" cy="274275"/>
          </a:xfrm>
        </p:spPr>
        <p:txBody>
          <a:bodyPr anchor="t">
            <a:normAutofit/>
          </a:bodyPr>
          <a:lstStyle>
            <a:lvl1pPr marL="0" algn="ctr" defTabSz="914400" rtl="0" eaLnBrk="1" latinLnBrk="0" hangingPunct="1">
              <a:defRPr lang="en-US" sz="13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8" name="Content Placeholder 34">
            <a:extLst>
              <a:ext uri="{FF2B5EF4-FFF2-40B4-BE49-F238E27FC236}">
                <a16:creationId xmlns:a16="http://schemas.microsoft.com/office/drawing/2014/main" id="{C9E8A7A3-310D-90EF-EF5A-FAB0EFD67425}"/>
              </a:ext>
            </a:extLst>
          </p:cNvPr>
          <p:cNvSpPr>
            <a:spLocks noGrp="1"/>
          </p:cNvSpPr>
          <p:nvPr>
            <p:ph sz="quarter" idx="13"/>
          </p:nvPr>
        </p:nvSpPr>
        <p:spPr>
          <a:xfrm>
            <a:off x="5048060" y="5330998"/>
            <a:ext cx="6356580" cy="523221"/>
          </a:xfrm>
        </p:spPr>
        <p:txBody>
          <a:bodyPr anchor="t">
            <a:normAutofit/>
          </a:bodyPr>
          <a:lstStyle>
            <a:lvl1pPr marL="0" algn="ctr" defTabSz="914400" rtl="0" eaLnBrk="1" latinLnBrk="0" hangingPunct="1">
              <a:defRPr lang="en-US" sz="13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pic>
        <p:nvPicPr>
          <p:cNvPr id="16" name="Graphic 15">
            <a:extLst>
              <a:ext uri="{FF2B5EF4-FFF2-40B4-BE49-F238E27FC236}">
                <a16:creationId xmlns:a16="http://schemas.microsoft.com/office/drawing/2014/main" id="{B5EF6C0B-2E2B-AB6C-CF44-B28472DFB0C3}"/>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251" y="441169"/>
            <a:ext cx="2476500" cy="685800"/>
          </a:xfrm>
          <a:prstGeom prst="rect">
            <a:avLst/>
          </a:prstGeom>
        </p:spPr>
      </p:pic>
    </p:spTree>
    <p:extLst>
      <p:ext uri="{BB962C8B-B14F-4D97-AF65-F5344CB8AC3E}">
        <p14:creationId xmlns:p14="http://schemas.microsoft.com/office/powerpoint/2010/main" val="41987305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9422C1-CD4C-EA16-C915-8EFAFC95AD33}"/>
              </a:ext>
            </a:extLst>
          </p:cNvPr>
          <p:cNvSpPr/>
          <p:nvPr userDrawn="1"/>
        </p:nvSpPr>
        <p:spPr>
          <a:xfrm>
            <a:off x="6277232" y="1103869"/>
            <a:ext cx="5411971" cy="485208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F76EDAE-56BF-56E6-08D0-F730BF0F7719}"/>
              </a:ext>
            </a:extLst>
          </p:cNvPr>
          <p:cNvSpPr/>
          <p:nvPr userDrawn="1"/>
        </p:nvSpPr>
        <p:spPr>
          <a:xfrm>
            <a:off x="535459" y="1103869"/>
            <a:ext cx="5411971" cy="485208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E0B388-CDEC-0AB5-0F0D-3C91B84A3C1C}"/>
              </a:ext>
            </a:extLst>
          </p:cNvPr>
          <p:cNvSpPr/>
          <p:nvPr userDrawn="1"/>
        </p:nvSpPr>
        <p:spPr>
          <a:xfrm>
            <a:off x="1961757" y="1839093"/>
            <a:ext cx="2514600" cy="2517743"/>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graphicFrame>
        <p:nvGraphicFramePr>
          <p:cNvPr id="12" name="Content Placeholder 6">
            <a:extLst>
              <a:ext uri="{FF2B5EF4-FFF2-40B4-BE49-F238E27FC236}">
                <a16:creationId xmlns:a16="http://schemas.microsoft.com/office/drawing/2014/main" id="{F02E51B5-B10E-0132-9CF6-2DD3208511EC}"/>
              </a:ext>
            </a:extLst>
          </p:cNvPr>
          <p:cNvGraphicFramePr>
            <a:graphicFrameLocks/>
          </p:cNvGraphicFramePr>
          <p:nvPr userDrawn="1"/>
        </p:nvGraphicFramePr>
        <p:xfrm>
          <a:off x="653919" y="1499287"/>
          <a:ext cx="5115423" cy="3213833"/>
        </p:xfrm>
        <a:graphic>
          <a:graphicData uri="http://schemas.openxmlformats.org/drawingml/2006/chart">
            <c:chart xmlns:c="http://schemas.openxmlformats.org/drawingml/2006/chart" xmlns:r="http://schemas.openxmlformats.org/officeDocument/2006/relationships" r:id="rId2"/>
          </a:graphicData>
        </a:graphic>
      </p:graphicFrame>
      <p:sp>
        <p:nvSpPr>
          <p:cNvPr id="13" name="Oval 12">
            <a:extLst>
              <a:ext uri="{FF2B5EF4-FFF2-40B4-BE49-F238E27FC236}">
                <a16:creationId xmlns:a16="http://schemas.microsoft.com/office/drawing/2014/main" id="{2F733662-610D-21FE-CAC9-7C4D24596048}"/>
              </a:ext>
            </a:extLst>
          </p:cNvPr>
          <p:cNvSpPr/>
          <p:nvPr userDrawn="1"/>
        </p:nvSpPr>
        <p:spPr>
          <a:xfrm>
            <a:off x="7699196" y="1846763"/>
            <a:ext cx="2514600" cy="2517743"/>
          </a:xfrm>
          <a:prstGeom prst="ellipse">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graphicFrame>
        <p:nvGraphicFramePr>
          <p:cNvPr id="14" name="Chart 13">
            <a:extLst>
              <a:ext uri="{FF2B5EF4-FFF2-40B4-BE49-F238E27FC236}">
                <a16:creationId xmlns:a16="http://schemas.microsoft.com/office/drawing/2014/main" id="{03FB8D7C-6770-89F7-00D2-A43CACF12990}"/>
              </a:ext>
            </a:extLst>
          </p:cNvPr>
          <p:cNvGraphicFramePr>
            <a:graphicFrameLocks/>
          </p:cNvGraphicFramePr>
          <p:nvPr userDrawn="1"/>
        </p:nvGraphicFramePr>
        <p:xfrm>
          <a:off x="6517866" y="1491047"/>
          <a:ext cx="4930702" cy="3213833"/>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 Placeholder 21">
            <a:extLst>
              <a:ext uri="{FF2B5EF4-FFF2-40B4-BE49-F238E27FC236}">
                <a16:creationId xmlns:a16="http://schemas.microsoft.com/office/drawing/2014/main" id="{768CACBA-8159-3B01-BB78-EEE1C5900FEF}"/>
              </a:ext>
            </a:extLst>
          </p:cNvPr>
          <p:cNvSpPr>
            <a:spLocks noGrp="1"/>
          </p:cNvSpPr>
          <p:nvPr>
            <p:ph type="body" sz="quarter" idx="12"/>
          </p:nvPr>
        </p:nvSpPr>
        <p:spPr>
          <a:xfrm>
            <a:off x="8455025" y="4991100"/>
            <a:ext cx="3217863" cy="1182688"/>
          </a:xfrm>
          <a:solidFill>
            <a:schemeClr val="bg1"/>
          </a:solidFill>
        </p:spPr>
        <p:txBody>
          <a:bodyPr lIns="182880" tIns="182880" rIns="182880" bIns="182880" anchor="ctr">
            <a:normAutofit/>
          </a:bodyPr>
          <a:lstStyle>
            <a:lvl1pPr marL="171450" indent="-171450" algn="l">
              <a:buFont typeface="Arial" panose="020B0604020202020204" pitchFamily="34" charset="0"/>
              <a:buChar char="•"/>
              <a:defRPr sz="1200"/>
            </a:lvl1pPr>
          </a:lstStyle>
          <a:p>
            <a:pPr lvl="0"/>
            <a:r>
              <a:rPr lang="en-US"/>
              <a:t>Click to edit Master text styles</a:t>
            </a:r>
          </a:p>
        </p:txBody>
      </p:sp>
      <p:sp>
        <p:nvSpPr>
          <p:cNvPr id="25" name="Text Placeholder 21">
            <a:extLst>
              <a:ext uri="{FF2B5EF4-FFF2-40B4-BE49-F238E27FC236}">
                <a16:creationId xmlns:a16="http://schemas.microsoft.com/office/drawing/2014/main" id="{83C21608-93BF-FF46-62B4-B3B9B6257898}"/>
              </a:ext>
            </a:extLst>
          </p:cNvPr>
          <p:cNvSpPr>
            <a:spLocks noGrp="1"/>
          </p:cNvSpPr>
          <p:nvPr>
            <p:ph type="body" sz="quarter" idx="13" hasCustomPrompt="1"/>
          </p:nvPr>
        </p:nvSpPr>
        <p:spPr>
          <a:xfrm>
            <a:off x="6285388" y="4990202"/>
            <a:ext cx="2177011" cy="1182688"/>
          </a:xfrm>
          <a:solidFill>
            <a:schemeClr val="accent1"/>
          </a:solidFill>
        </p:spPr>
        <p:txBody>
          <a:bodyPr lIns="182880" tIns="182880" rIns="182880" bIns="182880" anchor="ctr">
            <a:normAutofit/>
          </a:bodyPr>
          <a:lstStyle>
            <a:lvl1pPr algn="ctr">
              <a:lnSpc>
                <a:spcPct val="150000"/>
              </a:lnSpc>
              <a:defRPr lang="en-US" sz="1100" b="0" i="0" kern="1200" spc="300" dirty="0">
                <a:solidFill>
                  <a:schemeClr val="bg1"/>
                </a:solidFill>
                <a:latin typeface="Century Gothic" panose="020B0502020202020204" pitchFamily="34" charset="0"/>
                <a:ea typeface="+mn-ea"/>
                <a:cs typeface="+mn-cs"/>
              </a:defRPr>
            </a:lvl1pPr>
          </a:lstStyle>
          <a:p>
            <a:pPr lvl="0"/>
            <a:r>
              <a:rPr lang="en-US"/>
              <a:t>TITLE</a:t>
            </a:r>
          </a:p>
        </p:txBody>
      </p:sp>
      <p:sp>
        <p:nvSpPr>
          <p:cNvPr id="26" name="Text Placeholder 21">
            <a:extLst>
              <a:ext uri="{FF2B5EF4-FFF2-40B4-BE49-F238E27FC236}">
                <a16:creationId xmlns:a16="http://schemas.microsoft.com/office/drawing/2014/main" id="{78324503-9A14-8020-4745-5CEEF5535A05}"/>
              </a:ext>
            </a:extLst>
          </p:cNvPr>
          <p:cNvSpPr>
            <a:spLocks noGrp="1"/>
          </p:cNvSpPr>
          <p:nvPr>
            <p:ph type="body" sz="quarter" idx="14"/>
          </p:nvPr>
        </p:nvSpPr>
        <p:spPr>
          <a:xfrm>
            <a:off x="2729567" y="4997238"/>
            <a:ext cx="3217863" cy="1182688"/>
          </a:xfrm>
          <a:solidFill>
            <a:schemeClr val="bg1"/>
          </a:solidFill>
        </p:spPr>
        <p:txBody>
          <a:bodyPr lIns="182880" tIns="182880" rIns="182880" bIns="182880" anchor="ctr">
            <a:normAutofit/>
          </a:bodyPr>
          <a:lstStyle>
            <a:lvl1pPr marL="171450" indent="-171450" algn="l">
              <a:buFont typeface="Arial" panose="020B0604020202020204" pitchFamily="34" charset="0"/>
              <a:buChar char="•"/>
              <a:defRPr sz="1200"/>
            </a:lvl1pPr>
          </a:lstStyle>
          <a:p>
            <a:pPr lvl="0"/>
            <a:r>
              <a:rPr lang="en-US"/>
              <a:t>Click to edit Master text styles</a:t>
            </a:r>
          </a:p>
        </p:txBody>
      </p:sp>
      <p:sp>
        <p:nvSpPr>
          <p:cNvPr id="27" name="Text Placeholder 21">
            <a:extLst>
              <a:ext uri="{FF2B5EF4-FFF2-40B4-BE49-F238E27FC236}">
                <a16:creationId xmlns:a16="http://schemas.microsoft.com/office/drawing/2014/main" id="{D396A533-8201-EDFD-07E0-771360FA982B}"/>
              </a:ext>
            </a:extLst>
          </p:cNvPr>
          <p:cNvSpPr>
            <a:spLocks noGrp="1"/>
          </p:cNvSpPr>
          <p:nvPr>
            <p:ph type="body" sz="quarter" idx="15" hasCustomPrompt="1"/>
          </p:nvPr>
        </p:nvSpPr>
        <p:spPr>
          <a:xfrm>
            <a:off x="559930" y="4996340"/>
            <a:ext cx="2177011" cy="1182688"/>
          </a:xfrm>
          <a:solidFill>
            <a:schemeClr val="accent2"/>
          </a:solidFill>
        </p:spPr>
        <p:txBody>
          <a:bodyPr lIns="182880" tIns="182880" rIns="182880" bIns="182880" anchor="ctr">
            <a:normAutofit/>
          </a:bodyPr>
          <a:lstStyle>
            <a:lvl1pPr algn="ctr">
              <a:lnSpc>
                <a:spcPct val="150000"/>
              </a:lnSpc>
              <a:defRPr lang="en-US" sz="1100" kern="1200" spc="300" dirty="0">
                <a:solidFill>
                  <a:schemeClr val="bg1"/>
                </a:solidFill>
                <a:latin typeface="Century Gothic" panose="020B0502020202020204" pitchFamily="34" charset="0"/>
                <a:ea typeface="+mn-ea"/>
                <a:cs typeface="+mn-cs"/>
              </a:defRPr>
            </a:lvl1pPr>
          </a:lstStyle>
          <a:p>
            <a:pPr lvl="0"/>
            <a:r>
              <a:rPr lang="en-US"/>
              <a:t>TITLE</a:t>
            </a:r>
          </a:p>
        </p:txBody>
      </p:sp>
      <p:sp>
        <p:nvSpPr>
          <p:cNvPr id="4" name="Footer Placeholder 3">
            <a:extLst>
              <a:ext uri="{FF2B5EF4-FFF2-40B4-BE49-F238E27FC236}">
                <a16:creationId xmlns:a16="http://schemas.microsoft.com/office/drawing/2014/main" id="{30CF5951-28A4-E2E7-8D61-A81131A618FA}"/>
              </a:ext>
            </a:extLst>
          </p:cNvPr>
          <p:cNvSpPr>
            <a:spLocks noGrp="1"/>
          </p:cNvSpPr>
          <p:nvPr>
            <p:ph type="ftr" sz="quarter" idx="16"/>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7" name="Slide Number Placeholder 6">
            <a:extLst>
              <a:ext uri="{FF2B5EF4-FFF2-40B4-BE49-F238E27FC236}">
                <a16:creationId xmlns:a16="http://schemas.microsoft.com/office/drawing/2014/main" id="{D9009BC2-F6CE-FDF8-F423-407E9063EAB6}"/>
              </a:ext>
            </a:extLst>
          </p:cNvPr>
          <p:cNvSpPr>
            <a:spLocks noGrp="1"/>
          </p:cNvSpPr>
          <p:nvPr>
            <p:ph type="sldNum" sz="quarter" idx="17"/>
          </p:nvPr>
        </p:nvSpPr>
        <p:spPr/>
        <p:txBody>
          <a:bodyPr/>
          <a:lstStyle/>
          <a:p>
            <a:fld id="{6548A57E-3D93-ED44-ACB1-374FABDFB92A}" type="slidenum">
              <a:rPr lang="en-US" smtClean="0"/>
              <a:pPr/>
              <a:t>‹#›</a:t>
            </a:fld>
            <a:endParaRPr lang="en-US"/>
          </a:p>
        </p:txBody>
      </p:sp>
      <p:sp>
        <p:nvSpPr>
          <p:cNvPr id="5" name="Title 4">
            <a:extLst>
              <a:ext uri="{FF2B5EF4-FFF2-40B4-BE49-F238E27FC236}">
                <a16:creationId xmlns:a16="http://schemas.microsoft.com/office/drawing/2014/main" id="{E4616400-8FCB-E017-20C3-F223473E9953}"/>
              </a:ext>
            </a:extLst>
          </p:cNvPr>
          <p:cNvSpPr>
            <a:spLocks noGrp="1"/>
          </p:cNvSpPr>
          <p:nvPr>
            <p:ph type="title"/>
          </p:nvPr>
        </p:nvSpPr>
        <p:spPr>
          <a:xfrm>
            <a:off x="535459" y="235817"/>
            <a:ext cx="11153744" cy="687046"/>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4120304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line Only">
    <p:bg>
      <p:bgPr>
        <a:solidFill>
          <a:schemeClr val="tx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5272C6-2F69-2204-0CE1-0EA0A9B81FD7}"/>
              </a:ext>
            </a:extLst>
          </p:cNvPr>
          <p:cNvSpPr/>
          <p:nvPr userDrawn="1"/>
        </p:nvSpPr>
        <p:spPr>
          <a:xfrm flipV="1">
            <a:off x="0" y="0"/>
            <a:ext cx="12192000" cy="10816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D34BFD9-4843-8AF3-E33E-9DFCAE833BFE}"/>
              </a:ext>
            </a:extLst>
          </p:cNvPr>
          <p:cNvSpPr>
            <a:spLocks noGrp="1"/>
          </p:cNvSpPr>
          <p:nvPr>
            <p:ph type="ftr" sz="quarter" idx="10"/>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7" name="Slide Number Placeholder 6">
            <a:extLst>
              <a:ext uri="{FF2B5EF4-FFF2-40B4-BE49-F238E27FC236}">
                <a16:creationId xmlns:a16="http://schemas.microsoft.com/office/drawing/2014/main" id="{A65698D9-5323-0087-86F5-67C342737201}"/>
              </a:ext>
            </a:extLst>
          </p:cNvPr>
          <p:cNvSpPr>
            <a:spLocks noGrp="1"/>
          </p:cNvSpPr>
          <p:nvPr>
            <p:ph type="sldNum" sz="quarter" idx="11"/>
          </p:nvPr>
        </p:nvSpPr>
        <p:spPr/>
        <p:txBody>
          <a:bodyPr/>
          <a:lstStyle/>
          <a:p>
            <a:fld id="{6548A57E-3D93-ED44-ACB1-374FABDFB92A}" type="slidenum">
              <a:rPr lang="en-US" smtClean="0"/>
              <a:pPr/>
              <a:t>‹#›</a:t>
            </a:fld>
            <a:endParaRPr lang="en-US"/>
          </a:p>
        </p:txBody>
      </p:sp>
      <p:sp>
        <p:nvSpPr>
          <p:cNvPr id="8" name="Title 7">
            <a:extLst>
              <a:ext uri="{FF2B5EF4-FFF2-40B4-BE49-F238E27FC236}">
                <a16:creationId xmlns:a16="http://schemas.microsoft.com/office/drawing/2014/main" id="{5774335D-0C5C-DA73-1E25-2C6E81F6A690}"/>
              </a:ext>
            </a:extLst>
          </p:cNvPr>
          <p:cNvSpPr>
            <a:spLocks noGrp="1"/>
          </p:cNvSpPr>
          <p:nvPr>
            <p:ph type="title"/>
          </p:nvPr>
        </p:nvSpPr>
        <p:spPr>
          <a:xfrm>
            <a:off x="335280" y="130262"/>
            <a:ext cx="11615928" cy="772795"/>
          </a:xfrm>
        </p:spPr>
        <p:txBody>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913730614"/>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nk - Colored Boxes">
    <p:bg>
      <p:bgPr>
        <a:solidFill>
          <a:schemeClr val="tx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9F6C75-E626-01E7-3FC5-A14F24C5329C}"/>
              </a:ext>
            </a:extLst>
          </p:cNvPr>
          <p:cNvSpPr/>
          <p:nvPr/>
        </p:nvSpPr>
        <p:spPr>
          <a:xfrm>
            <a:off x="5980367" y="0"/>
            <a:ext cx="3119420" cy="109728"/>
          </a:xfrm>
          <a:prstGeom prst="rect">
            <a:avLst/>
          </a:prstGeom>
          <a:solidFill>
            <a:srgbClr val="0C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DB5CA4-E412-7E47-4153-DE8EE2608604}"/>
              </a:ext>
            </a:extLst>
          </p:cNvPr>
          <p:cNvSpPr/>
          <p:nvPr/>
        </p:nvSpPr>
        <p:spPr>
          <a:xfrm>
            <a:off x="3093763" y="0"/>
            <a:ext cx="3119420" cy="109728"/>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4632E9-8270-9475-C088-50D3C7A92D66}"/>
              </a:ext>
            </a:extLst>
          </p:cNvPr>
          <p:cNvSpPr/>
          <p:nvPr/>
        </p:nvSpPr>
        <p:spPr>
          <a:xfrm>
            <a:off x="9087819" y="0"/>
            <a:ext cx="3119420" cy="109728"/>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8362A9-C050-2017-0924-453AE630D243}"/>
              </a:ext>
            </a:extLst>
          </p:cNvPr>
          <p:cNvSpPr/>
          <p:nvPr/>
        </p:nvSpPr>
        <p:spPr>
          <a:xfrm>
            <a:off x="-1" y="0"/>
            <a:ext cx="3119420" cy="109728"/>
          </a:xfrm>
          <a:prstGeom prst="rect">
            <a:avLst/>
          </a:prstGeom>
          <a:solidFill>
            <a:srgbClr val="111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2658171"/>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55835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About New Frontier">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09100E-AFCE-6A54-CF90-C0F6CF539546}"/>
              </a:ext>
            </a:extLst>
          </p:cNvPr>
          <p:cNvSpPr/>
          <p:nvPr userDrawn="1"/>
        </p:nvSpPr>
        <p:spPr>
          <a:xfrm>
            <a:off x="7009384" y="0"/>
            <a:ext cx="5182616" cy="6858000"/>
          </a:xfrm>
          <a:prstGeom prst="rect">
            <a:avLst/>
          </a:prstGeom>
          <a:solidFill>
            <a:srgbClr val="F0F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 name="Content Placeholder 6">
            <a:extLst>
              <a:ext uri="{FF2B5EF4-FFF2-40B4-BE49-F238E27FC236}">
                <a16:creationId xmlns:a16="http://schemas.microsoft.com/office/drawing/2014/main" id="{32D26EF4-0F7D-0645-49E0-75DF1CE949D1}"/>
              </a:ext>
            </a:extLst>
          </p:cNvPr>
          <p:cNvSpPr txBox="1">
            <a:spLocks/>
          </p:cNvSpPr>
          <p:nvPr userDrawn="1"/>
        </p:nvSpPr>
        <p:spPr>
          <a:xfrm>
            <a:off x="7426611" y="1776815"/>
            <a:ext cx="4348162" cy="4384675"/>
          </a:xfrm>
          <a:prstGeom prst="rect">
            <a:avLst/>
          </a:prstGeom>
        </p:spPr>
        <p:txBody>
          <a:bodyPr vert="horz" lIns="91440" tIns="45720" rIns="91440" bIns="45720" rtlCol="0" anchor="t">
            <a:noAutofit/>
          </a:bodyPr>
          <a:lstStyle>
            <a:lvl1pPr marL="0" indent="0" algn="just" defTabSz="914400" rtl="0" eaLnBrk="1" latinLnBrk="0" hangingPunct="1">
              <a:lnSpc>
                <a:spcPct val="90000"/>
              </a:lnSpc>
              <a:spcBef>
                <a:spcPts val="1000"/>
              </a:spcBef>
              <a:buClr>
                <a:schemeClr val="tx2"/>
              </a:buClr>
              <a:buFont typeface="Arial" panose="020B0604020202020204" pitchFamily="34" charset="0"/>
              <a:buNone/>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tx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tx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228600" algn="l" defTabSz="914400" rtl="0" eaLnBrk="1" fontAlgn="auto" latinLnBrk="0" hangingPunct="1">
              <a:lnSpc>
                <a:spcPct val="100000"/>
              </a:lnSpc>
              <a:spcBef>
                <a:spcPts val="1000"/>
              </a:spcBef>
              <a:spcAft>
                <a:spcPts val="0"/>
              </a:spcAft>
              <a:buClr>
                <a:schemeClr val="bg2"/>
              </a:buClr>
              <a:buSzTx/>
              <a:buFont typeface="Arial,Sans-Serif"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Century Gothic"/>
                <a:ea typeface="Tahoma"/>
                <a:cs typeface="Tahoma"/>
              </a:rPr>
              <a:t>4 portfolio optimization &amp; rebalancing patents</a:t>
            </a:r>
          </a:p>
          <a:p>
            <a:pPr marL="342900" marR="0" lvl="0" indent="-228600" algn="l" defTabSz="914400" rtl="0" eaLnBrk="1" fontAlgn="auto" latinLnBrk="0" hangingPunct="1">
              <a:lnSpc>
                <a:spcPct val="100000"/>
              </a:lnSpc>
              <a:spcBef>
                <a:spcPts val="1000"/>
              </a:spcBef>
              <a:spcAft>
                <a:spcPts val="0"/>
              </a:spcAft>
              <a:buClr>
                <a:schemeClr val="bg2"/>
              </a:buClr>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Century Gothic"/>
                <a:ea typeface="Tahoma"/>
                <a:cs typeface="Tahoma"/>
              </a:rPr>
              <a:t>19-year proven track record</a:t>
            </a:r>
          </a:p>
          <a:p>
            <a:pPr marL="342900" marR="0" lvl="0" indent="-228600" algn="l" defTabSz="914400" rtl="0" eaLnBrk="1" fontAlgn="auto" latinLnBrk="0" hangingPunct="1">
              <a:lnSpc>
                <a:spcPct val="100000"/>
              </a:lnSpc>
              <a:spcBef>
                <a:spcPts val="1000"/>
              </a:spcBef>
              <a:spcAft>
                <a:spcPts val="0"/>
              </a:spcAft>
              <a:buClr>
                <a:schemeClr val="bg2"/>
              </a:buClr>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Century Gothic"/>
                <a:ea typeface="Tahoma"/>
                <a:cs typeface="Tahoma"/>
              </a:rPr>
              <a:t>Independent - Best-in-class ETFs</a:t>
            </a:r>
          </a:p>
          <a:p>
            <a:pPr marL="342900" marR="0" lvl="0" indent="-228600" algn="l" defTabSz="914400" rtl="0" eaLnBrk="1" fontAlgn="auto" latinLnBrk="0" hangingPunct="1">
              <a:lnSpc>
                <a:spcPct val="100000"/>
              </a:lnSpc>
              <a:spcBef>
                <a:spcPts val="1000"/>
              </a:spcBef>
              <a:spcAft>
                <a:spcPts val="0"/>
              </a:spcAft>
              <a:buClr>
                <a:schemeClr val="bg2"/>
              </a:buClr>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Century Gothic"/>
                <a:ea typeface="Tahoma"/>
                <a:cs typeface="Tahoma"/>
              </a:rPr>
              <a:t>ETF strategist pioneer</a:t>
            </a:r>
          </a:p>
          <a:p>
            <a:pPr marL="342900" marR="0" lvl="0" indent="-228600" algn="l" defTabSz="914400" rtl="0" eaLnBrk="1" fontAlgn="auto" latinLnBrk="0" hangingPunct="1">
              <a:lnSpc>
                <a:spcPct val="100000"/>
              </a:lnSpc>
              <a:spcBef>
                <a:spcPts val="1000"/>
              </a:spcBef>
              <a:spcAft>
                <a:spcPts val="0"/>
              </a:spcAft>
              <a:buClr>
                <a:schemeClr val="bg2"/>
              </a:buClr>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Century Gothic"/>
                <a:ea typeface="Tahoma"/>
                <a:cs typeface="Tahoma"/>
              </a:rPr>
              <a:t>Longest tenure strategist on </a:t>
            </a:r>
            <a:r>
              <a:rPr kumimoji="0" lang="en-US" sz="1600" b="0" i="0" u="none" strike="noStrike" kern="1200" cap="none" spc="0" normalizeH="0" baseline="0" noProof="0" err="1">
                <a:ln>
                  <a:noFill/>
                </a:ln>
                <a:solidFill>
                  <a:schemeClr val="bg1"/>
                </a:solidFill>
                <a:effectLst/>
                <a:uLnTx/>
                <a:uFillTx/>
                <a:latin typeface="Century Gothic"/>
                <a:ea typeface="Tahoma"/>
                <a:cs typeface="Tahoma"/>
              </a:rPr>
              <a:t>AssetMark</a:t>
            </a:r>
            <a:endParaRPr kumimoji="0" lang="en-US" sz="1600" b="0" i="0" u="none" strike="noStrike" kern="1200" cap="none" spc="0" normalizeH="0" baseline="0" noProof="0">
              <a:ln>
                <a:noFill/>
              </a:ln>
              <a:solidFill>
                <a:schemeClr val="bg1"/>
              </a:solidFill>
              <a:effectLst/>
              <a:uLnTx/>
              <a:uFillTx/>
              <a:latin typeface="Century Gothic"/>
              <a:ea typeface="Tahoma"/>
              <a:cs typeface="Tahoma"/>
            </a:endParaRPr>
          </a:p>
          <a:p>
            <a:pPr marL="342900" marR="0" lvl="0" indent="-228600" algn="l" defTabSz="914400" rtl="0" eaLnBrk="1" fontAlgn="auto" latinLnBrk="0" hangingPunct="1">
              <a:lnSpc>
                <a:spcPct val="100000"/>
              </a:lnSpc>
              <a:spcBef>
                <a:spcPts val="1000"/>
              </a:spcBef>
              <a:spcAft>
                <a:spcPts val="0"/>
              </a:spcAft>
              <a:buClr>
                <a:schemeClr val="bg2"/>
              </a:buClr>
              <a:buSzTx/>
              <a:buFont typeface="Arial,Sans-Serif"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latin typeface="Century Gothic"/>
                <a:ea typeface="Tahoma"/>
                <a:cs typeface="Tahoma"/>
              </a:rPr>
              <a:t>Serving 3600+ clients</a:t>
            </a:r>
            <a:endParaRPr kumimoji="0" lang="en-US" sz="1600" b="0" i="0" u="none" strike="noStrike" kern="1200" cap="none" spc="0" normalizeH="0" baseline="0" noProof="0">
              <a:ln>
                <a:noFill/>
              </a:ln>
              <a:solidFill>
                <a:schemeClr val="bg1"/>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342900" marR="0" lvl="0" indent="-228600" algn="l" defTabSz="914400" rtl="0" eaLnBrk="1" fontAlgn="auto" latinLnBrk="0" hangingPunct="1">
              <a:lnSpc>
                <a:spcPct val="100000"/>
              </a:lnSpc>
              <a:spcBef>
                <a:spcPts val="1000"/>
              </a:spcBef>
              <a:spcAft>
                <a:spcPts val="0"/>
              </a:spcAft>
              <a:buClr>
                <a:schemeClr val="bg2"/>
              </a:buClr>
              <a:buSzTx/>
              <a:buFont typeface="Arial" panose="020B0604020202020204" pitchFamily="34" charset="0"/>
              <a:buChar char="•"/>
              <a:tabLst/>
              <a:defRPr/>
            </a:pPr>
            <a:endParaRPr kumimoji="0" lang="en-US" sz="1800" b="0" i="0" u="none" strike="noStrike" kern="1200" cap="none" spc="0" normalizeH="0" baseline="0" noProof="0">
              <a:ln>
                <a:noFill/>
              </a:ln>
              <a:solidFill>
                <a:schemeClr val="bg1"/>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3" name="Text Placeholder 7">
            <a:extLst>
              <a:ext uri="{FF2B5EF4-FFF2-40B4-BE49-F238E27FC236}">
                <a16:creationId xmlns:a16="http://schemas.microsoft.com/office/drawing/2014/main" id="{076182B7-2D6C-E592-0FB8-6FA33CD1F345}"/>
              </a:ext>
            </a:extLst>
          </p:cNvPr>
          <p:cNvSpPr txBox="1">
            <a:spLocks/>
          </p:cNvSpPr>
          <p:nvPr userDrawn="1"/>
        </p:nvSpPr>
        <p:spPr>
          <a:xfrm>
            <a:off x="485676" y="1790700"/>
            <a:ext cx="5707305" cy="4289425"/>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Clr>
                <a:schemeClr val="tx2"/>
              </a:buClr>
              <a:buFont typeface="Arial" panose="020B0604020202020204" pitchFamily="34" charset="0"/>
              <a:buNone/>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tx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tx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111057"/>
              </a:buClr>
              <a:buSzTx/>
              <a:buFont typeface="Arial" panose="020B0604020202020204" pitchFamily="34" charset="0"/>
              <a:buNone/>
              <a:tabLst/>
              <a:defRPr/>
            </a:pPr>
            <a:r>
              <a:rPr kumimoji="0" lang="en-US" sz="1700" b="0" i="0" u="none" strike="noStrike" kern="1200" cap="none" spc="0" normalizeH="0" baseline="0" noProof="0">
                <a:ln>
                  <a:noFill/>
                </a:ln>
                <a:solidFill>
                  <a:schemeClr val="bg1"/>
                </a:solidFill>
                <a:effectLst/>
                <a:uLnTx/>
                <a:uFillTx/>
                <a:latin typeface="Century Gothic"/>
                <a:ea typeface="Tahoma"/>
                <a:cs typeface="Tahoma"/>
              </a:rPr>
              <a:t>Bringing together institutional research, investment technology, and portfolio optimality </a:t>
            </a:r>
            <a:br>
              <a:rPr kumimoji="0" lang="en-US" sz="1700" b="0" i="0" u="none" strike="noStrike" kern="1200" cap="none" spc="0" normalizeH="0" baseline="0" noProof="0">
                <a:ln>
                  <a:noFill/>
                </a:ln>
                <a:solidFill>
                  <a:schemeClr val="bg1"/>
                </a:solidFill>
                <a:effectLst/>
                <a:uLnTx/>
                <a:uFillTx/>
                <a:latin typeface="Century Gothic"/>
                <a:ea typeface="Tahoma"/>
                <a:cs typeface="Tahoma"/>
              </a:rPr>
            </a:br>
            <a:r>
              <a:rPr kumimoji="0" lang="en-US" sz="1700" b="0" i="0" u="none" strike="noStrike" kern="1200" cap="none" spc="0" normalizeH="0" baseline="0" noProof="0">
                <a:ln>
                  <a:noFill/>
                </a:ln>
                <a:solidFill>
                  <a:schemeClr val="bg1"/>
                </a:solidFill>
                <a:effectLst/>
                <a:uLnTx/>
                <a:uFillTx/>
                <a:latin typeface="Century Gothic"/>
                <a:ea typeface="Tahoma"/>
                <a:cs typeface="Tahoma"/>
              </a:rPr>
              <a:t>in investment management, New Frontier offers a robust, evidence-based investment process that provides complete portfolio solutions for investors seeking a smoother path and more reliable outcomes for achieving long-term investment goals.</a:t>
            </a:r>
          </a:p>
          <a:p>
            <a:pPr marL="0" marR="0" lvl="0" indent="0" algn="l" defTabSz="914400" rtl="0" eaLnBrk="1" fontAlgn="auto" latinLnBrk="0" hangingPunct="1">
              <a:lnSpc>
                <a:spcPct val="130000"/>
              </a:lnSpc>
              <a:spcBef>
                <a:spcPts val="1000"/>
              </a:spcBef>
              <a:spcAft>
                <a:spcPts val="0"/>
              </a:spcAft>
              <a:buClr>
                <a:srgbClr val="111057"/>
              </a:buClr>
              <a:buSzTx/>
              <a:buFont typeface="Arial" panose="020B0604020202020204" pitchFamily="34" charset="0"/>
              <a:buNone/>
              <a:tabLst/>
              <a:defRPr/>
            </a:pPr>
            <a:r>
              <a:rPr kumimoji="0" lang="en-US" sz="1700" b="0" i="0" u="none" strike="noStrike" kern="1200" cap="none" spc="0" normalizeH="0" baseline="0" noProof="0">
                <a:ln>
                  <a:noFill/>
                </a:ln>
                <a:solidFill>
                  <a:schemeClr val="bg1"/>
                </a:solidFill>
                <a:effectLst/>
                <a:uLnTx/>
                <a:uFillTx/>
                <a:latin typeface="Century Gothic"/>
                <a:ea typeface="Tahoma"/>
                <a:cs typeface="Tahoma"/>
              </a:rPr>
              <a:t>As an ETF-focused and multi-asset allocator, </a:t>
            </a:r>
            <a:br>
              <a:rPr kumimoji="0" lang="en-US" sz="1700" b="0" i="0" u="none" strike="noStrike" kern="1200" cap="none" spc="0" normalizeH="0" baseline="0" noProof="0">
                <a:ln>
                  <a:noFill/>
                </a:ln>
                <a:solidFill>
                  <a:schemeClr val="bg1"/>
                </a:solidFill>
                <a:effectLst/>
                <a:uLnTx/>
                <a:uFillTx/>
                <a:latin typeface="Century Gothic"/>
                <a:ea typeface="Tahoma"/>
                <a:cs typeface="Tahoma"/>
              </a:rPr>
            </a:br>
            <a:r>
              <a:rPr kumimoji="0" lang="en-US" sz="1700" b="0" i="0" u="none" strike="noStrike" kern="1200" cap="none" spc="0" normalizeH="0" baseline="0" noProof="0">
                <a:ln>
                  <a:noFill/>
                </a:ln>
                <a:solidFill>
                  <a:schemeClr val="bg1"/>
                </a:solidFill>
                <a:effectLst/>
                <a:uLnTx/>
                <a:uFillTx/>
                <a:latin typeface="Century Gothic"/>
                <a:ea typeface="Tahoma"/>
                <a:cs typeface="Tahoma"/>
              </a:rPr>
              <a:t>we reinvented portfolio optimization and introduced the world to a better way of optimizing and rebalancing portfolios: The Michaud Resampled Efficiency™</a:t>
            </a:r>
            <a:endParaRPr kumimoji="0" lang="en-US" sz="1700" b="0" i="0" u="none" strike="noStrike" kern="1200" cap="none" spc="0" normalizeH="0" baseline="0" noProof="0">
              <a:ln>
                <a:noFill/>
              </a:ln>
              <a:solidFill>
                <a:schemeClr val="bg1"/>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4" name="Text Placeholder 7">
            <a:extLst>
              <a:ext uri="{FF2B5EF4-FFF2-40B4-BE49-F238E27FC236}">
                <a16:creationId xmlns:a16="http://schemas.microsoft.com/office/drawing/2014/main" id="{48FE0B62-B7F6-D739-0826-C0AC178C26BD}"/>
              </a:ext>
            </a:extLst>
          </p:cNvPr>
          <p:cNvSpPr txBox="1">
            <a:spLocks/>
          </p:cNvSpPr>
          <p:nvPr userDrawn="1"/>
        </p:nvSpPr>
        <p:spPr>
          <a:xfrm>
            <a:off x="697351" y="1175799"/>
            <a:ext cx="3452056" cy="186115"/>
          </a:xfrm>
          <a:prstGeom prst="rect">
            <a:avLst/>
          </a:prstGeom>
        </p:spPr>
        <p:txBody>
          <a:bodyPr vert="horz" lIns="0" tIns="45720" rIns="91440" bIns="45720" rtlCol="0" anchor="t" anchorCtr="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800" b="0" i="0" kern="1200">
                <a:solidFill>
                  <a:schemeClr val="bg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accent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accent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4141E3"/>
              </a:buClr>
            </a:pPr>
            <a:r>
              <a:rPr lang="en-US" sz="1200" i="1">
                <a:solidFill>
                  <a:srgbClr val="4A4A4A"/>
                </a:solidFill>
                <a:latin typeface="Century Gothic"/>
                <a:ea typeface="Tahoma"/>
                <a:cs typeface="Tahoma"/>
              </a:rPr>
              <a:t>Optimizing for More Reliable Outcomes</a:t>
            </a:r>
          </a:p>
        </p:txBody>
      </p:sp>
      <p:sp>
        <p:nvSpPr>
          <p:cNvPr id="15" name="Rectangle 14">
            <a:extLst>
              <a:ext uri="{FF2B5EF4-FFF2-40B4-BE49-F238E27FC236}">
                <a16:creationId xmlns:a16="http://schemas.microsoft.com/office/drawing/2014/main" id="{62793310-4839-4FCE-24F5-41D7B0ABA36E}"/>
              </a:ext>
            </a:extLst>
          </p:cNvPr>
          <p:cNvSpPr/>
          <p:nvPr userDrawn="1"/>
        </p:nvSpPr>
        <p:spPr>
          <a:xfrm>
            <a:off x="11237843" y="6276107"/>
            <a:ext cx="450574" cy="581893"/>
          </a:xfrm>
          <a:prstGeom prst="rect">
            <a:avLst/>
          </a:prstGeom>
          <a:solidFill>
            <a:srgbClr val="F0F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1937E76-B520-330E-1AAD-8694F32720AF}"/>
              </a:ext>
            </a:extLst>
          </p:cNvPr>
          <p:cNvSpPr txBox="1"/>
          <p:nvPr userDrawn="1"/>
        </p:nvSpPr>
        <p:spPr>
          <a:xfrm>
            <a:off x="7426611" y="1130484"/>
            <a:ext cx="434816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chemeClr val="bg1"/>
                </a:solidFill>
                <a:effectLst/>
                <a:uLnTx/>
                <a:uFillTx/>
                <a:latin typeface="Century Gothic"/>
                <a:ea typeface="Tahoma"/>
                <a:cs typeface="Tahoma"/>
              </a:rPr>
              <a:t>Highlights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endParaRPr>
          </a:p>
        </p:txBody>
      </p:sp>
      <p:pic>
        <p:nvPicPr>
          <p:cNvPr id="17" name="Graphic 16">
            <a:extLst>
              <a:ext uri="{FF2B5EF4-FFF2-40B4-BE49-F238E27FC236}">
                <a16:creationId xmlns:a16="http://schemas.microsoft.com/office/drawing/2014/main" id="{976FDE0E-9D38-D25E-A78E-D68EB5D62220}"/>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5677" y="484762"/>
            <a:ext cx="2728624" cy="755619"/>
          </a:xfrm>
          <a:prstGeom prst="rect">
            <a:avLst/>
          </a:prstGeom>
        </p:spPr>
      </p:pic>
    </p:spTree>
    <p:extLst>
      <p:ext uri="{BB962C8B-B14F-4D97-AF65-F5344CB8AC3E}">
        <p14:creationId xmlns:p14="http://schemas.microsoft.com/office/powerpoint/2010/main" val="2681284131"/>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odel Portfolio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45DD3F-603B-3752-E70F-E5660B90DBE7}"/>
              </a:ext>
            </a:extLst>
          </p:cNvPr>
          <p:cNvSpPr/>
          <p:nvPr userDrawn="1"/>
        </p:nvSpPr>
        <p:spPr>
          <a:xfrm>
            <a:off x="6241041" y="1817018"/>
            <a:ext cx="2622405" cy="4804581"/>
          </a:xfrm>
          <a:prstGeom prst="rect">
            <a:avLst/>
          </a:prstGeom>
          <a:solidFill>
            <a:schemeClr val="bg2">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3CD9663C-6D86-D47D-485A-17C68292EB83}"/>
              </a:ext>
            </a:extLst>
          </p:cNvPr>
          <p:cNvSpPr txBox="1">
            <a:spLocks/>
          </p:cNvSpPr>
          <p:nvPr userDrawn="1"/>
        </p:nvSpPr>
        <p:spPr>
          <a:xfrm>
            <a:off x="6284876" y="1214573"/>
            <a:ext cx="1427154"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U.S. Core </a:t>
            </a:r>
            <a:br>
              <a:rPr kumimoji="0" lang="en-US" sz="15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br>
            <a:r>
              <a:rPr kumimoji="0" lang="en-US" sz="15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ETF Portfolios</a:t>
            </a:r>
            <a:endParaRPr kumimoji="0" lang="en-US" sz="15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ADBBA7B8-27A3-6297-12D1-1281E2062C57}"/>
              </a:ext>
            </a:extLst>
          </p:cNvPr>
          <p:cNvSpPr/>
          <p:nvPr userDrawn="1"/>
        </p:nvSpPr>
        <p:spPr>
          <a:xfrm>
            <a:off x="6239156" y="1084263"/>
            <a:ext cx="2585360" cy="83127"/>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Content Placeholder 2">
            <a:extLst>
              <a:ext uri="{FF2B5EF4-FFF2-40B4-BE49-F238E27FC236}">
                <a16:creationId xmlns:a16="http://schemas.microsoft.com/office/drawing/2014/main" id="{925F6285-BEC2-BF77-349A-AF30FC5F1666}"/>
              </a:ext>
            </a:extLst>
          </p:cNvPr>
          <p:cNvSpPr txBox="1">
            <a:spLocks/>
          </p:cNvSpPr>
          <p:nvPr userDrawn="1"/>
        </p:nvSpPr>
        <p:spPr>
          <a:xfrm>
            <a:off x="6291451" y="1921310"/>
            <a:ext cx="2585360" cy="223467"/>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l">
              <a:lnSpc>
                <a:spcPct val="100000"/>
              </a:lnSpc>
              <a:buFont typeface="Arial" panose="020B0604020202020204" pitchFamily="34" charset="0"/>
              <a:buNone/>
            </a:pPr>
            <a:r>
              <a:rPr lang="en-US" sz="1000">
                <a:solidFill>
                  <a:schemeClr val="tx1"/>
                </a:solidFill>
                <a:latin typeface="Century Gothic" panose="020B0502020202020204" pitchFamily="34" charset="0"/>
              </a:rPr>
              <a:t>Focus: Long-term total return</a:t>
            </a:r>
          </a:p>
        </p:txBody>
      </p:sp>
      <p:sp>
        <p:nvSpPr>
          <p:cNvPr id="29" name="Content Placeholder 2">
            <a:extLst>
              <a:ext uri="{FF2B5EF4-FFF2-40B4-BE49-F238E27FC236}">
                <a16:creationId xmlns:a16="http://schemas.microsoft.com/office/drawing/2014/main" id="{D18C569A-1CB2-9C97-AF9E-DC98A6086F42}"/>
              </a:ext>
            </a:extLst>
          </p:cNvPr>
          <p:cNvSpPr txBox="1">
            <a:spLocks/>
          </p:cNvSpPr>
          <p:nvPr userDrawn="1"/>
        </p:nvSpPr>
        <p:spPr>
          <a:xfrm>
            <a:off x="6761019" y="2437110"/>
            <a:ext cx="1520196"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U.S. Income</a:t>
            </a:r>
          </a:p>
        </p:txBody>
      </p:sp>
      <p:sp>
        <p:nvSpPr>
          <p:cNvPr id="30" name="Content Placeholder 2">
            <a:extLst>
              <a:ext uri="{FF2B5EF4-FFF2-40B4-BE49-F238E27FC236}">
                <a16:creationId xmlns:a16="http://schemas.microsoft.com/office/drawing/2014/main" id="{DDF3757E-702A-AE4C-9937-90355053244C}"/>
              </a:ext>
            </a:extLst>
          </p:cNvPr>
          <p:cNvSpPr txBox="1">
            <a:spLocks/>
          </p:cNvSpPr>
          <p:nvPr userDrawn="1"/>
        </p:nvSpPr>
        <p:spPr>
          <a:xfrm>
            <a:off x="6761019" y="2626461"/>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20% Equity|80% Fixed Income</a:t>
            </a:r>
          </a:p>
        </p:txBody>
      </p:sp>
      <p:sp>
        <p:nvSpPr>
          <p:cNvPr id="31" name="Content Placeholder 2">
            <a:extLst>
              <a:ext uri="{FF2B5EF4-FFF2-40B4-BE49-F238E27FC236}">
                <a16:creationId xmlns:a16="http://schemas.microsoft.com/office/drawing/2014/main" id="{16097883-5EFE-7B96-C767-52B638D0AA58}"/>
              </a:ext>
            </a:extLst>
          </p:cNvPr>
          <p:cNvSpPr txBox="1">
            <a:spLocks/>
          </p:cNvSpPr>
          <p:nvPr userDrawn="1"/>
        </p:nvSpPr>
        <p:spPr>
          <a:xfrm>
            <a:off x="6761019" y="3139517"/>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U.S. Balanced Income</a:t>
            </a:r>
          </a:p>
        </p:txBody>
      </p:sp>
      <p:sp>
        <p:nvSpPr>
          <p:cNvPr id="32" name="Content Placeholder 2">
            <a:extLst>
              <a:ext uri="{FF2B5EF4-FFF2-40B4-BE49-F238E27FC236}">
                <a16:creationId xmlns:a16="http://schemas.microsoft.com/office/drawing/2014/main" id="{23A83672-BE4D-7013-C354-C0823AE4742A}"/>
              </a:ext>
            </a:extLst>
          </p:cNvPr>
          <p:cNvSpPr txBox="1">
            <a:spLocks/>
          </p:cNvSpPr>
          <p:nvPr userDrawn="1"/>
        </p:nvSpPr>
        <p:spPr>
          <a:xfrm>
            <a:off x="6761019" y="3328868"/>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40% Equity|60% Fixed Income</a:t>
            </a:r>
          </a:p>
        </p:txBody>
      </p:sp>
      <p:sp>
        <p:nvSpPr>
          <p:cNvPr id="33" name="Content Placeholder 2">
            <a:extLst>
              <a:ext uri="{FF2B5EF4-FFF2-40B4-BE49-F238E27FC236}">
                <a16:creationId xmlns:a16="http://schemas.microsoft.com/office/drawing/2014/main" id="{8AA0B389-5324-EABA-A343-A136A983B0EB}"/>
              </a:ext>
            </a:extLst>
          </p:cNvPr>
          <p:cNvSpPr txBox="1">
            <a:spLocks/>
          </p:cNvSpPr>
          <p:nvPr userDrawn="1"/>
        </p:nvSpPr>
        <p:spPr>
          <a:xfrm>
            <a:off x="6761019" y="3829716"/>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U.S. Institutional</a:t>
            </a:r>
          </a:p>
        </p:txBody>
      </p:sp>
      <p:sp>
        <p:nvSpPr>
          <p:cNvPr id="34" name="Content Placeholder 2">
            <a:extLst>
              <a:ext uri="{FF2B5EF4-FFF2-40B4-BE49-F238E27FC236}">
                <a16:creationId xmlns:a16="http://schemas.microsoft.com/office/drawing/2014/main" id="{96E314BB-4DF2-7434-6A8D-93B1E2CBF3B1}"/>
              </a:ext>
            </a:extLst>
          </p:cNvPr>
          <p:cNvSpPr txBox="1">
            <a:spLocks/>
          </p:cNvSpPr>
          <p:nvPr userDrawn="1"/>
        </p:nvSpPr>
        <p:spPr>
          <a:xfrm>
            <a:off x="6761019" y="4019067"/>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60% Equity|40% Fixed Income</a:t>
            </a:r>
          </a:p>
        </p:txBody>
      </p:sp>
      <p:sp>
        <p:nvSpPr>
          <p:cNvPr id="35" name="Content Placeholder 2">
            <a:extLst>
              <a:ext uri="{FF2B5EF4-FFF2-40B4-BE49-F238E27FC236}">
                <a16:creationId xmlns:a16="http://schemas.microsoft.com/office/drawing/2014/main" id="{64797918-880A-6425-19DE-1284456CDA70}"/>
              </a:ext>
            </a:extLst>
          </p:cNvPr>
          <p:cNvSpPr txBox="1">
            <a:spLocks/>
          </p:cNvSpPr>
          <p:nvPr userDrawn="1"/>
        </p:nvSpPr>
        <p:spPr>
          <a:xfrm>
            <a:off x="6761019" y="4524182"/>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U.S. Balanced Growth</a:t>
            </a:r>
          </a:p>
        </p:txBody>
      </p:sp>
      <p:sp>
        <p:nvSpPr>
          <p:cNvPr id="36" name="Content Placeholder 2">
            <a:extLst>
              <a:ext uri="{FF2B5EF4-FFF2-40B4-BE49-F238E27FC236}">
                <a16:creationId xmlns:a16="http://schemas.microsoft.com/office/drawing/2014/main" id="{8B290DEB-FDDF-0A54-C437-F6BA7A8F38D0}"/>
              </a:ext>
            </a:extLst>
          </p:cNvPr>
          <p:cNvSpPr txBox="1">
            <a:spLocks/>
          </p:cNvSpPr>
          <p:nvPr userDrawn="1"/>
        </p:nvSpPr>
        <p:spPr>
          <a:xfrm>
            <a:off x="6761019" y="4713533"/>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75% Equity|25% Fixed Income</a:t>
            </a:r>
          </a:p>
        </p:txBody>
      </p:sp>
      <p:sp>
        <p:nvSpPr>
          <p:cNvPr id="37" name="Content Placeholder 2">
            <a:extLst>
              <a:ext uri="{FF2B5EF4-FFF2-40B4-BE49-F238E27FC236}">
                <a16:creationId xmlns:a16="http://schemas.microsoft.com/office/drawing/2014/main" id="{2D8C6853-BCA0-E91A-D008-05D9BBF521AA}"/>
              </a:ext>
            </a:extLst>
          </p:cNvPr>
          <p:cNvSpPr txBox="1">
            <a:spLocks/>
          </p:cNvSpPr>
          <p:nvPr userDrawn="1"/>
        </p:nvSpPr>
        <p:spPr>
          <a:xfrm>
            <a:off x="6761019" y="5222915"/>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U.S. Growth</a:t>
            </a:r>
          </a:p>
        </p:txBody>
      </p:sp>
      <p:sp>
        <p:nvSpPr>
          <p:cNvPr id="38" name="Content Placeholder 2">
            <a:extLst>
              <a:ext uri="{FF2B5EF4-FFF2-40B4-BE49-F238E27FC236}">
                <a16:creationId xmlns:a16="http://schemas.microsoft.com/office/drawing/2014/main" id="{8D775EC4-A966-5B2C-0AA5-F18C8845452B}"/>
              </a:ext>
            </a:extLst>
          </p:cNvPr>
          <p:cNvSpPr txBox="1">
            <a:spLocks/>
          </p:cNvSpPr>
          <p:nvPr userDrawn="1"/>
        </p:nvSpPr>
        <p:spPr>
          <a:xfrm>
            <a:off x="6761019" y="5412266"/>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90% Equity|10% Fixed Income</a:t>
            </a:r>
          </a:p>
        </p:txBody>
      </p:sp>
      <p:sp>
        <p:nvSpPr>
          <p:cNvPr id="39" name="Content Placeholder 2">
            <a:extLst>
              <a:ext uri="{FF2B5EF4-FFF2-40B4-BE49-F238E27FC236}">
                <a16:creationId xmlns:a16="http://schemas.microsoft.com/office/drawing/2014/main" id="{B1EE24DB-A855-4BCE-DB01-49729F15DB67}"/>
              </a:ext>
            </a:extLst>
          </p:cNvPr>
          <p:cNvSpPr txBox="1">
            <a:spLocks/>
          </p:cNvSpPr>
          <p:nvPr userDrawn="1"/>
        </p:nvSpPr>
        <p:spPr>
          <a:xfrm>
            <a:off x="6761019" y="5917679"/>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U.S. Equity</a:t>
            </a:r>
          </a:p>
        </p:txBody>
      </p:sp>
      <p:sp>
        <p:nvSpPr>
          <p:cNvPr id="40" name="Content Placeholder 2">
            <a:extLst>
              <a:ext uri="{FF2B5EF4-FFF2-40B4-BE49-F238E27FC236}">
                <a16:creationId xmlns:a16="http://schemas.microsoft.com/office/drawing/2014/main" id="{0E13D14A-AFC9-A8E8-2980-B90423CCACCE}"/>
              </a:ext>
            </a:extLst>
          </p:cNvPr>
          <p:cNvSpPr txBox="1">
            <a:spLocks/>
          </p:cNvSpPr>
          <p:nvPr userDrawn="1"/>
        </p:nvSpPr>
        <p:spPr>
          <a:xfrm>
            <a:off x="6761019" y="6107030"/>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rPr>
              <a:t>100% Equity</a:t>
            </a:r>
          </a:p>
        </p:txBody>
      </p:sp>
      <p:sp>
        <p:nvSpPr>
          <p:cNvPr id="4" name="Rectangle 3">
            <a:extLst>
              <a:ext uri="{FF2B5EF4-FFF2-40B4-BE49-F238E27FC236}">
                <a16:creationId xmlns:a16="http://schemas.microsoft.com/office/drawing/2014/main" id="{898D6A70-063F-28B4-7F8B-D6E85D923551}"/>
              </a:ext>
            </a:extLst>
          </p:cNvPr>
          <p:cNvSpPr/>
          <p:nvPr userDrawn="1"/>
        </p:nvSpPr>
        <p:spPr>
          <a:xfrm>
            <a:off x="3303518" y="1842146"/>
            <a:ext cx="2622405" cy="4804581"/>
          </a:xfrm>
          <a:prstGeom prst="rect">
            <a:avLst/>
          </a:prstGeom>
          <a:solidFill>
            <a:schemeClr val="bg2">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7F966-19B6-9D0F-0B5B-D29F6C439947}"/>
              </a:ext>
            </a:extLst>
          </p:cNvPr>
          <p:cNvSpPr/>
          <p:nvPr userDrawn="1"/>
        </p:nvSpPr>
        <p:spPr>
          <a:xfrm>
            <a:off x="3303283" y="1109391"/>
            <a:ext cx="2585360" cy="83127"/>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440B1771-185B-240B-D730-20114E281BE0}"/>
              </a:ext>
            </a:extLst>
          </p:cNvPr>
          <p:cNvSpPr txBox="1">
            <a:spLocks/>
          </p:cNvSpPr>
          <p:nvPr userDrawn="1"/>
        </p:nvSpPr>
        <p:spPr>
          <a:xfrm>
            <a:off x="3347353" y="1239701"/>
            <a:ext cx="2585360"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Global Tax-Sensitive </a:t>
            </a:r>
            <a:br>
              <a:rPr kumimoji="0" lang="en-US" sz="15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br>
            <a:r>
              <a:rPr kumimoji="0" lang="en-US" sz="15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ETF Portfolios</a:t>
            </a:r>
            <a:endParaRPr kumimoji="0" lang="en-US" sz="15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9" name="Content Placeholder 2">
            <a:extLst>
              <a:ext uri="{FF2B5EF4-FFF2-40B4-BE49-F238E27FC236}">
                <a16:creationId xmlns:a16="http://schemas.microsoft.com/office/drawing/2014/main" id="{A524BBD7-CBFA-192F-2EAE-BBF36E5822D8}"/>
              </a:ext>
            </a:extLst>
          </p:cNvPr>
          <p:cNvSpPr txBox="1">
            <a:spLocks/>
          </p:cNvSpPr>
          <p:nvPr userDrawn="1"/>
        </p:nvSpPr>
        <p:spPr>
          <a:xfrm>
            <a:off x="3344784" y="1946438"/>
            <a:ext cx="2585360"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l">
              <a:lnSpc>
                <a:spcPct val="100000"/>
              </a:lnSpc>
              <a:buFont typeface="Arial" panose="020B0604020202020204" pitchFamily="34" charset="0"/>
              <a:buNone/>
            </a:pPr>
            <a:r>
              <a:rPr lang="en-US" sz="1000">
                <a:solidFill>
                  <a:schemeClr val="tx1"/>
                </a:solidFill>
                <a:latin typeface="Century Gothic" panose="020B0502020202020204" pitchFamily="34" charset="0"/>
              </a:rPr>
              <a:t>Focus: Enhanced after-tax return</a:t>
            </a:r>
          </a:p>
        </p:txBody>
      </p:sp>
      <p:sp>
        <p:nvSpPr>
          <p:cNvPr id="65" name="Content Placeholder 2">
            <a:extLst>
              <a:ext uri="{FF2B5EF4-FFF2-40B4-BE49-F238E27FC236}">
                <a16:creationId xmlns:a16="http://schemas.microsoft.com/office/drawing/2014/main" id="{D242AE76-950D-00B3-DBA6-27E08181DFE9}"/>
              </a:ext>
            </a:extLst>
          </p:cNvPr>
          <p:cNvSpPr txBox="1">
            <a:spLocks/>
          </p:cNvSpPr>
          <p:nvPr userDrawn="1"/>
        </p:nvSpPr>
        <p:spPr>
          <a:xfrm>
            <a:off x="3802737" y="2462238"/>
            <a:ext cx="1520196"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Global Income (TS)</a:t>
            </a:r>
          </a:p>
        </p:txBody>
      </p:sp>
      <p:sp>
        <p:nvSpPr>
          <p:cNvPr id="66" name="Content Placeholder 2">
            <a:extLst>
              <a:ext uri="{FF2B5EF4-FFF2-40B4-BE49-F238E27FC236}">
                <a16:creationId xmlns:a16="http://schemas.microsoft.com/office/drawing/2014/main" id="{2D7FFA1B-FF9E-A776-F148-5015684AF86F}"/>
              </a:ext>
            </a:extLst>
          </p:cNvPr>
          <p:cNvSpPr txBox="1">
            <a:spLocks/>
          </p:cNvSpPr>
          <p:nvPr userDrawn="1"/>
        </p:nvSpPr>
        <p:spPr>
          <a:xfrm>
            <a:off x="3802737" y="2651589"/>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4">
                    <a:lumMod val="75000"/>
                  </a:schemeClr>
                </a:solidFill>
                <a:effectLst/>
                <a:uLnTx/>
                <a:uFillTx/>
                <a:latin typeface="Century Gothic" panose="020B0502020202020204" pitchFamily="34" charset="0"/>
                <a:ea typeface="Tahoma" panose="020B0604030504040204" pitchFamily="34" charset="0"/>
                <a:cs typeface="Tahoma" panose="020B0604030504040204" pitchFamily="34" charset="0"/>
              </a:rPr>
              <a:t>20% Equity|80% Fixed Income</a:t>
            </a:r>
          </a:p>
        </p:txBody>
      </p:sp>
      <p:sp>
        <p:nvSpPr>
          <p:cNvPr id="67" name="Content Placeholder 2">
            <a:extLst>
              <a:ext uri="{FF2B5EF4-FFF2-40B4-BE49-F238E27FC236}">
                <a16:creationId xmlns:a16="http://schemas.microsoft.com/office/drawing/2014/main" id="{63D102AE-6F1E-4480-3404-E6A714407F4D}"/>
              </a:ext>
            </a:extLst>
          </p:cNvPr>
          <p:cNvSpPr txBox="1">
            <a:spLocks/>
          </p:cNvSpPr>
          <p:nvPr userDrawn="1"/>
        </p:nvSpPr>
        <p:spPr>
          <a:xfrm>
            <a:off x="3802736" y="3164645"/>
            <a:ext cx="2217715"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Global Balanced Income  (TS)</a:t>
            </a:r>
          </a:p>
        </p:txBody>
      </p:sp>
      <p:sp>
        <p:nvSpPr>
          <p:cNvPr id="68" name="Content Placeholder 2">
            <a:extLst>
              <a:ext uri="{FF2B5EF4-FFF2-40B4-BE49-F238E27FC236}">
                <a16:creationId xmlns:a16="http://schemas.microsoft.com/office/drawing/2014/main" id="{A9738EE2-3D31-9D57-1D59-70A48EBB3B4A}"/>
              </a:ext>
            </a:extLst>
          </p:cNvPr>
          <p:cNvSpPr txBox="1">
            <a:spLocks/>
          </p:cNvSpPr>
          <p:nvPr userDrawn="1"/>
        </p:nvSpPr>
        <p:spPr>
          <a:xfrm>
            <a:off x="3802737" y="3353996"/>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4">
                    <a:lumMod val="75000"/>
                  </a:schemeClr>
                </a:solidFill>
                <a:effectLst/>
                <a:uLnTx/>
                <a:uFillTx/>
                <a:latin typeface="Century Gothic" panose="020B0502020202020204" pitchFamily="34" charset="0"/>
                <a:ea typeface="Tahoma" panose="020B0604030504040204" pitchFamily="34" charset="0"/>
                <a:cs typeface="Tahoma" panose="020B0604030504040204" pitchFamily="34" charset="0"/>
              </a:rPr>
              <a:t>40% Equity|60% Fixed Income</a:t>
            </a:r>
          </a:p>
        </p:txBody>
      </p:sp>
      <p:sp>
        <p:nvSpPr>
          <p:cNvPr id="69" name="Content Placeholder 2">
            <a:extLst>
              <a:ext uri="{FF2B5EF4-FFF2-40B4-BE49-F238E27FC236}">
                <a16:creationId xmlns:a16="http://schemas.microsoft.com/office/drawing/2014/main" id="{939611CF-D01D-20CE-3325-178C0040BC15}"/>
              </a:ext>
            </a:extLst>
          </p:cNvPr>
          <p:cNvSpPr txBox="1">
            <a:spLocks/>
          </p:cNvSpPr>
          <p:nvPr userDrawn="1"/>
        </p:nvSpPr>
        <p:spPr>
          <a:xfrm>
            <a:off x="3802737" y="3854844"/>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Global Institutional (TS)</a:t>
            </a:r>
          </a:p>
        </p:txBody>
      </p:sp>
      <p:sp>
        <p:nvSpPr>
          <p:cNvPr id="70" name="Content Placeholder 2">
            <a:extLst>
              <a:ext uri="{FF2B5EF4-FFF2-40B4-BE49-F238E27FC236}">
                <a16:creationId xmlns:a16="http://schemas.microsoft.com/office/drawing/2014/main" id="{B10A4460-F0CE-50F1-F66A-CC20333BD9AE}"/>
              </a:ext>
            </a:extLst>
          </p:cNvPr>
          <p:cNvSpPr txBox="1">
            <a:spLocks/>
          </p:cNvSpPr>
          <p:nvPr userDrawn="1"/>
        </p:nvSpPr>
        <p:spPr>
          <a:xfrm>
            <a:off x="3802737" y="4044195"/>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4">
                    <a:lumMod val="75000"/>
                  </a:schemeClr>
                </a:solidFill>
                <a:effectLst/>
                <a:uLnTx/>
                <a:uFillTx/>
                <a:latin typeface="Century Gothic" panose="020B0502020202020204" pitchFamily="34" charset="0"/>
                <a:ea typeface="Tahoma" panose="020B0604030504040204" pitchFamily="34" charset="0"/>
                <a:cs typeface="Tahoma" panose="020B0604030504040204" pitchFamily="34" charset="0"/>
              </a:rPr>
              <a:t>60% Equity|40% Fixed Income</a:t>
            </a:r>
          </a:p>
        </p:txBody>
      </p:sp>
      <p:sp>
        <p:nvSpPr>
          <p:cNvPr id="71" name="Content Placeholder 2">
            <a:extLst>
              <a:ext uri="{FF2B5EF4-FFF2-40B4-BE49-F238E27FC236}">
                <a16:creationId xmlns:a16="http://schemas.microsoft.com/office/drawing/2014/main" id="{0C9DBCD7-D1FF-AF36-84CF-302450210530}"/>
              </a:ext>
            </a:extLst>
          </p:cNvPr>
          <p:cNvSpPr txBox="1">
            <a:spLocks/>
          </p:cNvSpPr>
          <p:nvPr userDrawn="1"/>
        </p:nvSpPr>
        <p:spPr>
          <a:xfrm>
            <a:off x="3802737" y="4549310"/>
            <a:ext cx="216313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Global Balanced Growth (TS)</a:t>
            </a:r>
          </a:p>
        </p:txBody>
      </p:sp>
      <p:sp>
        <p:nvSpPr>
          <p:cNvPr id="72" name="Content Placeholder 2">
            <a:extLst>
              <a:ext uri="{FF2B5EF4-FFF2-40B4-BE49-F238E27FC236}">
                <a16:creationId xmlns:a16="http://schemas.microsoft.com/office/drawing/2014/main" id="{4F1533B5-AAE6-5358-E425-364DDFE3D3FA}"/>
              </a:ext>
            </a:extLst>
          </p:cNvPr>
          <p:cNvSpPr txBox="1">
            <a:spLocks/>
          </p:cNvSpPr>
          <p:nvPr userDrawn="1"/>
        </p:nvSpPr>
        <p:spPr>
          <a:xfrm>
            <a:off x="3802737" y="4738661"/>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4">
                    <a:lumMod val="75000"/>
                  </a:schemeClr>
                </a:solidFill>
                <a:effectLst/>
                <a:uLnTx/>
                <a:uFillTx/>
                <a:latin typeface="Century Gothic" panose="020B0502020202020204" pitchFamily="34" charset="0"/>
                <a:ea typeface="Tahoma" panose="020B0604030504040204" pitchFamily="34" charset="0"/>
                <a:cs typeface="Tahoma" panose="020B0604030504040204" pitchFamily="34" charset="0"/>
              </a:rPr>
              <a:t>75% Equity|25% Fixed Income</a:t>
            </a:r>
          </a:p>
        </p:txBody>
      </p:sp>
      <p:sp>
        <p:nvSpPr>
          <p:cNvPr id="73" name="Content Placeholder 2">
            <a:extLst>
              <a:ext uri="{FF2B5EF4-FFF2-40B4-BE49-F238E27FC236}">
                <a16:creationId xmlns:a16="http://schemas.microsoft.com/office/drawing/2014/main" id="{DA5DEDA0-5D13-463C-3458-792EE130A30C}"/>
              </a:ext>
            </a:extLst>
          </p:cNvPr>
          <p:cNvSpPr txBox="1">
            <a:spLocks/>
          </p:cNvSpPr>
          <p:nvPr userDrawn="1"/>
        </p:nvSpPr>
        <p:spPr>
          <a:xfrm>
            <a:off x="3802737" y="5248043"/>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Global Growth (TS)</a:t>
            </a:r>
          </a:p>
        </p:txBody>
      </p:sp>
      <p:sp>
        <p:nvSpPr>
          <p:cNvPr id="74" name="Content Placeholder 2">
            <a:extLst>
              <a:ext uri="{FF2B5EF4-FFF2-40B4-BE49-F238E27FC236}">
                <a16:creationId xmlns:a16="http://schemas.microsoft.com/office/drawing/2014/main" id="{67CBB4F0-0FA2-4BF8-66D2-6069057F9A64}"/>
              </a:ext>
            </a:extLst>
          </p:cNvPr>
          <p:cNvSpPr txBox="1">
            <a:spLocks/>
          </p:cNvSpPr>
          <p:nvPr userDrawn="1"/>
        </p:nvSpPr>
        <p:spPr>
          <a:xfrm>
            <a:off x="3802737" y="5437394"/>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4">
                    <a:lumMod val="75000"/>
                  </a:schemeClr>
                </a:solidFill>
                <a:effectLst/>
                <a:uLnTx/>
                <a:uFillTx/>
                <a:latin typeface="Century Gothic" panose="020B0502020202020204" pitchFamily="34" charset="0"/>
                <a:ea typeface="Tahoma" panose="020B0604030504040204" pitchFamily="34" charset="0"/>
                <a:cs typeface="Tahoma" panose="020B0604030504040204" pitchFamily="34" charset="0"/>
              </a:rPr>
              <a:t>90% Equity|10% Fixed Income</a:t>
            </a:r>
          </a:p>
        </p:txBody>
      </p:sp>
      <p:sp>
        <p:nvSpPr>
          <p:cNvPr id="75" name="Content Placeholder 2">
            <a:extLst>
              <a:ext uri="{FF2B5EF4-FFF2-40B4-BE49-F238E27FC236}">
                <a16:creationId xmlns:a16="http://schemas.microsoft.com/office/drawing/2014/main" id="{81235215-1FB4-894F-3F21-F91D3DDF70FB}"/>
              </a:ext>
            </a:extLst>
          </p:cNvPr>
          <p:cNvSpPr txBox="1">
            <a:spLocks/>
          </p:cNvSpPr>
          <p:nvPr userDrawn="1"/>
        </p:nvSpPr>
        <p:spPr>
          <a:xfrm>
            <a:off x="3803997" y="5942807"/>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Global Equity (TS)</a:t>
            </a:r>
          </a:p>
        </p:txBody>
      </p:sp>
      <p:sp>
        <p:nvSpPr>
          <p:cNvPr id="76" name="Content Placeholder 2">
            <a:extLst>
              <a:ext uri="{FF2B5EF4-FFF2-40B4-BE49-F238E27FC236}">
                <a16:creationId xmlns:a16="http://schemas.microsoft.com/office/drawing/2014/main" id="{D5BC3D3E-0407-984C-ADE3-384EAF29A793}"/>
              </a:ext>
            </a:extLst>
          </p:cNvPr>
          <p:cNvSpPr txBox="1">
            <a:spLocks/>
          </p:cNvSpPr>
          <p:nvPr userDrawn="1"/>
        </p:nvSpPr>
        <p:spPr>
          <a:xfrm>
            <a:off x="3803997" y="6132158"/>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4">
                    <a:lumMod val="75000"/>
                  </a:schemeClr>
                </a:solidFill>
                <a:effectLst/>
                <a:uLnTx/>
                <a:uFillTx/>
                <a:latin typeface="Century Gothic" panose="020B0502020202020204" pitchFamily="34" charset="0"/>
                <a:ea typeface="Tahoma" panose="020B0604030504040204" pitchFamily="34" charset="0"/>
                <a:cs typeface="Tahoma" panose="020B0604030504040204" pitchFamily="34" charset="0"/>
              </a:rPr>
              <a:t>100% Equity</a:t>
            </a:r>
          </a:p>
        </p:txBody>
      </p:sp>
      <p:sp>
        <p:nvSpPr>
          <p:cNvPr id="6" name="Rectangle 5">
            <a:extLst>
              <a:ext uri="{FF2B5EF4-FFF2-40B4-BE49-F238E27FC236}">
                <a16:creationId xmlns:a16="http://schemas.microsoft.com/office/drawing/2014/main" id="{B5B8CE2E-B4D6-9A5D-47E2-FBDE407F97DB}"/>
              </a:ext>
            </a:extLst>
          </p:cNvPr>
          <p:cNvSpPr/>
          <p:nvPr userDrawn="1"/>
        </p:nvSpPr>
        <p:spPr>
          <a:xfrm>
            <a:off x="9124271" y="5519211"/>
            <a:ext cx="2622405" cy="1128159"/>
          </a:xfrm>
          <a:prstGeom prst="rect">
            <a:avLst/>
          </a:prstGeom>
          <a:solidFill>
            <a:schemeClr val="bg2">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8000CE8-D7F7-4AEC-F288-7AC164A4A35A}"/>
              </a:ext>
            </a:extLst>
          </p:cNvPr>
          <p:cNvSpPr/>
          <p:nvPr userDrawn="1"/>
        </p:nvSpPr>
        <p:spPr>
          <a:xfrm>
            <a:off x="9106573" y="4559605"/>
            <a:ext cx="2585360" cy="83127"/>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2">
            <a:extLst>
              <a:ext uri="{FF2B5EF4-FFF2-40B4-BE49-F238E27FC236}">
                <a16:creationId xmlns:a16="http://schemas.microsoft.com/office/drawing/2014/main" id="{DD225037-D7E4-D7AA-AB99-658CAE5A5F6D}"/>
              </a:ext>
            </a:extLst>
          </p:cNvPr>
          <p:cNvSpPr txBox="1">
            <a:spLocks/>
          </p:cNvSpPr>
          <p:nvPr userDrawn="1"/>
        </p:nvSpPr>
        <p:spPr>
          <a:xfrm>
            <a:off x="9149818" y="4689915"/>
            <a:ext cx="2585360" cy="790604"/>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Wealth Management Solutions: Portfolio Customization</a:t>
            </a:r>
            <a:endParaRPr kumimoji="0" lang="en-US" sz="15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00" name="Freeform 99">
            <a:extLst>
              <a:ext uri="{FF2B5EF4-FFF2-40B4-BE49-F238E27FC236}">
                <a16:creationId xmlns:a16="http://schemas.microsoft.com/office/drawing/2014/main" id="{6875A91A-0843-D719-74BA-BFB5586B71FA}"/>
              </a:ext>
            </a:extLst>
          </p:cNvPr>
          <p:cNvSpPr/>
          <p:nvPr/>
        </p:nvSpPr>
        <p:spPr>
          <a:xfrm>
            <a:off x="9181338" y="5743656"/>
            <a:ext cx="295821" cy="367650"/>
          </a:xfrm>
          <a:custGeom>
            <a:avLst/>
            <a:gdLst>
              <a:gd name="connsiteX0" fmla="*/ 184298 w 295821"/>
              <a:gd name="connsiteY0" fmla="*/ 367650 h 367650"/>
              <a:gd name="connsiteX1" fmla="*/ 295821 w 295821"/>
              <a:gd name="connsiteY1" fmla="*/ 329846 h 367650"/>
              <a:gd name="connsiteX2" fmla="*/ 184298 w 295821"/>
              <a:gd name="connsiteY2" fmla="*/ 183353 h 367650"/>
              <a:gd name="connsiteX3" fmla="*/ 184298 w 295821"/>
              <a:gd name="connsiteY3" fmla="*/ 0 h 367650"/>
              <a:gd name="connsiteX4" fmla="*/ 0 w 295821"/>
              <a:gd name="connsiteY4" fmla="*/ 183353 h 367650"/>
              <a:gd name="connsiteX5" fmla="*/ 184298 w 295821"/>
              <a:gd name="connsiteY5" fmla="*/ 367650 h 3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821" h="367650">
                <a:moveTo>
                  <a:pt x="184298" y="367650"/>
                </a:moveTo>
                <a:cubicBezTo>
                  <a:pt x="226828" y="367650"/>
                  <a:pt x="264633" y="353474"/>
                  <a:pt x="295821" y="329846"/>
                </a:cubicBezTo>
                <a:lnTo>
                  <a:pt x="184298" y="183353"/>
                </a:lnTo>
                <a:lnTo>
                  <a:pt x="184298" y="0"/>
                </a:lnTo>
                <a:cubicBezTo>
                  <a:pt x="82225" y="0"/>
                  <a:pt x="0" y="82225"/>
                  <a:pt x="0" y="183353"/>
                </a:cubicBezTo>
                <a:cubicBezTo>
                  <a:pt x="0" y="285425"/>
                  <a:pt x="82225" y="367650"/>
                  <a:pt x="184298" y="367650"/>
                </a:cubicBezTo>
                <a:close/>
              </a:path>
            </a:pathLst>
          </a:custGeom>
          <a:solidFill>
            <a:schemeClr val="accent1">
              <a:lumMod val="20000"/>
              <a:lumOff val="80000"/>
            </a:schemeClr>
          </a:solidFill>
          <a:ln w="9303"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7B8C29C-647D-7B28-1B1E-CEBBB43D3FC7}"/>
              </a:ext>
            </a:extLst>
          </p:cNvPr>
          <p:cNvSpPr/>
          <p:nvPr userDrawn="1"/>
        </p:nvSpPr>
        <p:spPr>
          <a:xfrm rot="13172341">
            <a:off x="9246148" y="5765546"/>
            <a:ext cx="295821" cy="367650"/>
          </a:xfrm>
          <a:custGeom>
            <a:avLst/>
            <a:gdLst>
              <a:gd name="connsiteX0" fmla="*/ 184298 w 295821"/>
              <a:gd name="connsiteY0" fmla="*/ 367650 h 367650"/>
              <a:gd name="connsiteX1" fmla="*/ 295821 w 295821"/>
              <a:gd name="connsiteY1" fmla="*/ 329846 h 367650"/>
              <a:gd name="connsiteX2" fmla="*/ 184298 w 295821"/>
              <a:gd name="connsiteY2" fmla="*/ 183353 h 367650"/>
              <a:gd name="connsiteX3" fmla="*/ 184298 w 295821"/>
              <a:gd name="connsiteY3" fmla="*/ 0 h 367650"/>
              <a:gd name="connsiteX4" fmla="*/ 0 w 295821"/>
              <a:gd name="connsiteY4" fmla="*/ 183353 h 367650"/>
              <a:gd name="connsiteX5" fmla="*/ 184298 w 295821"/>
              <a:gd name="connsiteY5" fmla="*/ 367650 h 3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821" h="367650">
                <a:moveTo>
                  <a:pt x="184298" y="367650"/>
                </a:moveTo>
                <a:cubicBezTo>
                  <a:pt x="226828" y="367650"/>
                  <a:pt x="264633" y="353474"/>
                  <a:pt x="295821" y="329846"/>
                </a:cubicBezTo>
                <a:lnTo>
                  <a:pt x="184298" y="183353"/>
                </a:lnTo>
                <a:lnTo>
                  <a:pt x="184298" y="0"/>
                </a:lnTo>
                <a:cubicBezTo>
                  <a:pt x="82225" y="0"/>
                  <a:pt x="0" y="82225"/>
                  <a:pt x="0" y="183353"/>
                </a:cubicBezTo>
                <a:cubicBezTo>
                  <a:pt x="0" y="285425"/>
                  <a:pt x="82225" y="367650"/>
                  <a:pt x="184298" y="367650"/>
                </a:cubicBezTo>
                <a:close/>
              </a:path>
            </a:pathLst>
          </a:custGeom>
          <a:solidFill>
            <a:schemeClr val="accent1"/>
          </a:solidFill>
          <a:ln w="9303"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D2A9CF2-1BDD-A348-6055-7D2101A0E7C2}"/>
              </a:ext>
            </a:extLst>
          </p:cNvPr>
          <p:cNvSpPr/>
          <p:nvPr/>
        </p:nvSpPr>
        <p:spPr>
          <a:xfrm>
            <a:off x="9365865" y="5741410"/>
            <a:ext cx="184297" cy="330790"/>
          </a:xfrm>
          <a:custGeom>
            <a:avLst/>
            <a:gdLst>
              <a:gd name="connsiteX0" fmla="*/ 111524 w 184297"/>
              <a:gd name="connsiteY0" fmla="*/ 330791 h 330790"/>
              <a:gd name="connsiteX1" fmla="*/ 184298 w 184297"/>
              <a:gd name="connsiteY1" fmla="*/ 184298 h 330790"/>
              <a:gd name="connsiteX2" fmla="*/ 0 w 184297"/>
              <a:gd name="connsiteY2" fmla="*/ 0 h 330790"/>
              <a:gd name="connsiteX3" fmla="*/ 0 w 184297"/>
              <a:gd name="connsiteY3" fmla="*/ 184298 h 330790"/>
              <a:gd name="connsiteX4" fmla="*/ 111524 w 184297"/>
              <a:gd name="connsiteY4" fmla="*/ 330791 h 330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97" h="330790">
                <a:moveTo>
                  <a:pt x="111524" y="330791"/>
                </a:moveTo>
                <a:cubicBezTo>
                  <a:pt x="155944" y="296767"/>
                  <a:pt x="184298" y="243840"/>
                  <a:pt x="184298" y="184298"/>
                </a:cubicBezTo>
                <a:cubicBezTo>
                  <a:pt x="184298" y="82225"/>
                  <a:pt x="102073" y="0"/>
                  <a:pt x="0" y="0"/>
                </a:cubicBezTo>
                <a:lnTo>
                  <a:pt x="0" y="184298"/>
                </a:lnTo>
                <a:lnTo>
                  <a:pt x="111524" y="330791"/>
                </a:lnTo>
                <a:close/>
              </a:path>
            </a:pathLst>
          </a:custGeom>
          <a:solidFill>
            <a:schemeClr val="accent4">
              <a:lumMod val="90000"/>
            </a:schemeClr>
          </a:solidFill>
          <a:ln w="9303" cap="flat">
            <a:noFill/>
            <a:prstDash val="solid"/>
            <a:miter/>
          </a:ln>
        </p:spPr>
        <p:txBody>
          <a:bodyPr rtlCol="0" anchor="ctr"/>
          <a:lstStyle/>
          <a:p>
            <a:endParaRPr lang="en-US"/>
          </a:p>
        </p:txBody>
      </p:sp>
      <p:sp>
        <p:nvSpPr>
          <p:cNvPr id="93" name="Content Placeholder 2">
            <a:extLst>
              <a:ext uri="{FF2B5EF4-FFF2-40B4-BE49-F238E27FC236}">
                <a16:creationId xmlns:a16="http://schemas.microsoft.com/office/drawing/2014/main" id="{055DAE83-EBE4-74CF-3B45-E3F3A6F67E8B}"/>
              </a:ext>
            </a:extLst>
          </p:cNvPr>
          <p:cNvSpPr txBox="1">
            <a:spLocks/>
          </p:cNvSpPr>
          <p:nvPr userDrawn="1"/>
        </p:nvSpPr>
        <p:spPr>
          <a:xfrm>
            <a:off x="9561681" y="5702723"/>
            <a:ext cx="2062482" cy="818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Personalized, intelligently risk-managed portfolio solutions available across all risk levels and investment objectives</a:t>
            </a:r>
          </a:p>
        </p:txBody>
      </p:sp>
      <p:sp>
        <p:nvSpPr>
          <p:cNvPr id="105" name="Freeform 104">
            <a:extLst>
              <a:ext uri="{FF2B5EF4-FFF2-40B4-BE49-F238E27FC236}">
                <a16:creationId xmlns:a16="http://schemas.microsoft.com/office/drawing/2014/main" id="{BD5A44BD-3B9D-2C46-4F50-C0F9E665AB11}"/>
              </a:ext>
            </a:extLst>
          </p:cNvPr>
          <p:cNvSpPr/>
          <p:nvPr/>
        </p:nvSpPr>
        <p:spPr>
          <a:xfrm>
            <a:off x="9184114" y="5741724"/>
            <a:ext cx="184297" cy="183352"/>
          </a:xfrm>
          <a:custGeom>
            <a:avLst/>
            <a:gdLst>
              <a:gd name="connsiteX0" fmla="*/ 184298 w 184297"/>
              <a:gd name="connsiteY0" fmla="*/ 0 h 183352"/>
              <a:gd name="connsiteX1" fmla="*/ 0 w 184297"/>
              <a:gd name="connsiteY1" fmla="*/ 183353 h 183352"/>
              <a:gd name="connsiteX2" fmla="*/ 184298 w 184297"/>
              <a:gd name="connsiteY2" fmla="*/ 183353 h 183352"/>
              <a:gd name="connsiteX3" fmla="*/ 184298 w 184297"/>
              <a:gd name="connsiteY3" fmla="*/ 0 h 183352"/>
            </a:gdLst>
            <a:ahLst/>
            <a:cxnLst>
              <a:cxn ang="0">
                <a:pos x="connsiteX0" y="connsiteY0"/>
              </a:cxn>
              <a:cxn ang="0">
                <a:pos x="connsiteX1" y="connsiteY1"/>
              </a:cxn>
              <a:cxn ang="0">
                <a:pos x="connsiteX2" y="connsiteY2"/>
              </a:cxn>
              <a:cxn ang="0">
                <a:pos x="connsiteX3" y="connsiteY3"/>
              </a:cxn>
            </a:cxnLst>
            <a:rect l="l" t="t" r="r" b="b"/>
            <a:pathLst>
              <a:path w="184297" h="183352">
                <a:moveTo>
                  <a:pt x="184298" y="0"/>
                </a:moveTo>
                <a:cubicBezTo>
                  <a:pt x="82225" y="0"/>
                  <a:pt x="0" y="82225"/>
                  <a:pt x="0" y="183353"/>
                </a:cubicBezTo>
                <a:lnTo>
                  <a:pt x="184298" y="183353"/>
                </a:lnTo>
                <a:lnTo>
                  <a:pt x="184298" y="0"/>
                </a:lnTo>
                <a:close/>
              </a:path>
            </a:pathLst>
          </a:custGeom>
          <a:solidFill>
            <a:schemeClr val="accent4"/>
          </a:solidFill>
          <a:ln w="9303"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4EEAE78A-AE60-B905-8D37-D73FC8CB8CC3}"/>
              </a:ext>
            </a:extLst>
          </p:cNvPr>
          <p:cNvSpPr/>
          <p:nvPr/>
        </p:nvSpPr>
        <p:spPr>
          <a:xfrm rot="13926392">
            <a:off x="9272070" y="5937053"/>
            <a:ext cx="114359" cy="184297"/>
          </a:xfrm>
          <a:custGeom>
            <a:avLst/>
            <a:gdLst>
              <a:gd name="connsiteX0" fmla="*/ 114359 w 114359"/>
              <a:gd name="connsiteY0" fmla="*/ 0 h 184297"/>
              <a:gd name="connsiteX1" fmla="*/ 0 w 114359"/>
              <a:gd name="connsiteY1" fmla="*/ 40640 h 184297"/>
              <a:gd name="connsiteX2" fmla="*/ 114359 w 114359"/>
              <a:gd name="connsiteY2" fmla="*/ 184298 h 184297"/>
              <a:gd name="connsiteX3" fmla="*/ 114359 w 114359"/>
              <a:gd name="connsiteY3" fmla="*/ 0 h 184297"/>
            </a:gdLst>
            <a:ahLst/>
            <a:cxnLst>
              <a:cxn ang="0">
                <a:pos x="connsiteX0" y="connsiteY0"/>
              </a:cxn>
              <a:cxn ang="0">
                <a:pos x="connsiteX1" y="connsiteY1"/>
              </a:cxn>
              <a:cxn ang="0">
                <a:pos x="connsiteX2" y="connsiteY2"/>
              </a:cxn>
              <a:cxn ang="0">
                <a:pos x="connsiteX3" y="connsiteY3"/>
              </a:cxn>
            </a:cxnLst>
            <a:rect l="l" t="t" r="r" b="b"/>
            <a:pathLst>
              <a:path w="114359" h="184297">
                <a:moveTo>
                  <a:pt x="114359" y="0"/>
                </a:moveTo>
                <a:cubicBezTo>
                  <a:pt x="70884" y="0"/>
                  <a:pt x="31189" y="15122"/>
                  <a:pt x="0" y="40640"/>
                </a:cubicBezTo>
                <a:lnTo>
                  <a:pt x="114359" y="184298"/>
                </a:lnTo>
                <a:lnTo>
                  <a:pt x="114359" y="0"/>
                </a:lnTo>
                <a:close/>
              </a:path>
            </a:pathLst>
          </a:custGeom>
          <a:solidFill>
            <a:srgbClr val="B48DE2"/>
          </a:solidFill>
          <a:ln w="9303" cap="flat">
            <a:noFill/>
            <a:prstDash val="solid"/>
            <a:miter/>
          </a:ln>
        </p:spPr>
        <p:txBody>
          <a:bodyPr rtlCol="0" anchor="ctr"/>
          <a:lstStyle/>
          <a:p>
            <a:endParaRPr lang="en-US"/>
          </a:p>
        </p:txBody>
      </p:sp>
      <p:sp>
        <p:nvSpPr>
          <p:cNvPr id="11" name="Rectangle 10">
            <a:extLst>
              <a:ext uri="{FF2B5EF4-FFF2-40B4-BE49-F238E27FC236}">
                <a16:creationId xmlns:a16="http://schemas.microsoft.com/office/drawing/2014/main" id="{B39C61E4-38D3-BB6D-D16B-38A6D5EB87D2}"/>
              </a:ext>
            </a:extLst>
          </p:cNvPr>
          <p:cNvSpPr/>
          <p:nvPr userDrawn="1"/>
        </p:nvSpPr>
        <p:spPr>
          <a:xfrm>
            <a:off x="427179" y="1840009"/>
            <a:ext cx="2622405" cy="4804582"/>
          </a:xfrm>
          <a:prstGeom prst="rect">
            <a:avLst/>
          </a:prstGeom>
          <a:solidFill>
            <a:schemeClr val="bg2">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96AAD28-D7F8-8C03-47D2-1E4CEE0B654B}"/>
              </a:ext>
            </a:extLst>
          </p:cNvPr>
          <p:cNvSpPr/>
          <p:nvPr userDrawn="1"/>
        </p:nvSpPr>
        <p:spPr>
          <a:xfrm>
            <a:off x="426119" y="1107254"/>
            <a:ext cx="2585360" cy="83127"/>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Content Placeholder 2">
            <a:extLst>
              <a:ext uri="{FF2B5EF4-FFF2-40B4-BE49-F238E27FC236}">
                <a16:creationId xmlns:a16="http://schemas.microsoft.com/office/drawing/2014/main" id="{1E8EAA6A-9C03-E5DA-9279-52B5992BACD1}"/>
              </a:ext>
            </a:extLst>
          </p:cNvPr>
          <p:cNvSpPr txBox="1">
            <a:spLocks/>
          </p:cNvSpPr>
          <p:nvPr userDrawn="1"/>
        </p:nvSpPr>
        <p:spPr>
          <a:xfrm>
            <a:off x="452726" y="1237564"/>
            <a:ext cx="2585360"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Global Core </a:t>
            </a:r>
            <a:br>
              <a:rPr kumimoji="0" lang="en-US" sz="15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br>
            <a:r>
              <a:rPr kumimoji="0" lang="en-US" sz="15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ETF Portfolios</a:t>
            </a:r>
            <a:endParaRPr kumimoji="0" lang="en-US" sz="15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21" name="Content Placeholder 2">
            <a:extLst>
              <a:ext uri="{FF2B5EF4-FFF2-40B4-BE49-F238E27FC236}">
                <a16:creationId xmlns:a16="http://schemas.microsoft.com/office/drawing/2014/main" id="{41A89CCB-28F0-15FD-F1E8-00C4D34A4C5E}"/>
              </a:ext>
            </a:extLst>
          </p:cNvPr>
          <p:cNvSpPr txBox="1">
            <a:spLocks/>
          </p:cNvSpPr>
          <p:nvPr userDrawn="1"/>
        </p:nvSpPr>
        <p:spPr>
          <a:xfrm>
            <a:off x="459301" y="1944301"/>
            <a:ext cx="2585360"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l">
              <a:lnSpc>
                <a:spcPct val="100000"/>
              </a:lnSpc>
              <a:buFont typeface="Arial" panose="020B0604020202020204" pitchFamily="34" charset="0"/>
              <a:buNone/>
            </a:pPr>
            <a:r>
              <a:rPr lang="en-US" sz="1000">
                <a:solidFill>
                  <a:schemeClr val="tx1"/>
                </a:solidFill>
                <a:latin typeface="Century Gothic" panose="020B0502020202020204" pitchFamily="34" charset="0"/>
              </a:rPr>
              <a:t>Focus: Long-term total return</a:t>
            </a:r>
          </a:p>
        </p:txBody>
      </p:sp>
      <p:sp>
        <p:nvSpPr>
          <p:cNvPr id="123" name="Content Placeholder 2">
            <a:extLst>
              <a:ext uri="{FF2B5EF4-FFF2-40B4-BE49-F238E27FC236}">
                <a16:creationId xmlns:a16="http://schemas.microsoft.com/office/drawing/2014/main" id="{4468D15E-C353-52F5-FC27-03AFF1CD2857}"/>
              </a:ext>
            </a:extLst>
          </p:cNvPr>
          <p:cNvSpPr txBox="1">
            <a:spLocks/>
          </p:cNvSpPr>
          <p:nvPr userDrawn="1"/>
        </p:nvSpPr>
        <p:spPr>
          <a:xfrm>
            <a:off x="916183" y="2460101"/>
            <a:ext cx="1520196"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Global Income</a:t>
            </a:r>
          </a:p>
        </p:txBody>
      </p:sp>
      <p:sp>
        <p:nvSpPr>
          <p:cNvPr id="124" name="Content Placeholder 2">
            <a:extLst>
              <a:ext uri="{FF2B5EF4-FFF2-40B4-BE49-F238E27FC236}">
                <a16:creationId xmlns:a16="http://schemas.microsoft.com/office/drawing/2014/main" id="{C26434FC-B1E7-E2DE-F4AF-60D8D99142B2}"/>
              </a:ext>
            </a:extLst>
          </p:cNvPr>
          <p:cNvSpPr txBox="1">
            <a:spLocks/>
          </p:cNvSpPr>
          <p:nvPr userDrawn="1"/>
        </p:nvSpPr>
        <p:spPr>
          <a:xfrm>
            <a:off x="916183" y="2649452"/>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2"/>
                </a:solidFill>
                <a:effectLst/>
                <a:uLnTx/>
                <a:uFillTx/>
                <a:latin typeface="Century Gothic" panose="020B0502020202020204" pitchFamily="34" charset="0"/>
                <a:ea typeface="Tahoma" panose="020B0604030504040204" pitchFamily="34" charset="0"/>
                <a:cs typeface="Tahoma" panose="020B0604030504040204" pitchFamily="34" charset="0"/>
              </a:rPr>
              <a:t>20% Equity|80% Fixed Income</a:t>
            </a:r>
          </a:p>
        </p:txBody>
      </p:sp>
      <p:sp>
        <p:nvSpPr>
          <p:cNvPr id="120" name="Content Placeholder 2">
            <a:extLst>
              <a:ext uri="{FF2B5EF4-FFF2-40B4-BE49-F238E27FC236}">
                <a16:creationId xmlns:a16="http://schemas.microsoft.com/office/drawing/2014/main" id="{F6C71DF8-E860-4376-3414-D10DFBD5A863}"/>
              </a:ext>
            </a:extLst>
          </p:cNvPr>
          <p:cNvSpPr txBox="1">
            <a:spLocks/>
          </p:cNvSpPr>
          <p:nvPr userDrawn="1"/>
        </p:nvSpPr>
        <p:spPr>
          <a:xfrm>
            <a:off x="916183" y="3162620"/>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Global Balanced Income</a:t>
            </a:r>
          </a:p>
        </p:txBody>
      </p:sp>
      <p:sp>
        <p:nvSpPr>
          <p:cNvPr id="121" name="Content Placeholder 2">
            <a:extLst>
              <a:ext uri="{FF2B5EF4-FFF2-40B4-BE49-F238E27FC236}">
                <a16:creationId xmlns:a16="http://schemas.microsoft.com/office/drawing/2014/main" id="{BF64C62F-CF27-8F64-1CFC-AB5E8A4374B0}"/>
              </a:ext>
            </a:extLst>
          </p:cNvPr>
          <p:cNvSpPr txBox="1">
            <a:spLocks/>
          </p:cNvSpPr>
          <p:nvPr userDrawn="1"/>
        </p:nvSpPr>
        <p:spPr>
          <a:xfrm>
            <a:off x="916183" y="3351971"/>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2"/>
                </a:solidFill>
                <a:effectLst/>
                <a:uLnTx/>
                <a:uFillTx/>
                <a:latin typeface="Century Gothic" panose="020B0502020202020204" pitchFamily="34" charset="0"/>
                <a:ea typeface="Tahoma" panose="020B0604030504040204" pitchFamily="34" charset="0"/>
                <a:cs typeface="Tahoma" panose="020B0604030504040204" pitchFamily="34" charset="0"/>
              </a:rPr>
              <a:t>40% Equity|60% Fixed Income</a:t>
            </a:r>
          </a:p>
        </p:txBody>
      </p:sp>
      <p:sp>
        <p:nvSpPr>
          <p:cNvPr id="57" name="Content Placeholder 2">
            <a:extLst>
              <a:ext uri="{FF2B5EF4-FFF2-40B4-BE49-F238E27FC236}">
                <a16:creationId xmlns:a16="http://schemas.microsoft.com/office/drawing/2014/main" id="{E6841DF5-B808-F66F-EA46-4B3C6CBB3863}"/>
              </a:ext>
            </a:extLst>
          </p:cNvPr>
          <p:cNvSpPr txBox="1">
            <a:spLocks/>
          </p:cNvSpPr>
          <p:nvPr userDrawn="1"/>
        </p:nvSpPr>
        <p:spPr>
          <a:xfrm>
            <a:off x="916183" y="3852931"/>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Global Institutional</a:t>
            </a:r>
          </a:p>
        </p:txBody>
      </p:sp>
      <p:sp>
        <p:nvSpPr>
          <p:cNvPr id="58" name="Content Placeholder 2">
            <a:extLst>
              <a:ext uri="{FF2B5EF4-FFF2-40B4-BE49-F238E27FC236}">
                <a16:creationId xmlns:a16="http://schemas.microsoft.com/office/drawing/2014/main" id="{2298C094-EA84-0E00-A2AC-EB9AD806CC09}"/>
              </a:ext>
            </a:extLst>
          </p:cNvPr>
          <p:cNvSpPr txBox="1">
            <a:spLocks/>
          </p:cNvSpPr>
          <p:nvPr userDrawn="1"/>
        </p:nvSpPr>
        <p:spPr>
          <a:xfrm>
            <a:off x="916183" y="4042282"/>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2"/>
                </a:solidFill>
                <a:effectLst/>
                <a:uLnTx/>
                <a:uFillTx/>
                <a:latin typeface="Century Gothic" panose="020B0502020202020204" pitchFamily="34" charset="0"/>
                <a:ea typeface="Tahoma" panose="020B0604030504040204" pitchFamily="34" charset="0"/>
                <a:cs typeface="Tahoma" panose="020B0604030504040204" pitchFamily="34" charset="0"/>
              </a:rPr>
              <a:t>60% Equity|40% Fixed Income</a:t>
            </a:r>
          </a:p>
        </p:txBody>
      </p:sp>
      <p:sp>
        <p:nvSpPr>
          <p:cNvPr id="54" name="Content Placeholder 2">
            <a:extLst>
              <a:ext uri="{FF2B5EF4-FFF2-40B4-BE49-F238E27FC236}">
                <a16:creationId xmlns:a16="http://schemas.microsoft.com/office/drawing/2014/main" id="{8916A40D-D458-F346-DE8B-55EAF7B13EE3}"/>
              </a:ext>
            </a:extLst>
          </p:cNvPr>
          <p:cNvSpPr txBox="1">
            <a:spLocks/>
          </p:cNvSpPr>
          <p:nvPr userDrawn="1"/>
        </p:nvSpPr>
        <p:spPr>
          <a:xfrm>
            <a:off x="916183" y="4547509"/>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Global Balanced Growth</a:t>
            </a:r>
          </a:p>
        </p:txBody>
      </p:sp>
      <p:sp>
        <p:nvSpPr>
          <p:cNvPr id="55" name="Content Placeholder 2">
            <a:extLst>
              <a:ext uri="{FF2B5EF4-FFF2-40B4-BE49-F238E27FC236}">
                <a16:creationId xmlns:a16="http://schemas.microsoft.com/office/drawing/2014/main" id="{BE578DD4-D4D6-5A52-7D9D-14E68448C490}"/>
              </a:ext>
            </a:extLst>
          </p:cNvPr>
          <p:cNvSpPr txBox="1">
            <a:spLocks/>
          </p:cNvSpPr>
          <p:nvPr userDrawn="1"/>
        </p:nvSpPr>
        <p:spPr>
          <a:xfrm>
            <a:off x="916183" y="4736860"/>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2"/>
                </a:solidFill>
                <a:effectLst/>
                <a:uLnTx/>
                <a:uFillTx/>
                <a:latin typeface="Century Gothic" panose="020B0502020202020204" pitchFamily="34" charset="0"/>
                <a:ea typeface="Tahoma" panose="020B0604030504040204" pitchFamily="34" charset="0"/>
                <a:cs typeface="Tahoma" panose="020B0604030504040204" pitchFamily="34" charset="0"/>
              </a:rPr>
              <a:t>75% Equity|25% Fixed Income</a:t>
            </a:r>
          </a:p>
        </p:txBody>
      </p:sp>
      <p:sp>
        <p:nvSpPr>
          <p:cNvPr id="51" name="Content Placeholder 2">
            <a:extLst>
              <a:ext uri="{FF2B5EF4-FFF2-40B4-BE49-F238E27FC236}">
                <a16:creationId xmlns:a16="http://schemas.microsoft.com/office/drawing/2014/main" id="{40458B05-7477-0B8B-B2E0-AE2F4AA54FA6}"/>
              </a:ext>
            </a:extLst>
          </p:cNvPr>
          <p:cNvSpPr txBox="1">
            <a:spLocks/>
          </p:cNvSpPr>
          <p:nvPr userDrawn="1"/>
        </p:nvSpPr>
        <p:spPr>
          <a:xfrm>
            <a:off x="916183" y="5246354"/>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Global Growth</a:t>
            </a:r>
          </a:p>
        </p:txBody>
      </p:sp>
      <p:sp>
        <p:nvSpPr>
          <p:cNvPr id="52" name="Content Placeholder 2">
            <a:extLst>
              <a:ext uri="{FF2B5EF4-FFF2-40B4-BE49-F238E27FC236}">
                <a16:creationId xmlns:a16="http://schemas.microsoft.com/office/drawing/2014/main" id="{296C7FBC-FCDF-06AF-7BCD-2153D796C2F7}"/>
              </a:ext>
            </a:extLst>
          </p:cNvPr>
          <p:cNvSpPr txBox="1">
            <a:spLocks/>
          </p:cNvSpPr>
          <p:nvPr userDrawn="1"/>
        </p:nvSpPr>
        <p:spPr>
          <a:xfrm>
            <a:off x="916183" y="5435705"/>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2"/>
                </a:solidFill>
                <a:effectLst/>
                <a:uLnTx/>
                <a:uFillTx/>
                <a:latin typeface="Century Gothic" panose="020B0502020202020204" pitchFamily="34" charset="0"/>
                <a:ea typeface="Tahoma" panose="020B0604030504040204" pitchFamily="34" charset="0"/>
                <a:cs typeface="Tahoma" panose="020B0604030504040204" pitchFamily="34" charset="0"/>
              </a:rPr>
              <a:t>90% Equity|10% Fixed Income</a:t>
            </a:r>
          </a:p>
        </p:txBody>
      </p:sp>
      <p:sp>
        <p:nvSpPr>
          <p:cNvPr id="48" name="Content Placeholder 2">
            <a:extLst>
              <a:ext uri="{FF2B5EF4-FFF2-40B4-BE49-F238E27FC236}">
                <a16:creationId xmlns:a16="http://schemas.microsoft.com/office/drawing/2014/main" id="{21B73B2C-DF8D-A429-D191-9871CB64A68F}"/>
              </a:ext>
            </a:extLst>
          </p:cNvPr>
          <p:cNvSpPr txBox="1">
            <a:spLocks/>
          </p:cNvSpPr>
          <p:nvPr userDrawn="1"/>
        </p:nvSpPr>
        <p:spPr>
          <a:xfrm>
            <a:off x="917812" y="5941228"/>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Global Equity</a:t>
            </a:r>
          </a:p>
        </p:txBody>
      </p:sp>
      <p:sp>
        <p:nvSpPr>
          <p:cNvPr id="49" name="Content Placeholder 2">
            <a:extLst>
              <a:ext uri="{FF2B5EF4-FFF2-40B4-BE49-F238E27FC236}">
                <a16:creationId xmlns:a16="http://schemas.microsoft.com/office/drawing/2014/main" id="{FAF82C13-72E6-2191-1F16-1062ABEC3D82}"/>
              </a:ext>
            </a:extLst>
          </p:cNvPr>
          <p:cNvSpPr txBox="1">
            <a:spLocks/>
          </p:cNvSpPr>
          <p:nvPr userDrawn="1"/>
        </p:nvSpPr>
        <p:spPr>
          <a:xfrm>
            <a:off x="917812" y="6130579"/>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accent2"/>
                </a:solidFill>
                <a:effectLst/>
                <a:uLnTx/>
                <a:uFillTx/>
                <a:latin typeface="Century Gothic" panose="020B0502020202020204" pitchFamily="34" charset="0"/>
                <a:ea typeface="Tahoma" panose="020B0604030504040204" pitchFamily="34" charset="0"/>
                <a:cs typeface="Tahoma" panose="020B0604030504040204" pitchFamily="34" charset="0"/>
              </a:rPr>
              <a:t>100% Equity</a:t>
            </a:r>
          </a:p>
        </p:txBody>
      </p:sp>
      <p:grpSp>
        <p:nvGrpSpPr>
          <p:cNvPr id="209" name="Group 208">
            <a:extLst>
              <a:ext uri="{FF2B5EF4-FFF2-40B4-BE49-F238E27FC236}">
                <a16:creationId xmlns:a16="http://schemas.microsoft.com/office/drawing/2014/main" id="{20CB8325-FA6B-96D1-D3E9-529BE5087E8B}"/>
              </a:ext>
            </a:extLst>
          </p:cNvPr>
          <p:cNvGrpSpPr/>
          <p:nvPr userDrawn="1"/>
        </p:nvGrpSpPr>
        <p:grpSpPr>
          <a:xfrm>
            <a:off x="536776" y="2462065"/>
            <a:ext cx="406400" cy="3887997"/>
            <a:chOff x="536776" y="2462065"/>
            <a:chExt cx="406400" cy="3887997"/>
          </a:xfrm>
        </p:grpSpPr>
        <p:pic>
          <p:nvPicPr>
            <p:cNvPr id="60" name="Graphic 59">
              <a:extLst>
                <a:ext uri="{FF2B5EF4-FFF2-40B4-BE49-F238E27FC236}">
                  <a16:creationId xmlns:a16="http://schemas.microsoft.com/office/drawing/2014/main" id="{1641762F-A3F8-1441-378A-37CC80420494}"/>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776" y="2462065"/>
              <a:ext cx="406400" cy="406400"/>
            </a:xfrm>
            <a:prstGeom prst="rect">
              <a:avLst/>
            </a:prstGeom>
          </p:spPr>
        </p:pic>
        <p:pic>
          <p:nvPicPr>
            <p:cNvPr id="62" name="Graphic 61">
              <a:extLst>
                <a:ext uri="{FF2B5EF4-FFF2-40B4-BE49-F238E27FC236}">
                  <a16:creationId xmlns:a16="http://schemas.microsoft.com/office/drawing/2014/main" id="{04002B52-ED4E-B54B-D06A-AE90E370233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776" y="3158384"/>
              <a:ext cx="406400" cy="406400"/>
            </a:xfrm>
            <a:prstGeom prst="rect">
              <a:avLst/>
            </a:prstGeom>
          </p:spPr>
        </p:pic>
        <p:pic>
          <p:nvPicPr>
            <p:cNvPr id="86" name="Graphic 85">
              <a:extLst>
                <a:ext uri="{FF2B5EF4-FFF2-40B4-BE49-F238E27FC236}">
                  <a16:creationId xmlns:a16="http://schemas.microsoft.com/office/drawing/2014/main" id="{A18054E0-6858-F2EE-2D6A-BDD48DF9E982}"/>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6776" y="3854703"/>
              <a:ext cx="406400" cy="406400"/>
            </a:xfrm>
            <a:prstGeom prst="rect">
              <a:avLst/>
            </a:prstGeom>
          </p:spPr>
        </p:pic>
        <p:pic>
          <p:nvPicPr>
            <p:cNvPr id="94" name="Graphic 93">
              <a:extLst>
                <a:ext uri="{FF2B5EF4-FFF2-40B4-BE49-F238E27FC236}">
                  <a16:creationId xmlns:a16="http://schemas.microsoft.com/office/drawing/2014/main" id="{25335398-3878-29EB-A1AB-BEF8411726C9}"/>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6776" y="5247341"/>
              <a:ext cx="406400" cy="406400"/>
            </a:xfrm>
            <a:prstGeom prst="rect">
              <a:avLst/>
            </a:prstGeom>
          </p:spPr>
        </p:pic>
        <p:pic>
          <p:nvPicPr>
            <p:cNvPr id="102" name="Graphic 101">
              <a:extLst>
                <a:ext uri="{FF2B5EF4-FFF2-40B4-BE49-F238E27FC236}">
                  <a16:creationId xmlns:a16="http://schemas.microsoft.com/office/drawing/2014/main" id="{453BBFB2-03C3-47E5-1ABB-3F1635FBA5A4}"/>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6776" y="5943662"/>
              <a:ext cx="406400" cy="406400"/>
            </a:xfrm>
            <a:prstGeom prst="rect">
              <a:avLst/>
            </a:prstGeom>
          </p:spPr>
        </p:pic>
        <p:pic>
          <p:nvPicPr>
            <p:cNvPr id="156" name="Graphic 155">
              <a:extLst>
                <a:ext uri="{FF2B5EF4-FFF2-40B4-BE49-F238E27FC236}">
                  <a16:creationId xmlns:a16="http://schemas.microsoft.com/office/drawing/2014/main" id="{7077F863-89B1-C294-CAF7-64DE3DAB0775}"/>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6776" y="4551022"/>
              <a:ext cx="406400" cy="406400"/>
            </a:xfrm>
            <a:prstGeom prst="rect">
              <a:avLst/>
            </a:prstGeom>
          </p:spPr>
        </p:pic>
      </p:grpSp>
      <p:grpSp>
        <p:nvGrpSpPr>
          <p:cNvPr id="210" name="Group 209">
            <a:extLst>
              <a:ext uri="{FF2B5EF4-FFF2-40B4-BE49-F238E27FC236}">
                <a16:creationId xmlns:a16="http://schemas.microsoft.com/office/drawing/2014/main" id="{838289E9-4E4E-C86F-E11F-D3622449B085}"/>
              </a:ext>
            </a:extLst>
          </p:cNvPr>
          <p:cNvGrpSpPr/>
          <p:nvPr userDrawn="1"/>
        </p:nvGrpSpPr>
        <p:grpSpPr>
          <a:xfrm>
            <a:off x="3415170" y="2442690"/>
            <a:ext cx="406400" cy="3907372"/>
            <a:chOff x="3415170" y="2442690"/>
            <a:chExt cx="406400" cy="3907372"/>
          </a:xfrm>
        </p:grpSpPr>
        <p:pic>
          <p:nvPicPr>
            <p:cNvPr id="174" name="Graphic 173">
              <a:extLst>
                <a:ext uri="{FF2B5EF4-FFF2-40B4-BE49-F238E27FC236}">
                  <a16:creationId xmlns:a16="http://schemas.microsoft.com/office/drawing/2014/main" id="{E2CB68ED-F1E9-733B-336D-2B1E92B7D751}"/>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15170" y="5943662"/>
              <a:ext cx="406400" cy="406400"/>
            </a:xfrm>
            <a:prstGeom prst="rect">
              <a:avLst/>
            </a:prstGeom>
          </p:spPr>
        </p:pic>
        <p:pic>
          <p:nvPicPr>
            <p:cNvPr id="176" name="Graphic 175">
              <a:extLst>
                <a:ext uri="{FF2B5EF4-FFF2-40B4-BE49-F238E27FC236}">
                  <a16:creationId xmlns:a16="http://schemas.microsoft.com/office/drawing/2014/main" id="{65BA822A-BEBC-C9EC-3B4E-9CC28C43A764}"/>
                </a:ext>
              </a:extLst>
            </p:cNvPr>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5170" y="5243466"/>
              <a:ext cx="406400" cy="406400"/>
            </a:xfrm>
            <a:prstGeom prst="rect">
              <a:avLst/>
            </a:prstGeom>
          </p:spPr>
        </p:pic>
        <p:pic>
          <p:nvPicPr>
            <p:cNvPr id="178" name="Graphic 177">
              <a:extLst>
                <a:ext uri="{FF2B5EF4-FFF2-40B4-BE49-F238E27FC236}">
                  <a16:creationId xmlns:a16="http://schemas.microsoft.com/office/drawing/2014/main" id="{33C0299C-78C2-2DF8-3AB5-D5B238785544}"/>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415170" y="4543272"/>
              <a:ext cx="406400" cy="406400"/>
            </a:xfrm>
            <a:prstGeom prst="rect">
              <a:avLst/>
            </a:prstGeom>
          </p:spPr>
        </p:pic>
        <p:pic>
          <p:nvPicPr>
            <p:cNvPr id="180" name="Graphic 179">
              <a:extLst>
                <a:ext uri="{FF2B5EF4-FFF2-40B4-BE49-F238E27FC236}">
                  <a16:creationId xmlns:a16="http://schemas.microsoft.com/office/drawing/2014/main" id="{1328B2FF-3C69-BAAC-D122-99397EFCD9D5}"/>
                </a:ext>
              </a:extLst>
            </p:cNvPr>
            <p:cNvPicPr>
              <a:picLocks noChangeAspect="1"/>
            </p:cNvPicPr>
            <p:nvPr userDrawn="1"/>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15170" y="3843078"/>
              <a:ext cx="406400" cy="406400"/>
            </a:xfrm>
            <a:prstGeom prst="rect">
              <a:avLst/>
            </a:prstGeom>
          </p:spPr>
        </p:pic>
        <p:pic>
          <p:nvPicPr>
            <p:cNvPr id="182" name="Graphic 181">
              <a:extLst>
                <a:ext uri="{FF2B5EF4-FFF2-40B4-BE49-F238E27FC236}">
                  <a16:creationId xmlns:a16="http://schemas.microsoft.com/office/drawing/2014/main" id="{74C5C9C3-339E-0559-0C7F-3166F20ACE1A}"/>
                </a:ext>
              </a:extLst>
            </p:cNvPr>
            <p:cNvPicPr>
              <a:picLocks noChangeAspect="1"/>
            </p:cNvPicPr>
            <p:nvPr userDrawn="1"/>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415170" y="3142884"/>
              <a:ext cx="406400" cy="406400"/>
            </a:xfrm>
            <a:prstGeom prst="rect">
              <a:avLst/>
            </a:prstGeom>
          </p:spPr>
        </p:pic>
        <p:pic>
          <p:nvPicPr>
            <p:cNvPr id="184" name="Graphic 183">
              <a:extLst>
                <a:ext uri="{FF2B5EF4-FFF2-40B4-BE49-F238E27FC236}">
                  <a16:creationId xmlns:a16="http://schemas.microsoft.com/office/drawing/2014/main" id="{12A341A0-993B-CDB5-ECD5-86E7FD083873}"/>
                </a:ext>
              </a:extLst>
            </p:cNvPr>
            <p:cNvPicPr>
              <a:picLocks noChangeAspect="1"/>
            </p:cNvPicPr>
            <p:nvPr userDrawn="1"/>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415170" y="2442690"/>
              <a:ext cx="406400" cy="406400"/>
            </a:xfrm>
            <a:prstGeom prst="rect">
              <a:avLst/>
            </a:prstGeom>
          </p:spPr>
        </p:pic>
      </p:grpSp>
      <p:sp>
        <p:nvSpPr>
          <p:cNvPr id="5" name="Rectangle 4">
            <a:extLst>
              <a:ext uri="{FF2B5EF4-FFF2-40B4-BE49-F238E27FC236}">
                <a16:creationId xmlns:a16="http://schemas.microsoft.com/office/drawing/2014/main" id="{DB59F9B7-A728-A484-1FDF-FC0CE13A6906}"/>
              </a:ext>
            </a:extLst>
          </p:cNvPr>
          <p:cNvSpPr/>
          <p:nvPr userDrawn="1"/>
        </p:nvSpPr>
        <p:spPr>
          <a:xfrm>
            <a:off x="9130846" y="1842791"/>
            <a:ext cx="2622405" cy="2550172"/>
          </a:xfrm>
          <a:prstGeom prst="rect">
            <a:avLst/>
          </a:prstGeom>
          <a:solidFill>
            <a:schemeClr val="bg2">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9B6B0DA-4837-25AA-8C99-52EE0E1130A8}"/>
              </a:ext>
            </a:extLst>
          </p:cNvPr>
          <p:cNvSpPr/>
          <p:nvPr userDrawn="1"/>
        </p:nvSpPr>
        <p:spPr>
          <a:xfrm>
            <a:off x="9113148" y="1110035"/>
            <a:ext cx="2585360" cy="83127"/>
          </a:xfrm>
          <a:prstGeom prst="rect">
            <a:avLst/>
          </a:prstGeom>
          <a:solidFill>
            <a:schemeClr val="tx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9F75193E-02F0-8BA3-3EAA-10270C46270B}"/>
              </a:ext>
            </a:extLst>
          </p:cNvPr>
          <p:cNvSpPr txBox="1">
            <a:spLocks/>
          </p:cNvSpPr>
          <p:nvPr userDrawn="1"/>
        </p:nvSpPr>
        <p:spPr>
          <a:xfrm>
            <a:off x="9156393" y="1240345"/>
            <a:ext cx="2585360"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Multi-Asset Income</a:t>
            </a:r>
            <a:br>
              <a:rPr kumimoji="0" lang="en-US" sz="15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br>
            <a:r>
              <a:rPr kumimoji="0" lang="en-US" sz="15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ETF Portfolios</a:t>
            </a:r>
            <a:endParaRPr kumimoji="0" lang="en-US" sz="15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20" name="Content Placeholder 2">
            <a:extLst>
              <a:ext uri="{FF2B5EF4-FFF2-40B4-BE49-F238E27FC236}">
                <a16:creationId xmlns:a16="http://schemas.microsoft.com/office/drawing/2014/main" id="{D5DFCA7B-0881-C337-77D1-13A3ACEF3A10}"/>
              </a:ext>
            </a:extLst>
          </p:cNvPr>
          <p:cNvSpPr txBox="1">
            <a:spLocks/>
          </p:cNvSpPr>
          <p:nvPr userDrawn="1"/>
        </p:nvSpPr>
        <p:spPr>
          <a:xfrm>
            <a:off x="9162968" y="1947082"/>
            <a:ext cx="2252778" cy="37423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l">
              <a:lnSpc>
                <a:spcPct val="100000"/>
              </a:lnSpc>
              <a:buFont typeface="Arial" panose="020B0604020202020204" pitchFamily="34" charset="0"/>
              <a:buNone/>
            </a:pPr>
            <a:r>
              <a:rPr lang="en-US" sz="1000">
                <a:solidFill>
                  <a:schemeClr val="tx1"/>
                </a:solidFill>
                <a:latin typeface="Century Gothic" panose="020B0502020202020204" pitchFamily="34" charset="0"/>
              </a:rPr>
              <a:t>Focus: Enhanced income relative to capital growth</a:t>
            </a:r>
          </a:p>
        </p:txBody>
      </p:sp>
      <p:sp>
        <p:nvSpPr>
          <p:cNvPr id="80" name="Content Placeholder 2">
            <a:extLst>
              <a:ext uri="{FF2B5EF4-FFF2-40B4-BE49-F238E27FC236}">
                <a16:creationId xmlns:a16="http://schemas.microsoft.com/office/drawing/2014/main" id="{582FB88C-0971-AF2C-AF80-A4B1808C4552}"/>
              </a:ext>
            </a:extLst>
          </p:cNvPr>
          <p:cNvSpPr txBox="1">
            <a:spLocks/>
          </p:cNvSpPr>
          <p:nvPr userDrawn="1"/>
        </p:nvSpPr>
        <p:spPr>
          <a:xfrm>
            <a:off x="9642707" y="2415339"/>
            <a:ext cx="2062482"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Multi-Asset Income Conservative</a:t>
            </a:r>
          </a:p>
        </p:txBody>
      </p:sp>
      <p:sp>
        <p:nvSpPr>
          <p:cNvPr id="81" name="Content Placeholder 2">
            <a:extLst>
              <a:ext uri="{FF2B5EF4-FFF2-40B4-BE49-F238E27FC236}">
                <a16:creationId xmlns:a16="http://schemas.microsoft.com/office/drawing/2014/main" id="{093036BD-4E24-73CD-46EE-C9D5E2C7C9FB}"/>
              </a:ext>
            </a:extLst>
          </p:cNvPr>
          <p:cNvSpPr txBox="1">
            <a:spLocks/>
          </p:cNvSpPr>
          <p:nvPr userDrawn="1"/>
        </p:nvSpPr>
        <p:spPr>
          <a:xfrm>
            <a:off x="9642707" y="2754457"/>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entury Gothic" panose="020B0502020202020204" pitchFamily="34" charset="0"/>
                <a:ea typeface="Tahoma" panose="020B0604030504040204" pitchFamily="34" charset="0"/>
                <a:cs typeface="Tahoma" panose="020B0604030504040204" pitchFamily="34" charset="0"/>
              </a:rPr>
              <a:t>40% Equity|60% Fixed Income</a:t>
            </a:r>
          </a:p>
        </p:txBody>
      </p:sp>
      <p:sp>
        <p:nvSpPr>
          <p:cNvPr id="82" name="Content Placeholder 2">
            <a:extLst>
              <a:ext uri="{FF2B5EF4-FFF2-40B4-BE49-F238E27FC236}">
                <a16:creationId xmlns:a16="http://schemas.microsoft.com/office/drawing/2014/main" id="{63869526-90E1-6C90-60A4-0F97F49298CB}"/>
              </a:ext>
            </a:extLst>
          </p:cNvPr>
          <p:cNvSpPr txBox="1">
            <a:spLocks/>
          </p:cNvSpPr>
          <p:nvPr userDrawn="1"/>
        </p:nvSpPr>
        <p:spPr>
          <a:xfrm>
            <a:off x="9642706" y="3134015"/>
            <a:ext cx="2136827"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Multi-Asset Income Balanced</a:t>
            </a:r>
          </a:p>
        </p:txBody>
      </p:sp>
      <p:sp>
        <p:nvSpPr>
          <p:cNvPr id="83" name="Content Placeholder 2">
            <a:extLst>
              <a:ext uri="{FF2B5EF4-FFF2-40B4-BE49-F238E27FC236}">
                <a16:creationId xmlns:a16="http://schemas.microsoft.com/office/drawing/2014/main" id="{17C0227D-F7BC-0AAC-95D2-4B1D67EF94A4}"/>
              </a:ext>
            </a:extLst>
          </p:cNvPr>
          <p:cNvSpPr txBox="1">
            <a:spLocks/>
          </p:cNvSpPr>
          <p:nvPr userDrawn="1"/>
        </p:nvSpPr>
        <p:spPr>
          <a:xfrm>
            <a:off x="9642707" y="3323366"/>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entury Gothic" panose="020B0502020202020204" pitchFamily="34" charset="0"/>
                <a:ea typeface="Tahoma" panose="020B0604030504040204" pitchFamily="34" charset="0"/>
                <a:cs typeface="Tahoma" panose="020B0604030504040204" pitchFamily="34" charset="0"/>
              </a:rPr>
              <a:t>60% Equity|40% Fixed Income</a:t>
            </a:r>
          </a:p>
        </p:txBody>
      </p:sp>
      <p:sp>
        <p:nvSpPr>
          <p:cNvPr id="84" name="Content Placeholder 2">
            <a:extLst>
              <a:ext uri="{FF2B5EF4-FFF2-40B4-BE49-F238E27FC236}">
                <a16:creationId xmlns:a16="http://schemas.microsoft.com/office/drawing/2014/main" id="{7992F6DA-6C37-6990-EF51-B6077D8C8F66}"/>
              </a:ext>
            </a:extLst>
          </p:cNvPr>
          <p:cNvSpPr txBox="1">
            <a:spLocks/>
          </p:cNvSpPr>
          <p:nvPr userDrawn="1"/>
        </p:nvSpPr>
        <p:spPr>
          <a:xfrm>
            <a:off x="9642706" y="3760091"/>
            <a:ext cx="2076517" cy="235937"/>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Multi-Asset Income Growth</a:t>
            </a:r>
          </a:p>
        </p:txBody>
      </p:sp>
      <p:sp>
        <p:nvSpPr>
          <p:cNvPr id="85" name="Content Placeholder 2">
            <a:extLst>
              <a:ext uri="{FF2B5EF4-FFF2-40B4-BE49-F238E27FC236}">
                <a16:creationId xmlns:a16="http://schemas.microsoft.com/office/drawing/2014/main" id="{F27B8A58-C2CD-0088-F0CE-CEF9FB0FD952}"/>
              </a:ext>
            </a:extLst>
          </p:cNvPr>
          <p:cNvSpPr txBox="1">
            <a:spLocks/>
          </p:cNvSpPr>
          <p:nvPr userDrawn="1"/>
        </p:nvSpPr>
        <p:spPr>
          <a:xfrm>
            <a:off x="9642707" y="3949442"/>
            <a:ext cx="2126849" cy="241922"/>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chemeClr val="tx1">
                    <a:lumMod val="50000"/>
                    <a:lumOff val="50000"/>
                  </a:schemeClr>
                </a:solidFill>
                <a:effectLst/>
                <a:uLnTx/>
                <a:uFillTx/>
                <a:latin typeface="Century Gothic" panose="020B0502020202020204" pitchFamily="34" charset="0"/>
                <a:ea typeface="Tahoma" panose="020B0604030504040204" pitchFamily="34" charset="0"/>
                <a:cs typeface="Tahoma" panose="020B0604030504040204" pitchFamily="34" charset="0"/>
              </a:rPr>
              <a:t>75% Equity|25% Fixed Income</a:t>
            </a:r>
          </a:p>
        </p:txBody>
      </p:sp>
      <p:pic>
        <p:nvPicPr>
          <p:cNvPr id="190" name="Graphic 189">
            <a:extLst>
              <a:ext uri="{FF2B5EF4-FFF2-40B4-BE49-F238E27FC236}">
                <a16:creationId xmlns:a16="http://schemas.microsoft.com/office/drawing/2014/main" id="{46F484F2-0BC5-80D0-AD51-CF8E7439BAD7}"/>
              </a:ext>
            </a:extLst>
          </p:cNvPr>
          <p:cNvPicPr>
            <a:picLocks noChangeAspect="1"/>
          </p:cNvPicPr>
          <p:nvPr userDrawn="1"/>
        </p:nvPicPr>
        <p:blipFill>
          <a:blip r:embed="rId26" cstate="hq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243520" y="3779153"/>
            <a:ext cx="406400" cy="406400"/>
          </a:xfrm>
          <a:prstGeom prst="rect">
            <a:avLst/>
          </a:prstGeom>
        </p:spPr>
      </p:pic>
      <p:pic>
        <p:nvPicPr>
          <p:cNvPr id="192" name="Graphic 191">
            <a:extLst>
              <a:ext uri="{FF2B5EF4-FFF2-40B4-BE49-F238E27FC236}">
                <a16:creationId xmlns:a16="http://schemas.microsoft.com/office/drawing/2014/main" id="{A51DC2E0-A1EA-4628-2312-57B873B95CAB}"/>
              </a:ext>
            </a:extLst>
          </p:cNvPr>
          <p:cNvPicPr>
            <a:picLocks noChangeAspect="1"/>
          </p:cNvPicPr>
          <p:nvPr userDrawn="1"/>
        </p:nvPicPr>
        <p:blipFill>
          <a:blip r:embed="rId28" cstate="hq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238541" y="3126139"/>
            <a:ext cx="406400" cy="406400"/>
          </a:xfrm>
          <a:prstGeom prst="rect">
            <a:avLst/>
          </a:prstGeom>
        </p:spPr>
      </p:pic>
      <p:pic>
        <p:nvPicPr>
          <p:cNvPr id="194" name="Graphic 193">
            <a:extLst>
              <a:ext uri="{FF2B5EF4-FFF2-40B4-BE49-F238E27FC236}">
                <a16:creationId xmlns:a16="http://schemas.microsoft.com/office/drawing/2014/main" id="{64F021F9-AC50-A76D-E536-EB7F056A0755}"/>
              </a:ext>
            </a:extLst>
          </p:cNvPr>
          <p:cNvPicPr>
            <a:picLocks noChangeAspect="1"/>
          </p:cNvPicPr>
          <p:nvPr userDrawn="1"/>
        </p:nvPicPr>
        <p:blipFill>
          <a:blip r:embed="rId30" cstate="hq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232457" y="2446252"/>
            <a:ext cx="406400" cy="406400"/>
          </a:xfrm>
          <a:prstGeom prst="rect">
            <a:avLst/>
          </a:prstGeom>
        </p:spPr>
      </p:pic>
      <p:grpSp>
        <p:nvGrpSpPr>
          <p:cNvPr id="211" name="Group 210">
            <a:extLst>
              <a:ext uri="{FF2B5EF4-FFF2-40B4-BE49-F238E27FC236}">
                <a16:creationId xmlns:a16="http://schemas.microsoft.com/office/drawing/2014/main" id="{4FF64CF9-7822-4ACE-AC06-1420A6C9F578}"/>
              </a:ext>
            </a:extLst>
          </p:cNvPr>
          <p:cNvGrpSpPr/>
          <p:nvPr userDrawn="1"/>
        </p:nvGrpSpPr>
        <p:grpSpPr>
          <a:xfrm>
            <a:off x="6367052" y="2432279"/>
            <a:ext cx="406400" cy="3907372"/>
            <a:chOff x="6367052" y="2432279"/>
            <a:chExt cx="406400" cy="3907372"/>
          </a:xfrm>
        </p:grpSpPr>
        <p:pic>
          <p:nvPicPr>
            <p:cNvPr id="198" name="Graphic 197">
              <a:extLst>
                <a:ext uri="{FF2B5EF4-FFF2-40B4-BE49-F238E27FC236}">
                  <a16:creationId xmlns:a16="http://schemas.microsoft.com/office/drawing/2014/main" id="{F1CC596B-9A6C-B51A-F2AE-F9B787F4D889}"/>
                </a:ext>
              </a:extLst>
            </p:cNvPr>
            <p:cNvPicPr>
              <a:picLocks noChangeAspect="1"/>
            </p:cNvPicPr>
            <p:nvPr userDrawn="1"/>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367052" y="5933251"/>
              <a:ext cx="406400" cy="406400"/>
            </a:xfrm>
            <a:prstGeom prst="rect">
              <a:avLst/>
            </a:prstGeom>
          </p:spPr>
        </p:pic>
        <p:pic>
          <p:nvPicPr>
            <p:cNvPr id="200" name="Graphic 199">
              <a:extLst>
                <a:ext uri="{FF2B5EF4-FFF2-40B4-BE49-F238E27FC236}">
                  <a16:creationId xmlns:a16="http://schemas.microsoft.com/office/drawing/2014/main" id="{FBBF3FF9-8ABD-614C-DF96-ED3BE6E42C30}"/>
                </a:ext>
              </a:extLst>
            </p:cNvPr>
            <p:cNvPicPr>
              <a:picLocks noChangeAspect="1"/>
            </p:cNvPicPr>
            <p:nvPr userDrawn="1"/>
          </p:nvPicPr>
          <p:blipFill>
            <a:blip r:embed="rId34" cstate="hq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6367052" y="5233055"/>
              <a:ext cx="406400" cy="406400"/>
            </a:xfrm>
            <a:prstGeom prst="rect">
              <a:avLst/>
            </a:prstGeom>
          </p:spPr>
        </p:pic>
        <p:pic>
          <p:nvPicPr>
            <p:cNvPr id="202" name="Graphic 201">
              <a:extLst>
                <a:ext uri="{FF2B5EF4-FFF2-40B4-BE49-F238E27FC236}">
                  <a16:creationId xmlns:a16="http://schemas.microsoft.com/office/drawing/2014/main" id="{FCC6326D-703A-F05D-CFB2-E5074F6CB9AF}"/>
                </a:ext>
              </a:extLst>
            </p:cNvPr>
            <p:cNvPicPr>
              <a:picLocks noChangeAspect="1"/>
            </p:cNvPicPr>
            <p:nvPr userDrawn="1"/>
          </p:nvPicPr>
          <p:blipFill>
            <a:blip r:embed="rId36" cstate="hq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367052" y="4532861"/>
              <a:ext cx="406400" cy="406400"/>
            </a:xfrm>
            <a:prstGeom prst="rect">
              <a:avLst/>
            </a:prstGeom>
          </p:spPr>
        </p:pic>
        <p:pic>
          <p:nvPicPr>
            <p:cNvPr id="204" name="Graphic 203">
              <a:extLst>
                <a:ext uri="{FF2B5EF4-FFF2-40B4-BE49-F238E27FC236}">
                  <a16:creationId xmlns:a16="http://schemas.microsoft.com/office/drawing/2014/main" id="{358AAB1C-19BD-E2E5-F939-58E7D52B4645}"/>
                </a:ext>
              </a:extLst>
            </p:cNvPr>
            <p:cNvPicPr>
              <a:picLocks noChangeAspect="1"/>
            </p:cNvPicPr>
            <p:nvPr userDrawn="1"/>
          </p:nvPicPr>
          <p:blipFill>
            <a:blip r:embed="rId38" cstate="hq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367052" y="3832667"/>
              <a:ext cx="406400" cy="406400"/>
            </a:xfrm>
            <a:prstGeom prst="rect">
              <a:avLst/>
            </a:prstGeom>
          </p:spPr>
        </p:pic>
        <p:pic>
          <p:nvPicPr>
            <p:cNvPr id="206" name="Graphic 205">
              <a:extLst>
                <a:ext uri="{FF2B5EF4-FFF2-40B4-BE49-F238E27FC236}">
                  <a16:creationId xmlns:a16="http://schemas.microsoft.com/office/drawing/2014/main" id="{904BBAF0-69B2-D8B2-622C-18CA99C339D7}"/>
                </a:ext>
              </a:extLst>
            </p:cNvPr>
            <p:cNvPicPr>
              <a:picLocks noChangeAspect="1"/>
            </p:cNvPicPr>
            <p:nvPr userDrawn="1"/>
          </p:nvPicPr>
          <p:blipFill>
            <a:blip r:embed="rId40" cstate="hq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367052" y="3132473"/>
              <a:ext cx="406400" cy="406400"/>
            </a:xfrm>
            <a:prstGeom prst="rect">
              <a:avLst/>
            </a:prstGeom>
          </p:spPr>
        </p:pic>
        <p:pic>
          <p:nvPicPr>
            <p:cNvPr id="208" name="Graphic 207">
              <a:extLst>
                <a:ext uri="{FF2B5EF4-FFF2-40B4-BE49-F238E27FC236}">
                  <a16:creationId xmlns:a16="http://schemas.microsoft.com/office/drawing/2014/main" id="{D377F76B-198B-24FF-23B2-DDA7C87433FC}"/>
                </a:ext>
              </a:extLst>
            </p:cNvPr>
            <p:cNvPicPr>
              <a:picLocks noChangeAspect="1"/>
            </p:cNvPicPr>
            <p:nvPr userDrawn="1"/>
          </p:nvPicPr>
          <p:blipFill>
            <a:blip r:embed="rId42" cstate="hq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6367052" y="2432279"/>
              <a:ext cx="406400" cy="406400"/>
            </a:xfrm>
            <a:prstGeom prst="rect">
              <a:avLst/>
            </a:prstGeom>
          </p:spPr>
        </p:pic>
      </p:grpSp>
      <p:sp>
        <p:nvSpPr>
          <p:cNvPr id="24" name="TextBox 23">
            <a:extLst>
              <a:ext uri="{FF2B5EF4-FFF2-40B4-BE49-F238E27FC236}">
                <a16:creationId xmlns:a16="http://schemas.microsoft.com/office/drawing/2014/main" id="{E3B4A0B6-9C30-C79F-A7C4-76456CE791CF}"/>
              </a:ext>
            </a:extLst>
          </p:cNvPr>
          <p:cNvSpPr txBox="1"/>
          <p:nvPr userDrawn="1"/>
        </p:nvSpPr>
        <p:spPr>
          <a:xfrm>
            <a:off x="426118" y="281637"/>
            <a:ext cx="11265815" cy="584775"/>
          </a:xfrm>
          <a:prstGeom prst="rect">
            <a:avLst/>
          </a:prstGeom>
          <a:noFill/>
        </p:spPr>
        <p:txBody>
          <a:bodyPr wrap="square" anchor="ctr">
            <a:spAutoFit/>
          </a:bodyPr>
          <a:lstStyle/>
          <a:p>
            <a:r>
              <a:rPr kumimoji="0" lang="en-US" sz="32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Model Portfolios</a:t>
            </a:r>
            <a:endParaRPr lang="en-US" sz="1200">
              <a:solidFill>
                <a:schemeClr val="tx1"/>
              </a:solidFill>
            </a:endParaRPr>
          </a:p>
        </p:txBody>
      </p:sp>
    </p:spTree>
    <p:extLst>
      <p:ext uri="{BB962C8B-B14F-4D97-AF65-F5344CB8AC3E}">
        <p14:creationId xmlns:p14="http://schemas.microsoft.com/office/powerpoint/2010/main" val="566190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Our Approach">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B21C01C-7DBD-2729-1F65-0959C694CB4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805" r="18081" b="5805"/>
          <a:stretch/>
        </p:blipFill>
        <p:spPr>
          <a:xfrm>
            <a:off x="3966720" y="-1"/>
            <a:ext cx="8225280" cy="6858001"/>
          </a:xfrm>
          <a:prstGeom prst="rect">
            <a:avLst/>
          </a:prstGeom>
        </p:spPr>
      </p:pic>
      <p:sp>
        <p:nvSpPr>
          <p:cNvPr id="4" name="Oval 3">
            <a:extLst>
              <a:ext uri="{FF2B5EF4-FFF2-40B4-BE49-F238E27FC236}">
                <a16:creationId xmlns:a16="http://schemas.microsoft.com/office/drawing/2014/main" id="{3AB78FA1-53B2-845F-6986-EDC02CADD121}"/>
              </a:ext>
            </a:extLst>
          </p:cNvPr>
          <p:cNvSpPr/>
          <p:nvPr userDrawn="1"/>
        </p:nvSpPr>
        <p:spPr>
          <a:xfrm>
            <a:off x="4710855" y="4314283"/>
            <a:ext cx="203343" cy="20334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F22FA5-90B8-068D-E84F-3584D5F47D00}"/>
              </a:ext>
            </a:extLst>
          </p:cNvPr>
          <p:cNvSpPr/>
          <p:nvPr userDrawn="1"/>
        </p:nvSpPr>
        <p:spPr>
          <a:xfrm>
            <a:off x="0" y="0"/>
            <a:ext cx="3734262"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0" tIns="457200" rIns="457200" bIns="457200" rtlCol="0" anchor="ctr"/>
          <a:lstStyle/>
          <a:p>
            <a:pPr algn="l">
              <a:lnSpc>
                <a:spcPct val="150000"/>
              </a:lnSpc>
              <a:spcBef>
                <a:spcPts val="0"/>
              </a:spcBef>
              <a:spcAft>
                <a:spcPts val="600"/>
              </a:spcAft>
            </a:pPr>
            <a:r>
              <a:rPr lang="en-US" sz="1800">
                <a:solidFill>
                  <a:srgbClr val="131225"/>
                </a:solidFill>
                <a:latin typeface="Century Gothic"/>
                <a:ea typeface="Arimo" panose="020B0604020202020204" pitchFamily="34" charset="0"/>
                <a:cs typeface="Arimo" panose="020B0604020202020204" pitchFamily="34" charset="0"/>
              </a:rPr>
              <a:t>New Frontier builds adaptive, scientifically optimized portfolios that continually integrate </a:t>
            </a:r>
            <a:br>
              <a:rPr lang="en-US" sz="1800">
                <a:solidFill>
                  <a:srgbClr val="131225"/>
                </a:solidFill>
                <a:latin typeface="Century Gothic"/>
                <a:ea typeface="Arimo" panose="020B0604020202020204" pitchFamily="34" charset="0"/>
                <a:cs typeface="Arimo" panose="020B0604020202020204" pitchFamily="34" charset="0"/>
              </a:rPr>
            </a:br>
            <a:r>
              <a:rPr lang="en-US" sz="1800">
                <a:solidFill>
                  <a:srgbClr val="131225"/>
                </a:solidFill>
                <a:latin typeface="Century Gothic"/>
                <a:ea typeface="Arimo" panose="020B0604020202020204" pitchFamily="34" charset="0"/>
                <a:cs typeface="Arimo" panose="020B0604020202020204" pitchFamily="34" charset="0"/>
              </a:rPr>
              <a:t>sources of change. </a:t>
            </a:r>
          </a:p>
          <a:p>
            <a:pPr algn="l">
              <a:lnSpc>
                <a:spcPct val="150000"/>
              </a:lnSpc>
              <a:spcBef>
                <a:spcPts val="0"/>
              </a:spcBef>
              <a:spcAft>
                <a:spcPts val="600"/>
              </a:spcAft>
            </a:pPr>
            <a:endParaRPr lang="en-US" sz="1800">
              <a:solidFill>
                <a:srgbClr val="131225"/>
              </a:solidFill>
              <a:latin typeface="Century Gothic"/>
              <a:ea typeface="Arimo" panose="020B0604020202020204" pitchFamily="34" charset="0"/>
              <a:cs typeface="Arimo" panose="020B0604020202020204" pitchFamily="34" charset="0"/>
            </a:endParaRP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131225"/>
                </a:solidFill>
                <a:effectLst/>
                <a:uLnTx/>
                <a:uFillTx/>
                <a:latin typeface="Century Gothic"/>
                <a:ea typeface="Arimo" panose="020B0604020202020204" pitchFamily="34" charset="0"/>
                <a:cs typeface="Arimo" panose="020B0604020202020204" pitchFamily="34" charset="0"/>
              </a:rPr>
              <a:t>This means more reliable outcomes for today and </a:t>
            </a:r>
            <a:br>
              <a:rPr kumimoji="0" lang="en-US" sz="1800" b="1" i="0" u="none" strike="noStrike" kern="1200" cap="none" spc="0" normalizeH="0" baseline="0" noProof="0">
                <a:ln>
                  <a:noFill/>
                </a:ln>
                <a:solidFill>
                  <a:srgbClr val="131225"/>
                </a:solidFill>
                <a:effectLst/>
                <a:uLnTx/>
                <a:uFillTx/>
                <a:latin typeface="Century Gothic"/>
                <a:ea typeface="Arimo" panose="020B0604020202020204" pitchFamily="34" charset="0"/>
                <a:cs typeface="Arimo" panose="020B0604020202020204" pitchFamily="34" charset="0"/>
              </a:rPr>
            </a:br>
            <a:r>
              <a:rPr kumimoji="0" lang="en-US" sz="1800" b="1" i="0" u="none" strike="noStrike" kern="1200" cap="none" spc="0" normalizeH="0" baseline="0" noProof="0">
                <a:ln>
                  <a:noFill/>
                </a:ln>
                <a:solidFill>
                  <a:srgbClr val="131225"/>
                </a:solidFill>
                <a:effectLst/>
                <a:uLnTx/>
                <a:uFillTx/>
                <a:latin typeface="Century Gothic"/>
                <a:ea typeface="Arimo" panose="020B0604020202020204" pitchFamily="34" charset="0"/>
                <a:cs typeface="Arimo" panose="020B0604020202020204" pitchFamily="34" charset="0"/>
              </a:rPr>
              <a:t>for the future.  </a:t>
            </a:r>
            <a:endParaRPr kumimoji="0" lang="en-US" sz="1800" b="1" i="0" u="none" strike="noStrike" kern="1200" cap="none" spc="0" normalizeH="0" baseline="0" noProof="0">
              <a:ln>
                <a:noFill/>
              </a:ln>
              <a:solidFill>
                <a:srgbClr val="131225"/>
              </a:solidFill>
              <a:effectLst/>
              <a:uLnTx/>
              <a:uFillTx/>
              <a:latin typeface="Calibri" panose="020F0502020204030204"/>
              <a:ea typeface="Arimo" panose="020B0604020202020204" pitchFamily="34" charset="0"/>
              <a:cs typeface="Arimo" panose="020B0604020202020204" pitchFamily="34" charset="0"/>
            </a:endParaRPr>
          </a:p>
        </p:txBody>
      </p:sp>
    </p:spTree>
    <p:extLst>
      <p:ext uri="{BB962C8B-B14F-4D97-AF65-F5344CB8AC3E}">
        <p14:creationId xmlns:p14="http://schemas.microsoft.com/office/powerpoint/2010/main" val="2966736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xpertise">
    <p:bg>
      <p:bgRef idx="1001">
        <a:schemeClr val="bg1"/>
      </p:bgRef>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A5560292-DE5F-049F-B5DD-DF113D33B9D3}"/>
              </a:ext>
            </a:extLst>
          </p:cNvPr>
          <p:cNvSpPr txBox="1"/>
          <p:nvPr userDrawn="1"/>
        </p:nvSpPr>
        <p:spPr>
          <a:xfrm>
            <a:off x="438196" y="1239938"/>
            <a:ext cx="11315607" cy="559393"/>
          </a:xfrm>
          <a:prstGeom prst="rect">
            <a:avLst/>
          </a:prstGeom>
          <a:noFill/>
        </p:spPr>
        <p:txBody>
          <a:bodyPr wrap="square" rtlCol="0">
            <a:no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Our Areas of Expertise</a:t>
            </a:r>
            <a:endParaRPr lang="en-US">
              <a:solidFill>
                <a:schemeClr val="tx1"/>
              </a:solidFill>
            </a:endParaRPr>
          </a:p>
        </p:txBody>
      </p:sp>
      <p:sp>
        <p:nvSpPr>
          <p:cNvPr id="29" name="TextBox 28">
            <a:extLst>
              <a:ext uri="{FF2B5EF4-FFF2-40B4-BE49-F238E27FC236}">
                <a16:creationId xmlns:a16="http://schemas.microsoft.com/office/drawing/2014/main" id="{383E35F3-6895-5115-248C-44DB518D1DF5}"/>
              </a:ext>
            </a:extLst>
          </p:cNvPr>
          <p:cNvSpPr txBox="1"/>
          <p:nvPr userDrawn="1"/>
        </p:nvSpPr>
        <p:spPr>
          <a:xfrm>
            <a:off x="7913598" y="2666013"/>
            <a:ext cx="3150833" cy="1987430"/>
          </a:xfrm>
          <a:prstGeom prst="rect">
            <a:avLst/>
          </a:prstGeom>
          <a:solidFill>
            <a:schemeClr val="bg2">
              <a:lumMod val="95000"/>
            </a:schemeClr>
          </a:solidFill>
        </p:spPr>
        <p:txBody>
          <a:bodyPr wrap="square" lIns="274320" tIns="274320" rIns="274320" bIns="274320" rtlCol="0" anchor="b">
            <a:noAutofit/>
          </a:bodyPr>
          <a:lstStyle/>
          <a:p>
            <a:pPr algn="l"/>
            <a:r>
              <a:rPr lang="en-US" sz="1400">
                <a:latin typeface="Century Gothic" panose="020B0502020202020204" pitchFamily="34" charset="0"/>
              </a:rPr>
              <a:t>Portfolio Construction </a:t>
            </a:r>
            <a:br>
              <a:rPr lang="en-US" sz="1400">
                <a:latin typeface="Century Gothic" panose="020B0502020202020204" pitchFamily="34" charset="0"/>
              </a:rPr>
            </a:br>
            <a:r>
              <a:rPr lang="en-US" sz="1400">
                <a:latin typeface="Century Gothic" panose="020B0502020202020204" pitchFamily="34" charset="0"/>
              </a:rPr>
              <a:t>and Optimization*</a:t>
            </a:r>
            <a:br>
              <a:rPr lang="en-US" sz="1400" i="1">
                <a:latin typeface="Century Gothic" panose="020B0502020202020204" pitchFamily="34" charset="0"/>
              </a:rPr>
            </a:br>
            <a:r>
              <a:rPr lang="en-US" sz="1400" i="1">
                <a:latin typeface="Century Gothic" panose="020B0502020202020204" pitchFamily="34" charset="0"/>
              </a:rPr>
              <a:t>(Asset Management)</a:t>
            </a:r>
          </a:p>
        </p:txBody>
      </p:sp>
      <p:sp>
        <p:nvSpPr>
          <p:cNvPr id="28" name="TextBox 27">
            <a:extLst>
              <a:ext uri="{FF2B5EF4-FFF2-40B4-BE49-F238E27FC236}">
                <a16:creationId xmlns:a16="http://schemas.microsoft.com/office/drawing/2014/main" id="{3CA44903-04A7-6F52-E043-2ADA759F2649}"/>
              </a:ext>
            </a:extLst>
          </p:cNvPr>
          <p:cNvSpPr txBox="1"/>
          <p:nvPr userDrawn="1"/>
        </p:nvSpPr>
        <p:spPr>
          <a:xfrm>
            <a:off x="4451501" y="2659721"/>
            <a:ext cx="3150833" cy="1987430"/>
          </a:xfrm>
          <a:prstGeom prst="rect">
            <a:avLst/>
          </a:prstGeom>
          <a:solidFill>
            <a:schemeClr val="bg2">
              <a:lumMod val="95000"/>
            </a:schemeClr>
          </a:solidFill>
        </p:spPr>
        <p:txBody>
          <a:bodyPr wrap="square" lIns="274320" tIns="274320" rIns="274320" bIns="274320" rtlCol="0" anchor="b">
            <a:noAutofit/>
          </a:bodyPr>
          <a:lstStyle/>
          <a:p>
            <a:pPr algn="l"/>
            <a:r>
              <a:rPr lang="en-US" sz="1400">
                <a:latin typeface="Century Gothic" panose="020B0502020202020204" pitchFamily="34" charset="0"/>
              </a:rPr>
              <a:t>Investment Technology</a:t>
            </a:r>
          </a:p>
        </p:txBody>
      </p:sp>
      <p:sp>
        <p:nvSpPr>
          <p:cNvPr id="27" name="TextBox 26">
            <a:extLst>
              <a:ext uri="{FF2B5EF4-FFF2-40B4-BE49-F238E27FC236}">
                <a16:creationId xmlns:a16="http://schemas.microsoft.com/office/drawing/2014/main" id="{B17F1D9B-26DE-246D-1116-9C5FD4914244}"/>
              </a:ext>
            </a:extLst>
          </p:cNvPr>
          <p:cNvSpPr txBox="1"/>
          <p:nvPr userDrawn="1"/>
        </p:nvSpPr>
        <p:spPr>
          <a:xfrm>
            <a:off x="1012553" y="2670301"/>
            <a:ext cx="3150833" cy="1987430"/>
          </a:xfrm>
          <a:prstGeom prst="rect">
            <a:avLst/>
          </a:prstGeom>
          <a:solidFill>
            <a:schemeClr val="bg2">
              <a:lumMod val="95000"/>
            </a:schemeClr>
          </a:solidFill>
        </p:spPr>
        <p:txBody>
          <a:bodyPr wrap="square" lIns="274320" tIns="274320" rIns="274320" bIns="274320" rtlCol="0" anchor="b">
            <a:noAutofit/>
          </a:bodyPr>
          <a:lstStyle/>
          <a:p>
            <a:pPr algn="l"/>
            <a:r>
              <a:rPr lang="en-US" sz="1400">
                <a:latin typeface="Century Gothic" panose="020B0502020202020204" pitchFamily="34" charset="0"/>
              </a:rPr>
              <a:t>Institutional Research</a:t>
            </a:r>
          </a:p>
        </p:txBody>
      </p:sp>
      <p:sp>
        <p:nvSpPr>
          <p:cNvPr id="76" name="Rectangle 75">
            <a:extLst>
              <a:ext uri="{FF2B5EF4-FFF2-40B4-BE49-F238E27FC236}">
                <a16:creationId xmlns:a16="http://schemas.microsoft.com/office/drawing/2014/main" id="{D311D5E8-4AB2-B8D7-BEBE-51A9719E6EB6}"/>
              </a:ext>
            </a:extLst>
          </p:cNvPr>
          <p:cNvSpPr/>
          <p:nvPr userDrawn="1"/>
        </p:nvSpPr>
        <p:spPr>
          <a:xfrm>
            <a:off x="995803" y="2564381"/>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456624" y="2564381"/>
            <a:ext cx="3163824" cy="91440"/>
          </a:xfrm>
          <a:prstGeom prst="rect">
            <a:avLst/>
          </a:prstGeom>
          <a:solidFill>
            <a:srgbClr val="0C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917445" y="2564381"/>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7F845E-8404-AF5B-7207-670D6864D31E}"/>
              </a:ext>
            </a:extLst>
          </p:cNvPr>
          <p:cNvSpPr txBox="1"/>
          <p:nvPr userDrawn="1"/>
        </p:nvSpPr>
        <p:spPr>
          <a:xfrm>
            <a:off x="613825" y="6246475"/>
            <a:ext cx="10997150" cy="338554"/>
          </a:xfrm>
          <a:prstGeom prst="rect">
            <a:avLst/>
          </a:prstGeom>
          <a:noFill/>
        </p:spPr>
        <p:txBody>
          <a:bodyPr wrap="square">
            <a:spAutoFit/>
          </a:bodyPr>
          <a:lstStyle/>
          <a:p>
            <a:pPr algn="ctr"/>
            <a:r>
              <a:rPr lang="en-US" sz="800" b="1">
                <a:latin typeface="Century Gothic" panose="020B0502020202020204" pitchFamily="34" charset="0"/>
                <a:ea typeface="Calibri" panose="020F0502020204030204" pitchFamily="34" charset="0"/>
                <a:cs typeface="Heebo" pitchFamily="2" charset="-79"/>
              </a:rPr>
              <a:t>*</a:t>
            </a:r>
            <a:r>
              <a:rPr lang="en-US" sz="600">
                <a:latin typeface="Century Gothic" panose="020B0502020202020204" pitchFamily="34" charset="0"/>
                <a:ea typeface="Calibri" panose="020F0502020204030204" pitchFamily="34" charset="0"/>
                <a:cs typeface="Heebo" pitchFamily="2" charset="-79"/>
              </a:rPr>
              <a:t> </a:t>
            </a:r>
            <a:r>
              <a:rPr lang="en-US" sz="800">
                <a:latin typeface="Century Gothic" panose="020B0502020202020204" pitchFamily="34" charset="0"/>
                <a:ea typeface="Calibri" panose="020F0502020204030204" pitchFamily="34" charset="0"/>
                <a:cs typeface="Heebo" pitchFamily="2" charset="-79"/>
              </a:rPr>
              <a:t>Portfolio construction is the process of understanding how different asset classes, funds and weightings impact each other, their potential reward and risk and how decisions ladder up to the investment objective.  Portfolio optimization is the process of selecting the best portfolio (asset distribution), out of the set of all portfolios being considered on an efficient frontier.</a:t>
            </a:r>
            <a:endParaRPr lang="en-US" sz="1200" kern="100">
              <a:latin typeface="Century Gothic" panose="020B0502020202020204" pitchFamily="34" charset="0"/>
              <a:ea typeface="Calibri" panose="020F0502020204030204" pitchFamily="34" charset="0"/>
              <a:cs typeface="Heebo" pitchFamily="2" charset="-79"/>
            </a:endParaRPr>
          </a:p>
        </p:txBody>
      </p:sp>
      <p:pic>
        <p:nvPicPr>
          <p:cNvPr id="15" name="Graphic 14">
            <a:extLst>
              <a:ext uri="{FF2B5EF4-FFF2-40B4-BE49-F238E27FC236}">
                <a16:creationId xmlns:a16="http://schemas.microsoft.com/office/drawing/2014/main" id="{54875E57-8C3C-4491-BE82-C3B01D5B19A9}"/>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8355" y="2894455"/>
            <a:ext cx="837420" cy="485910"/>
          </a:xfrm>
          <a:prstGeom prst="rect">
            <a:avLst/>
          </a:prstGeom>
        </p:spPr>
      </p:pic>
      <p:pic>
        <p:nvPicPr>
          <p:cNvPr id="16" name="Graphic 15">
            <a:extLst>
              <a:ext uri="{FF2B5EF4-FFF2-40B4-BE49-F238E27FC236}">
                <a16:creationId xmlns:a16="http://schemas.microsoft.com/office/drawing/2014/main" id="{BA87C0A5-B5E8-FB9C-E693-1F0E8D93AD8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14245" y="2754758"/>
            <a:ext cx="1001817" cy="813977"/>
          </a:xfrm>
          <a:prstGeom prst="rect">
            <a:avLst/>
          </a:prstGeom>
        </p:spPr>
      </p:pic>
      <p:pic>
        <p:nvPicPr>
          <p:cNvPr id="17" name="Picture 104">
            <a:extLst>
              <a:ext uri="{FF2B5EF4-FFF2-40B4-BE49-F238E27FC236}">
                <a16:creationId xmlns:a16="http://schemas.microsoft.com/office/drawing/2014/main" id="{C1E8658F-5BC7-8CE4-5D7C-1DCA1ECD8AE8}"/>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657376" y="2897806"/>
            <a:ext cx="724551" cy="553294"/>
          </a:xfrm>
          <a:prstGeom prst="rect">
            <a:avLst/>
          </a:prstGeom>
        </p:spPr>
      </p:pic>
      <p:cxnSp>
        <p:nvCxnSpPr>
          <p:cNvPr id="23" name="Straight Connector 22">
            <a:extLst>
              <a:ext uri="{FF2B5EF4-FFF2-40B4-BE49-F238E27FC236}">
                <a16:creationId xmlns:a16="http://schemas.microsoft.com/office/drawing/2014/main" id="{85D06729-E379-FB38-64A8-DC5A0863D872}"/>
              </a:ext>
            </a:extLst>
          </p:cNvPr>
          <p:cNvCxnSpPr/>
          <p:nvPr userDrawn="1"/>
        </p:nvCxnSpPr>
        <p:spPr>
          <a:xfrm>
            <a:off x="5844540" y="2067424"/>
            <a:ext cx="502920" cy="0"/>
          </a:xfrm>
          <a:prstGeom prst="line">
            <a:avLst/>
          </a:prstGeom>
          <a:ln w="38100">
            <a:solidFill>
              <a:srgbClr val="C4C4C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50094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vestment Process - Step 1">
    <p:bg>
      <p:bgRef idx="1001">
        <a:schemeClr val="bg1"/>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04840C2-90CC-285E-F8CE-9CC320A96CB9}"/>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97458EB-23AA-18CF-8AFA-BF714AB9D36A}"/>
              </a:ext>
            </a:extLst>
          </p:cNvPr>
          <p:cNvSpPr/>
          <p:nvPr userDrawn="1"/>
        </p:nvSpPr>
        <p:spPr>
          <a:xfrm>
            <a:off x="0" y="0"/>
            <a:ext cx="3495115" cy="1056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9BD4D61-A736-2CE0-1723-F9CC23B15D98}"/>
              </a:ext>
            </a:extLst>
          </p:cNvPr>
          <p:cNvSpPr txBox="1"/>
          <p:nvPr userDrawn="1"/>
        </p:nvSpPr>
        <p:spPr>
          <a:xfrm>
            <a:off x="1038594" y="901233"/>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tx1"/>
                </a:solidFill>
                <a:effectLst/>
                <a:uLnTx/>
                <a:uFillTx/>
                <a:latin typeface="Century Gothic" panose="020B0502020202020204" pitchFamily="34" charset="0"/>
              </a:rPr>
              <a:t>Select Asset Universe </a:t>
            </a:r>
            <a:br>
              <a:rPr kumimoji="0" lang="en-US" sz="1500" u="none" strike="noStrike" kern="1200" cap="none" spc="0" normalizeH="0" baseline="0" noProof="0">
                <a:ln>
                  <a:noFill/>
                </a:ln>
                <a:solidFill>
                  <a:schemeClr val="tx1"/>
                </a:solidFill>
                <a:effectLst/>
                <a:uLnTx/>
                <a:uFillTx/>
                <a:latin typeface="Century Gothic" panose="020B0502020202020204" pitchFamily="34" charset="0"/>
              </a:rPr>
            </a:br>
            <a:r>
              <a:rPr kumimoji="0" lang="en-US" sz="1500" u="none" strike="noStrike" kern="1200" cap="none" spc="0" normalizeH="0" baseline="0" noProof="0">
                <a:ln>
                  <a:noFill/>
                </a:ln>
                <a:solidFill>
                  <a:schemeClr val="tx1"/>
                </a:solidFill>
                <a:effectLst/>
                <a:uLnTx/>
                <a:uFillTx/>
                <a:latin typeface="Century Gothic" panose="020B0502020202020204" pitchFamily="34" charset="0"/>
              </a:rPr>
              <a:t>and ETFs</a:t>
            </a:r>
          </a:p>
        </p:txBody>
      </p:sp>
      <p:sp>
        <p:nvSpPr>
          <p:cNvPr id="31" name="TextBox 30">
            <a:extLst>
              <a:ext uri="{FF2B5EF4-FFF2-40B4-BE49-F238E27FC236}">
                <a16:creationId xmlns:a16="http://schemas.microsoft.com/office/drawing/2014/main" id="{F4D51EB7-EAD2-4367-08BF-25234657BA1C}"/>
              </a:ext>
            </a:extLst>
          </p:cNvPr>
          <p:cNvSpPr txBox="1"/>
          <p:nvPr userDrawn="1"/>
        </p:nvSpPr>
        <p:spPr>
          <a:xfrm>
            <a:off x="4262195" y="701286"/>
            <a:ext cx="73100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Century Gothic" panose="020B0502020202020204" pitchFamily="34" charset="0"/>
              </a:rPr>
              <a:t>As an independent asset manager, we choose best-in-class ETFs for evolving investment goals.</a:t>
            </a:r>
          </a:p>
          <a:p>
            <a:endParaRPr lang="en-US" sz="2400">
              <a:solidFill>
                <a:schemeClr val="tx1"/>
              </a:solidFill>
              <a:latin typeface="Century Gothic" panose="020B0502020202020204" pitchFamily="34" charset="0"/>
            </a:endParaRPr>
          </a:p>
        </p:txBody>
      </p:sp>
      <p:cxnSp>
        <p:nvCxnSpPr>
          <p:cNvPr id="35" name="Straight Connector 34">
            <a:extLst>
              <a:ext uri="{FF2B5EF4-FFF2-40B4-BE49-F238E27FC236}">
                <a16:creationId xmlns:a16="http://schemas.microsoft.com/office/drawing/2014/main" id="{E491A453-E1CA-26FD-38A1-95537C8EA561}"/>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ADA7E55-8E3B-8F39-B5E2-9676BCB7BB01}"/>
              </a:ext>
            </a:extLst>
          </p:cNvPr>
          <p:cNvSpPr txBox="1"/>
          <p:nvPr userDrawn="1"/>
        </p:nvSpPr>
        <p:spPr>
          <a:xfrm>
            <a:off x="1038594" y="2015466"/>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Estimate Risk and Return</a:t>
            </a:r>
          </a:p>
        </p:txBody>
      </p:sp>
      <p:cxnSp>
        <p:nvCxnSpPr>
          <p:cNvPr id="37" name="Straight Connector 36">
            <a:extLst>
              <a:ext uri="{FF2B5EF4-FFF2-40B4-BE49-F238E27FC236}">
                <a16:creationId xmlns:a16="http://schemas.microsoft.com/office/drawing/2014/main" id="{7F8D4327-2C2F-CDE4-49D3-738651B93C3E}"/>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3EED82E-2FCD-F347-2574-418C0EBC1CA4}"/>
              </a:ext>
            </a:extLst>
          </p:cNvPr>
          <p:cNvSpPr txBox="1"/>
          <p:nvPr userDrawn="1"/>
        </p:nvSpPr>
        <p:spPr>
          <a:xfrm>
            <a:off x="1038594" y="3227573"/>
            <a:ext cx="2167624" cy="323165"/>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Construct Portfolio</a:t>
            </a:r>
          </a:p>
        </p:txBody>
      </p:sp>
      <p:cxnSp>
        <p:nvCxnSpPr>
          <p:cNvPr id="39" name="Straight Connector 38">
            <a:extLst>
              <a:ext uri="{FF2B5EF4-FFF2-40B4-BE49-F238E27FC236}">
                <a16:creationId xmlns:a16="http://schemas.microsoft.com/office/drawing/2014/main" id="{3D2D2203-4D85-4FBD-D45A-19A977268D3A}"/>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319FCA8-C8A6-3E52-DB3D-CD386B07DAEF}"/>
              </a:ext>
            </a:extLst>
          </p:cNvPr>
          <p:cNvSpPr txBox="1"/>
          <p:nvPr userDrawn="1"/>
        </p:nvSpPr>
        <p:spPr>
          <a:xfrm>
            <a:off x="1038594" y="4236103"/>
            <a:ext cx="2013213"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Monitor and Rebalance</a:t>
            </a:r>
          </a:p>
        </p:txBody>
      </p:sp>
      <p:cxnSp>
        <p:nvCxnSpPr>
          <p:cNvPr id="41" name="Straight Connector 40">
            <a:extLst>
              <a:ext uri="{FF2B5EF4-FFF2-40B4-BE49-F238E27FC236}">
                <a16:creationId xmlns:a16="http://schemas.microsoft.com/office/drawing/2014/main" id="{04F44693-993A-FFDB-EC7C-0006567B0536}"/>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40795DD-B67B-F6F1-1264-4D2538DF18FD}"/>
              </a:ext>
            </a:extLst>
          </p:cNvPr>
          <p:cNvSpPr/>
          <p:nvPr userDrawn="1"/>
        </p:nvSpPr>
        <p:spPr>
          <a:xfrm>
            <a:off x="475027" y="912625"/>
            <a:ext cx="530352" cy="53035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1</a:t>
            </a:r>
            <a:endParaRPr lang="en-US" sz="1300" b="1">
              <a:latin typeface="Century Gothic" panose="020B0502020202020204" pitchFamily="34" charset="0"/>
            </a:endParaRPr>
          </a:p>
        </p:txBody>
      </p:sp>
      <p:sp>
        <p:nvSpPr>
          <p:cNvPr id="43" name="Oval 42">
            <a:extLst>
              <a:ext uri="{FF2B5EF4-FFF2-40B4-BE49-F238E27FC236}">
                <a16:creationId xmlns:a16="http://schemas.microsoft.com/office/drawing/2014/main" id="{8A74BE64-9A3A-819D-D749-2F90F4470FE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2</a:t>
            </a:r>
            <a:endParaRPr lang="en-US" sz="1300" b="1">
              <a:latin typeface="Century Gothic" panose="020B0502020202020204" pitchFamily="34" charset="0"/>
            </a:endParaRPr>
          </a:p>
        </p:txBody>
      </p:sp>
      <p:sp>
        <p:nvSpPr>
          <p:cNvPr id="44" name="Oval 43">
            <a:extLst>
              <a:ext uri="{FF2B5EF4-FFF2-40B4-BE49-F238E27FC236}">
                <a16:creationId xmlns:a16="http://schemas.microsoft.com/office/drawing/2014/main" id="{49468E5B-5C92-B211-19B6-DE463DF2C23E}"/>
              </a:ext>
            </a:extLst>
          </p:cNvPr>
          <p:cNvSpPr/>
          <p:nvPr userDrawn="1"/>
        </p:nvSpPr>
        <p:spPr>
          <a:xfrm>
            <a:off x="453720" y="3125521"/>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3</a:t>
            </a:r>
            <a:endParaRPr lang="en-US" sz="1300" b="1">
              <a:latin typeface="Century Gothic" panose="020B0502020202020204" pitchFamily="34" charset="0"/>
            </a:endParaRPr>
          </a:p>
        </p:txBody>
      </p:sp>
      <p:sp>
        <p:nvSpPr>
          <p:cNvPr id="45" name="Oval 44">
            <a:extLst>
              <a:ext uri="{FF2B5EF4-FFF2-40B4-BE49-F238E27FC236}">
                <a16:creationId xmlns:a16="http://schemas.microsoft.com/office/drawing/2014/main" id="{E9AE221D-EF2E-7304-3B55-E4A49BF4D9CF}"/>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4</a:t>
            </a:r>
            <a:endParaRPr lang="en-US" sz="1300" b="1">
              <a:latin typeface="Century Gothic" panose="020B0502020202020204" pitchFamily="34" charset="0"/>
            </a:endParaRPr>
          </a:p>
        </p:txBody>
      </p:sp>
      <p:sp>
        <p:nvSpPr>
          <p:cNvPr id="46" name="Footer Placeholder 45">
            <a:extLst>
              <a:ext uri="{FF2B5EF4-FFF2-40B4-BE49-F238E27FC236}">
                <a16:creationId xmlns:a16="http://schemas.microsoft.com/office/drawing/2014/main" id="{45E536CB-BCDC-7D6E-4E96-0FC015572846}"/>
              </a:ext>
            </a:extLst>
          </p:cNvPr>
          <p:cNvSpPr>
            <a:spLocks noGrp="1"/>
          </p:cNvSpPr>
          <p:nvPr>
            <p:ph type="ftr" sz="quarter" idx="10"/>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47" name="Slide Number Placeholder 46">
            <a:extLst>
              <a:ext uri="{FF2B5EF4-FFF2-40B4-BE49-F238E27FC236}">
                <a16:creationId xmlns:a16="http://schemas.microsoft.com/office/drawing/2014/main" id="{9F4D752C-B5F1-1B19-C2B3-FD1BF38CFAE5}"/>
              </a:ext>
            </a:extLst>
          </p:cNvPr>
          <p:cNvSpPr>
            <a:spLocks noGrp="1"/>
          </p:cNvSpPr>
          <p:nvPr>
            <p:ph type="sldNum" sz="quarter" idx="11"/>
          </p:nvPr>
        </p:nvSpPr>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974057481"/>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nvestment Process - Step 1">
    <p:bg>
      <p:bgRef idx="1001">
        <a:schemeClr val="bg1"/>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04840C2-90CC-285E-F8CE-9CC320A96CB9}"/>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4CCBCF94-AA1D-EE97-5C94-AC690BAA5E7B}"/>
              </a:ext>
            </a:extLst>
          </p:cNvPr>
          <p:cNvPicPr>
            <a:picLocks noChangeAspect="1"/>
          </p:cNvPicPr>
          <p:nvPr userDrawn="1"/>
        </p:nvPicPr>
        <p:blipFill rotWithShape="1">
          <a:blip r:embed="rId2"/>
          <a:srcRect r="14370"/>
          <a:stretch/>
        </p:blipFill>
        <p:spPr>
          <a:xfrm>
            <a:off x="7418366" y="2238069"/>
            <a:ext cx="4071586" cy="3169920"/>
          </a:xfrm>
          <a:prstGeom prst="rect">
            <a:avLst/>
          </a:prstGeom>
        </p:spPr>
      </p:pic>
      <p:sp>
        <p:nvSpPr>
          <p:cNvPr id="27" name="Rectangle 26">
            <a:extLst>
              <a:ext uri="{FF2B5EF4-FFF2-40B4-BE49-F238E27FC236}">
                <a16:creationId xmlns:a16="http://schemas.microsoft.com/office/drawing/2014/main" id="{297458EB-23AA-18CF-8AFA-BF714AB9D36A}"/>
              </a:ext>
            </a:extLst>
          </p:cNvPr>
          <p:cNvSpPr/>
          <p:nvPr userDrawn="1"/>
        </p:nvSpPr>
        <p:spPr>
          <a:xfrm>
            <a:off x="0" y="0"/>
            <a:ext cx="3495115" cy="1056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network of lines and dots&#10;&#10;Description automatically generated">
            <a:extLst>
              <a:ext uri="{FF2B5EF4-FFF2-40B4-BE49-F238E27FC236}">
                <a16:creationId xmlns:a16="http://schemas.microsoft.com/office/drawing/2014/main" id="{9272BD2B-9FDE-6196-0777-2423BF93B3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721"/>
          <a:stretch/>
        </p:blipFill>
        <p:spPr>
          <a:xfrm>
            <a:off x="7418366" y="2222782"/>
            <a:ext cx="4071586" cy="3169920"/>
          </a:xfrm>
          <a:prstGeom prst="rect">
            <a:avLst/>
          </a:prstGeom>
        </p:spPr>
      </p:pic>
      <p:sp>
        <p:nvSpPr>
          <p:cNvPr id="29" name="Rounded Rectangle 28">
            <a:extLst>
              <a:ext uri="{FF2B5EF4-FFF2-40B4-BE49-F238E27FC236}">
                <a16:creationId xmlns:a16="http://schemas.microsoft.com/office/drawing/2014/main" id="{096112BC-A6D5-8363-F302-7F058624DC5A}"/>
              </a:ext>
            </a:extLst>
          </p:cNvPr>
          <p:cNvSpPr/>
          <p:nvPr userDrawn="1"/>
        </p:nvSpPr>
        <p:spPr>
          <a:xfrm>
            <a:off x="6286120" y="4472648"/>
            <a:ext cx="1774338" cy="1684066"/>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9BD4D61-A736-2CE0-1723-F9CC23B15D98}"/>
              </a:ext>
            </a:extLst>
          </p:cNvPr>
          <p:cNvSpPr txBox="1"/>
          <p:nvPr userDrawn="1"/>
        </p:nvSpPr>
        <p:spPr>
          <a:xfrm>
            <a:off x="1038594" y="901233"/>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tx1"/>
                </a:solidFill>
                <a:effectLst/>
                <a:uLnTx/>
                <a:uFillTx/>
                <a:latin typeface="Century Gothic" panose="020B0502020202020204" pitchFamily="34" charset="0"/>
              </a:rPr>
              <a:t>Select Asset Universe </a:t>
            </a:r>
            <a:br>
              <a:rPr kumimoji="0" lang="en-US" sz="1500" u="none" strike="noStrike" kern="1200" cap="none" spc="0" normalizeH="0" baseline="0" noProof="0">
                <a:ln>
                  <a:noFill/>
                </a:ln>
                <a:solidFill>
                  <a:schemeClr val="tx1"/>
                </a:solidFill>
                <a:effectLst/>
                <a:uLnTx/>
                <a:uFillTx/>
                <a:latin typeface="Century Gothic" panose="020B0502020202020204" pitchFamily="34" charset="0"/>
              </a:rPr>
            </a:br>
            <a:r>
              <a:rPr kumimoji="0" lang="en-US" sz="1500" u="none" strike="noStrike" kern="1200" cap="none" spc="0" normalizeH="0" baseline="0" noProof="0">
                <a:ln>
                  <a:noFill/>
                </a:ln>
                <a:solidFill>
                  <a:schemeClr val="tx1"/>
                </a:solidFill>
                <a:effectLst/>
                <a:uLnTx/>
                <a:uFillTx/>
                <a:latin typeface="Century Gothic" panose="020B0502020202020204" pitchFamily="34" charset="0"/>
              </a:rPr>
              <a:t>and ETFs</a:t>
            </a:r>
          </a:p>
        </p:txBody>
      </p:sp>
      <p:sp>
        <p:nvSpPr>
          <p:cNvPr id="31" name="TextBox 30">
            <a:extLst>
              <a:ext uri="{FF2B5EF4-FFF2-40B4-BE49-F238E27FC236}">
                <a16:creationId xmlns:a16="http://schemas.microsoft.com/office/drawing/2014/main" id="{F4D51EB7-EAD2-4367-08BF-25234657BA1C}"/>
              </a:ext>
            </a:extLst>
          </p:cNvPr>
          <p:cNvSpPr txBox="1"/>
          <p:nvPr userDrawn="1"/>
        </p:nvSpPr>
        <p:spPr>
          <a:xfrm>
            <a:off x="4262195" y="701286"/>
            <a:ext cx="731004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Century Gothic" panose="020B0502020202020204" pitchFamily="34" charset="0"/>
              </a:rPr>
              <a:t>As a privately owned ETF manager, we choose the most liquid and representative ETFs, independent of fund family.</a:t>
            </a:r>
          </a:p>
          <a:p>
            <a:endParaRPr lang="en-US" sz="2400">
              <a:solidFill>
                <a:schemeClr val="tx1"/>
              </a:solidFill>
              <a:latin typeface="Century Gothic" panose="020B0502020202020204" pitchFamily="34" charset="0"/>
            </a:endParaRPr>
          </a:p>
        </p:txBody>
      </p:sp>
      <p:sp>
        <p:nvSpPr>
          <p:cNvPr id="32" name="TextBox 31">
            <a:extLst>
              <a:ext uri="{FF2B5EF4-FFF2-40B4-BE49-F238E27FC236}">
                <a16:creationId xmlns:a16="http://schemas.microsoft.com/office/drawing/2014/main" id="{9EFFC453-AD77-3003-3B71-6E4C282CF29F}"/>
              </a:ext>
            </a:extLst>
          </p:cNvPr>
          <p:cNvSpPr txBox="1"/>
          <p:nvPr userDrawn="1"/>
        </p:nvSpPr>
        <p:spPr>
          <a:xfrm>
            <a:off x="4262195" y="2059387"/>
            <a:ext cx="2985770" cy="2472152"/>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500" u="none" strike="noStrike" kern="1200" cap="none" spc="0" normalizeH="0" baseline="0" noProof="0">
                <a:ln>
                  <a:noFill/>
                </a:ln>
                <a:solidFill>
                  <a:schemeClr val="tx1"/>
                </a:solidFill>
                <a:effectLst/>
                <a:uLnTx/>
                <a:uFillTx/>
                <a:latin typeface="Century Gothic" panose="020B0502020202020204" pitchFamily="34" charset="0"/>
              </a:rPr>
              <a:t>Our global scope allows us to </a:t>
            </a:r>
            <a:r>
              <a:rPr kumimoji="0" lang="en-US" sz="1500" b="1" u="none" strike="noStrike" kern="1200" cap="none" spc="0" normalizeH="0" baseline="0" noProof="0">
                <a:ln>
                  <a:noFill/>
                </a:ln>
                <a:solidFill>
                  <a:schemeClr val="tx1"/>
                </a:solidFill>
                <a:effectLst/>
                <a:uLnTx/>
                <a:uFillTx/>
                <a:latin typeface="Century Gothic" panose="020B0502020202020204" pitchFamily="34" charset="0"/>
              </a:rPr>
              <a:t>consider the most attractive investment opportunities wherever they may lie </a:t>
            </a:r>
            <a:r>
              <a:rPr kumimoji="0" lang="en-US" sz="1500" u="none" strike="noStrike" kern="1200" cap="none" spc="0" normalizeH="0" baseline="0" noProof="0">
                <a:ln>
                  <a:noFill/>
                </a:ln>
                <a:solidFill>
                  <a:schemeClr val="tx1"/>
                </a:solidFill>
                <a:effectLst/>
                <a:uLnTx/>
                <a:uFillTx/>
                <a:latin typeface="Century Gothic" panose="020B0502020202020204" pitchFamily="34" charset="0"/>
              </a:rPr>
              <a:t>for return enhancement as well as risk reduction through diversification. </a:t>
            </a:r>
          </a:p>
        </p:txBody>
      </p:sp>
      <p:sp>
        <p:nvSpPr>
          <p:cNvPr id="33" name="Rectangle 32">
            <a:extLst>
              <a:ext uri="{FF2B5EF4-FFF2-40B4-BE49-F238E27FC236}">
                <a16:creationId xmlns:a16="http://schemas.microsoft.com/office/drawing/2014/main" id="{4367CB9E-67EE-1381-6644-50779EE4317A}"/>
              </a:ext>
            </a:extLst>
          </p:cNvPr>
          <p:cNvSpPr/>
          <p:nvPr userDrawn="1"/>
        </p:nvSpPr>
        <p:spPr>
          <a:xfrm>
            <a:off x="6521602" y="4694335"/>
            <a:ext cx="1303374" cy="12763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9A851732-1ABA-A3B2-8EF8-91DD3C9E9EF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8576" y="5065795"/>
            <a:ext cx="698500" cy="533400"/>
          </a:xfrm>
          <a:prstGeom prst="rect">
            <a:avLst/>
          </a:prstGeom>
        </p:spPr>
      </p:pic>
      <p:cxnSp>
        <p:nvCxnSpPr>
          <p:cNvPr id="35" name="Straight Connector 34">
            <a:extLst>
              <a:ext uri="{FF2B5EF4-FFF2-40B4-BE49-F238E27FC236}">
                <a16:creationId xmlns:a16="http://schemas.microsoft.com/office/drawing/2014/main" id="{E491A453-E1CA-26FD-38A1-95537C8EA561}"/>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ADA7E55-8E3B-8F39-B5E2-9676BCB7BB01}"/>
              </a:ext>
            </a:extLst>
          </p:cNvPr>
          <p:cNvSpPr txBox="1"/>
          <p:nvPr userDrawn="1"/>
        </p:nvSpPr>
        <p:spPr>
          <a:xfrm>
            <a:off x="1038594" y="2015466"/>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Estimate Risk and Return</a:t>
            </a:r>
          </a:p>
        </p:txBody>
      </p:sp>
      <p:cxnSp>
        <p:nvCxnSpPr>
          <p:cNvPr id="37" name="Straight Connector 36">
            <a:extLst>
              <a:ext uri="{FF2B5EF4-FFF2-40B4-BE49-F238E27FC236}">
                <a16:creationId xmlns:a16="http://schemas.microsoft.com/office/drawing/2014/main" id="{7F8D4327-2C2F-CDE4-49D3-738651B93C3E}"/>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3EED82E-2FCD-F347-2574-418C0EBC1CA4}"/>
              </a:ext>
            </a:extLst>
          </p:cNvPr>
          <p:cNvSpPr txBox="1"/>
          <p:nvPr userDrawn="1"/>
        </p:nvSpPr>
        <p:spPr>
          <a:xfrm>
            <a:off x="1038594" y="3227573"/>
            <a:ext cx="2167624" cy="323165"/>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Construct Portfolio</a:t>
            </a:r>
          </a:p>
        </p:txBody>
      </p:sp>
      <p:cxnSp>
        <p:nvCxnSpPr>
          <p:cNvPr id="39" name="Straight Connector 38">
            <a:extLst>
              <a:ext uri="{FF2B5EF4-FFF2-40B4-BE49-F238E27FC236}">
                <a16:creationId xmlns:a16="http://schemas.microsoft.com/office/drawing/2014/main" id="{3D2D2203-4D85-4FBD-D45A-19A977268D3A}"/>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319FCA8-C8A6-3E52-DB3D-CD386B07DAEF}"/>
              </a:ext>
            </a:extLst>
          </p:cNvPr>
          <p:cNvSpPr txBox="1"/>
          <p:nvPr userDrawn="1"/>
        </p:nvSpPr>
        <p:spPr>
          <a:xfrm>
            <a:off x="1038594" y="4236103"/>
            <a:ext cx="2013213"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Monitor and Rebalance</a:t>
            </a:r>
          </a:p>
        </p:txBody>
      </p:sp>
      <p:cxnSp>
        <p:nvCxnSpPr>
          <p:cNvPr id="41" name="Straight Connector 40">
            <a:extLst>
              <a:ext uri="{FF2B5EF4-FFF2-40B4-BE49-F238E27FC236}">
                <a16:creationId xmlns:a16="http://schemas.microsoft.com/office/drawing/2014/main" id="{04F44693-993A-FFDB-EC7C-0006567B0536}"/>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40795DD-B67B-F6F1-1264-4D2538DF18FD}"/>
              </a:ext>
            </a:extLst>
          </p:cNvPr>
          <p:cNvSpPr/>
          <p:nvPr userDrawn="1"/>
        </p:nvSpPr>
        <p:spPr>
          <a:xfrm>
            <a:off x="475027" y="912625"/>
            <a:ext cx="530352" cy="53035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1</a:t>
            </a:r>
            <a:endParaRPr lang="en-US" sz="1300" b="1">
              <a:latin typeface="Century Gothic" panose="020B0502020202020204" pitchFamily="34" charset="0"/>
            </a:endParaRPr>
          </a:p>
        </p:txBody>
      </p:sp>
      <p:sp>
        <p:nvSpPr>
          <p:cNvPr id="43" name="Oval 42">
            <a:extLst>
              <a:ext uri="{FF2B5EF4-FFF2-40B4-BE49-F238E27FC236}">
                <a16:creationId xmlns:a16="http://schemas.microsoft.com/office/drawing/2014/main" id="{8A74BE64-9A3A-819D-D749-2F90F4470FE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2</a:t>
            </a:r>
            <a:endParaRPr lang="en-US" sz="1300" b="1">
              <a:latin typeface="Century Gothic" panose="020B0502020202020204" pitchFamily="34" charset="0"/>
            </a:endParaRPr>
          </a:p>
        </p:txBody>
      </p:sp>
      <p:sp>
        <p:nvSpPr>
          <p:cNvPr id="44" name="Oval 43">
            <a:extLst>
              <a:ext uri="{FF2B5EF4-FFF2-40B4-BE49-F238E27FC236}">
                <a16:creationId xmlns:a16="http://schemas.microsoft.com/office/drawing/2014/main" id="{49468E5B-5C92-B211-19B6-DE463DF2C23E}"/>
              </a:ext>
            </a:extLst>
          </p:cNvPr>
          <p:cNvSpPr/>
          <p:nvPr userDrawn="1"/>
        </p:nvSpPr>
        <p:spPr>
          <a:xfrm>
            <a:off x="453720" y="3125521"/>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3</a:t>
            </a:r>
            <a:endParaRPr lang="en-US" sz="1300" b="1">
              <a:latin typeface="Century Gothic" panose="020B0502020202020204" pitchFamily="34" charset="0"/>
            </a:endParaRPr>
          </a:p>
        </p:txBody>
      </p:sp>
      <p:sp>
        <p:nvSpPr>
          <p:cNvPr id="45" name="Oval 44">
            <a:extLst>
              <a:ext uri="{FF2B5EF4-FFF2-40B4-BE49-F238E27FC236}">
                <a16:creationId xmlns:a16="http://schemas.microsoft.com/office/drawing/2014/main" id="{E9AE221D-EF2E-7304-3B55-E4A49BF4D9CF}"/>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4</a:t>
            </a:r>
            <a:endParaRPr lang="en-US" sz="1300" b="1">
              <a:latin typeface="Century Gothic" panose="020B0502020202020204" pitchFamily="34" charset="0"/>
            </a:endParaRPr>
          </a:p>
        </p:txBody>
      </p:sp>
      <p:sp>
        <p:nvSpPr>
          <p:cNvPr id="46" name="Footer Placeholder 45">
            <a:extLst>
              <a:ext uri="{FF2B5EF4-FFF2-40B4-BE49-F238E27FC236}">
                <a16:creationId xmlns:a16="http://schemas.microsoft.com/office/drawing/2014/main" id="{45E536CB-BCDC-7D6E-4E96-0FC015572846}"/>
              </a:ext>
            </a:extLst>
          </p:cNvPr>
          <p:cNvSpPr>
            <a:spLocks noGrp="1"/>
          </p:cNvSpPr>
          <p:nvPr>
            <p:ph type="ftr" sz="quarter" idx="10"/>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47" name="Slide Number Placeholder 46">
            <a:extLst>
              <a:ext uri="{FF2B5EF4-FFF2-40B4-BE49-F238E27FC236}">
                <a16:creationId xmlns:a16="http://schemas.microsoft.com/office/drawing/2014/main" id="{9F4D752C-B5F1-1B19-C2B3-FD1BF38CFAE5}"/>
              </a:ext>
            </a:extLst>
          </p:cNvPr>
          <p:cNvSpPr>
            <a:spLocks noGrp="1"/>
          </p:cNvSpPr>
          <p:nvPr>
            <p:ph type="sldNum" sz="quarter" idx="11"/>
          </p:nvPr>
        </p:nvSpPr>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188268999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Teal Box">
    <p:spTree>
      <p:nvGrpSpPr>
        <p:cNvPr id="1" name=""/>
        <p:cNvGrpSpPr/>
        <p:nvPr/>
      </p:nvGrpSpPr>
      <p:grpSpPr>
        <a:xfrm>
          <a:off x="0" y="0"/>
          <a:ext cx="0" cy="0"/>
          <a:chOff x="0" y="0"/>
          <a:chExt cx="0" cy="0"/>
        </a:xfrm>
      </p:grpSpPr>
      <p:pic>
        <p:nvPicPr>
          <p:cNvPr id="2" name="Picture 1" descr="A colorful waves on a dark background&#10;&#10;Description automatically generated">
            <a:extLst>
              <a:ext uri="{FF2B5EF4-FFF2-40B4-BE49-F238E27FC236}">
                <a16:creationId xmlns:a16="http://schemas.microsoft.com/office/drawing/2014/main" id="{EBCF3100-5CE7-42BA-3FF4-E3E28FF41C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277" t="9549" r="2626" b="-1"/>
          <a:stretch/>
        </p:blipFill>
        <p:spPr>
          <a:xfrm>
            <a:off x="4219139" y="8390"/>
            <a:ext cx="7965029" cy="6849609"/>
          </a:xfrm>
          <a:prstGeom prst="rect">
            <a:avLst/>
          </a:prstGeom>
        </p:spPr>
      </p:pic>
      <p:sp>
        <p:nvSpPr>
          <p:cNvPr id="3" name="Rectangle 2">
            <a:extLst>
              <a:ext uri="{FF2B5EF4-FFF2-40B4-BE49-F238E27FC236}">
                <a16:creationId xmlns:a16="http://schemas.microsoft.com/office/drawing/2014/main" id="{7AA918DC-E4E5-1374-8ED0-F1C39824DDEF}"/>
              </a:ext>
            </a:extLst>
          </p:cNvPr>
          <p:cNvSpPr/>
          <p:nvPr userDrawn="1"/>
        </p:nvSpPr>
        <p:spPr>
          <a:xfrm>
            <a:off x="4221139" y="8390"/>
            <a:ext cx="7965029" cy="6849610"/>
          </a:xfrm>
          <a:prstGeom prst="rect">
            <a:avLst/>
          </a:prstGeom>
          <a:gradFill>
            <a:gsLst>
              <a:gs pos="100000">
                <a:srgbClr val="170031">
                  <a:alpha val="70000"/>
                </a:srgbClr>
              </a:gs>
              <a:gs pos="0">
                <a:srgbClr val="504CC5">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p:nvPr>
        </p:nvSpPr>
        <p:spPr>
          <a:xfrm>
            <a:off x="538163" y="1126969"/>
            <a:ext cx="3567112" cy="2302031"/>
          </a:xfrm>
        </p:spPr>
        <p:txBody>
          <a:bodyPr anchor="b">
            <a:normAutofit/>
          </a:bodyPr>
          <a:lstStyle>
            <a:lvl1pPr algn="l">
              <a:defRPr lang="en-US" sz="4400" b="0" kern="1200" smtClean="0">
                <a:solidFill>
                  <a:srgbClr val="131225"/>
                </a:solidFill>
                <a:latin typeface="Century Gothic" panose="020B0502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Master text styles</a:t>
            </a:r>
          </a:p>
        </p:txBody>
      </p:sp>
      <p:cxnSp>
        <p:nvCxnSpPr>
          <p:cNvPr id="29" name="Straight Connector 28">
            <a:extLst>
              <a:ext uri="{FF2B5EF4-FFF2-40B4-BE49-F238E27FC236}">
                <a16:creationId xmlns:a16="http://schemas.microsoft.com/office/drawing/2014/main" id="{DDEB3B28-064C-7CF8-5219-D256A66DD915}"/>
              </a:ext>
            </a:extLst>
          </p:cNvPr>
          <p:cNvCxnSpPr/>
          <p:nvPr userDrawn="1"/>
        </p:nvCxnSpPr>
        <p:spPr>
          <a:xfrm>
            <a:off x="644905" y="3632378"/>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771E672-757D-22D5-C085-73B709B2A6F3}"/>
              </a:ext>
            </a:extLst>
          </p:cNvPr>
          <p:cNvSpPr/>
          <p:nvPr userDrawn="1"/>
        </p:nvSpPr>
        <p:spPr>
          <a:xfrm>
            <a:off x="4219139" y="4713233"/>
            <a:ext cx="7972861" cy="142938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34">
            <a:extLst>
              <a:ext uri="{FF2B5EF4-FFF2-40B4-BE49-F238E27FC236}">
                <a16:creationId xmlns:a16="http://schemas.microsoft.com/office/drawing/2014/main" id="{E6805C60-57B6-4942-CF90-F78322DF6BE2}"/>
              </a:ext>
            </a:extLst>
          </p:cNvPr>
          <p:cNvSpPr>
            <a:spLocks noGrp="1"/>
          </p:cNvSpPr>
          <p:nvPr>
            <p:ph sz="quarter" idx="11"/>
          </p:nvPr>
        </p:nvSpPr>
        <p:spPr>
          <a:xfrm>
            <a:off x="538163" y="3879192"/>
            <a:ext cx="3567112" cy="2698246"/>
          </a:xfrm>
        </p:spPr>
        <p:txBody>
          <a:bodyPr anchor="t">
            <a:normAutofit/>
          </a:bodyPr>
          <a:lstStyle>
            <a:lvl1pPr marL="0" algn="l" defTabSz="914400" rtl="0" eaLnBrk="1" latinLnBrk="0" hangingPunct="1">
              <a:lnSpc>
                <a:spcPct val="100000"/>
              </a:lnSpc>
              <a:spcBef>
                <a:spcPts val="0"/>
              </a:spcBef>
              <a:defRPr lang="en-US" sz="1400" b="0" kern="1200" dirty="0">
                <a:solidFill>
                  <a:srgbClr val="131225"/>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7" name="Content Placeholder 34">
            <a:extLst>
              <a:ext uri="{FF2B5EF4-FFF2-40B4-BE49-F238E27FC236}">
                <a16:creationId xmlns:a16="http://schemas.microsoft.com/office/drawing/2014/main" id="{DA3800DA-FE42-A10B-D509-93F3F6DA5889}"/>
              </a:ext>
            </a:extLst>
          </p:cNvPr>
          <p:cNvSpPr>
            <a:spLocks noGrp="1"/>
          </p:cNvSpPr>
          <p:nvPr>
            <p:ph sz="quarter" idx="12" hasCustomPrompt="1"/>
          </p:nvPr>
        </p:nvSpPr>
        <p:spPr>
          <a:xfrm>
            <a:off x="5027279" y="5067114"/>
            <a:ext cx="6356580" cy="274275"/>
          </a:xfrm>
        </p:spPr>
        <p:txBody>
          <a:bodyPr anchor="t">
            <a:normAutofit/>
          </a:bodyPr>
          <a:lstStyle>
            <a:lvl1pPr marL="0" algn="ctr" defTabSz="914400" rtl="0" eaLnBrk="1" latinLnBrk="0" hangingPunct="1">
              <a:defRPr lang="en-US" sz="1300" b="0" kern="1200" spc="300" dirty="0">
                <a:solidFill>
                  <a:srgbClr val="131225"/>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8" name="Content Placeholder 34">
            <a:extLst>
              <a:ext uri="{FF2B5EF4-FFF2-40B4-BE49-F238E27FC236}">
                <a16:creationId xmlns:a16="http://schemas.microsoft.com/office/drawing/2014/main" id="{C9E8A7A3-310D-90EF-EF5A-FAB0EFD67425}"/>
              </a:ext>
            </a:extLst>
          </p:cNvPr>
          <p:cNvSpPr>
            <a:spLocks noGrp="1"/>
          </p:cNvSpPr>
          <p:nvPr>
            <p:ph sz="quarter" idx="13"/>
          </p:nvPr>
        </p:nvSpPr>
        <p:spPr>
          <a:xfrm>
            <a:off x="5027279" y="5341389"/>
            <a:ext cx="6356580" cy="523221"/>
          </a:xfrm>
        </p:spPr>
        <p:txBody>
          <a:bodyPr anchor="t">
            <a:normAutofit/>
          </a:bodyPr>
          <a:lstStyle>
            <a:lvl1pPr marL="0" algn="ctr" defTabSz="914400" rtl="0" eaLnBrk="1" latinLnBrk="0" hangingPunct="1">
              <a:defRPr lang="en-US" sz="1300" b="0" kern="1200" spc="300" dirty="0">
                <a:solidFill>
                  <a:srgbClr val="131225"/>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pic>
        <p:nvPicPr>
          <p:cNvPr id="16" name="Graphic 15">
            <a:extLst>
              <a:ext uri="{FF2B5EF4-FFF2-40B4-BE49-F238E27FC236}">
                <a16:creationId xmlns:a16="http://schemas.microsoft.com/office/drawing/2014/main" id="{B618FA61-14AB-3C14-F60A-F611CEC6036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251" y="441169"/>
            <a:ext cx="2476500" cy="685800"/>
          </a:xfrm>
          <a:prstGeom prst="rect">
            <a:avLst/>
          </a:prstGeom>
        </p:spPr>
      </p:pic>
    </p:spTree>
    <p:extLst>
      <p:ext uri="{BB962C8B-B14F-4D97-AF65-F5344CB8AC3E}">
        <p14:creationId xmlns:p14="http://schemas.microsoft.com/office/powerpoint/2010/main" val="36790233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vestment Process - Step 2">
    <p:bg>
      <p:bgRef idx="1001">
        <a:schemeClr val="bg1"/>
      </p:bgRef>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697C8318-7C67-5449-B02D-D877BEC1F94C}"/>
              </a:ext>
            </a:extLst>
          </p:cNvPr>
          <p:cNvSpPr/>
          <p:nvPr userDrawn="1"/>
        </p:nvSpPr>
        <p:spPr>
          <a:xfrm>
            <a:off x="0" y="0"/>
            <a:ext cx="3657600" cy="10564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01F43F7-6901-2178-8ABC-2178934B9511}"/>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9D8EFE0B-F45F-2AA2-E7D8-A8D7F3C83D53}"/>
              </a:ext>
            </a:extLst>
          </p:cNvPr>
          <p:cNvSpPr txBox="1"/>
          <p:nvPr userDrawn="1"/>
        </p:nvSpPr>
        <p:spPr>
          <a:xfrm>
            <a:off x="1038594" y="901233"/>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tx1"/>
                </a:solidFill>
                <a:effectLst/>
                <a:uLnTx/>
                <a:uFillTx/>
                <a:latin typeface="Century Gothic" panose="020B0502020202020204" pitchFamily="34" charset="0"/>
              </a:rPr>
              <a:t>Select Asset Universe </a:t>
            </a:r>
            <a:br>
              <a:rPr kumimoji="0" lang="en-US" sz="1500" u="none" strike="noStrike" kern="1200" cap="none" spc="0" normalizeH="0" baseline="0" noProof="0">
                <a:ln>
                  <a:noFill/>
                </a:ln>
                <a:solidFill>
                  <a:schemeClr val="tx1"/>
                </a:solidFill>
                <a:effectLst/>
                <a:uLnTx/>
                <a:uFillTx/>
                <a:latin typeface="Century Gothic" panose="020B0502020202020204" pitchFamily="34" charset="0"/>
              </a:rPr>
            </a:br>
            <a:r>
              <a:rPr kumimoji="0" lang="en-US" sz="1500" u="none" strike="noStrike" kern="1200" cap="none" spc="0" normalizeH="0" baseline="0" noProof="0">
                <a:ln>
                  <a:noFill/>
                </a:ln>
                <a:solidFill>
                  <a:schemeClr val="tx1"/>
                </a:solidFill>
                <a:effectLst/>
                <a:uLnTx/>
                <a:uFillTx/>
                <a:latin typeface="Century Gothic" panose="020B0502020202020204" pitchFamily="34" charset="0"/>
              </a:rPr>
              <a:t>and ETFs</a:t>
            </a:r>
          </a:p>
        </p:txBody>
      </p:sp>
      <p:sp>
        <p:nvSpPr>
          <p:cNvPr id="58" name="TextBox 57">
            <a:extLst>
              <a:ext uri="{FF2B5EF4-FFF2-40B4-BE49-F238E27FC236}">
                <a16:creationId xmlns:a16="http://schemas.microsoft.com/office/drawing/2014/main" id="{3323A756-A23C-C7E5-EFC2-B3D4C3830F2A}"/>
              </a:ext>
            </a:extLst>
          </p:cNvPr>
          <p:cNvSpPr txBox="1"/>
          <p:nvPr userDrawn="1"/>
        </p:nvSpPr>
        <p:spPr>
          <a:xfrm>
            <a:off x="4262195" y="701286"/>
            <a:ext cx="7310045" cy="1200329"/>
          </a:xfrm>
          <a:prstGeom prst="rect">
            <a:avLst/>
          </a:prstGeom>
          <a:noFill/>
        </p:spPr>
        <p:txBody>
          <a:bodyPr wrap="square" rtlCol="0">
            <a:spAutoFit/>
          </a:bodyPr>
          <a:lstStyle/>
          <a:p>
            <a:r>
              <a:rPr kumimoji="0" lang="en-US" sz="2400" u="none" strike="noStrike" kern="1200" cap="none" spc="0" normalizeH="0" baseline="0" noProof="0">
                <a:ln>
                  <a:noFill/>
                </a:ln>
                <a:solidFill>
                  <a:schemeClr val="tx1"/>
                </a:solidFill>
                <a:effectLst/>
                <a:uLnTx/>
                <a:uFillTx/>
                <a:latin typeface="Century Gothic" panose="020B0502020202020204" pitchFamily="34" charset="0"/>
              </a:rPr>
              <a:t>We use state-of-the-art statistical techniques </a:t>
            </a:r>
            <a:br>
              <a:rPr kumimoji="0" lang="en-US" sz="2400" u="none" strike="noStrike" kern="1200" cap="none" spc="0" normalizeH="0" baseline="0" noProof="0">
                <a:ln>
                  <a:noFill/>
                </a:ln>
                <a:solidFill>
                  <a:schemeClr val="tx1"/>
                </a:solidFill>
                <a:effectLst/>
                <a:uLnTx/>
                <a:uFillTx/>
                <a:latin typeface="Century Gothic" panose="020B0502020202020204" pitchFamily="34" charset="0"/>
              </a:rPr>
            </a:br>
            <a:r>
              <a:rPr kumimoji="0" lang="en-US" sz="2400" u="none" strike="noStrike" kern="1200" cap="none" spc="0" normalizeH="0" baseline="0" noProof="0">
                <a:ln>
                  <a:noFill/>
                </a:ln>
                <a:solidFill>
                  <a:schemeClr val="tx1"/>
                </a:solidFill>
                <a:effectLst/>
                <a:uLnTx/>
                <a:uFillTx/>
                <a:latin typeface="Century Gothic" panose="020B0502020202020204" pitchFamily="34" charset="0"/>
              </a:rPr>
              <a:t>to improve the risk and return estimates derived from capital market and fund data. </a:t>
            </a:r>
            <a:endParaRPr lang="en-US" sz="2400">
              <a:solidFill>
                <a:schemeClr val="tx1"/>
              </a:solidFill>
              <a:latin typeface="Century Gothic" panose="020B0502020202020204" pitchFamily="34" charset="0"/>
            </a:endParaRPr>
          </a:p>
        </p:txBody>
      </p:sp>
      <p:cxnSp>
        <p:nvCxnSpPr>
          <p:cNvPr id="60" name="Straight Connector 59">
            <a:extLst>
              <a:ext uri="{FF2B5EF4-FFF2-40B4-BE49-F238E27FC236}">
                <a16:creationId xmlns:a16="http://schemas.microsoft.com/office/drawing/2014/main" id="{2E0E2F72-8C10-06DB-248E-48DB72DD7640}"/>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2A14728-B87D-A179-70B9-D75A1C874078}"/>
              </a:ext>
            </a:extLst>
          </p:cNvPr>
          <p:cNvSpPr txBox="1"/>
          <p:nvPr userDrawn="1"/>
        </p:nvSpPr>
        <p:spPr>
          <a:xfrm>
            <a:off x="1038594" y="2015466"/>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tx1"/>
                </a:solidFill>
                <a:effectLst/>
                <a:uLnTx/>
                <a:uFillTx/>
                <a:latin typeface="Century Gothic" panose="020B0502020202020204" pitchFamily="34" charset="0"/>
              </a:rPr>
              <a:t>Estimate Risk and Return</a:t>
            </a:r>
          </a:p>
        </p:txBody>
      </p:sp>
      <p:cxnSp>
        <p:nvCxnSpPr>
          <p:cNvPr id="62" name="Straight Connector 61">
            <a:extLst>
              <a:ext uri="{FF2B5EF4-FFF2-40B4-BE49-F238E27FC236}">
                <a16:creationId xmlns:a16="http://schemas.microsoft.com/office/drawing/2014/main" id="{E5704B97-DBDB-904F-9A85-ABED916ED03F}"/>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E56641F-5F3E-4EA7-A21A-C5BD2548506F}"/>
              </a:ext>
            </a:extLst>
          </p:cNvPr>
          <p:cNvSpPr txBox="1"/>
          <p:nvPr userDrawn="1"/>
        </p:nvSpPr>
        <p:spPr>
          <a:xfrm>
            <a:off x="1038594" y="3227573"/>
            <a:ext cx="2167624" cy="323165"/>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Construct Portfolio</a:t>
            </a:r>
          </a:p>
        </p:txBody>
      </p:sp>
      <p:cxnSp>
        <p:nvCxnSpPr>
          <p:cNvPr id="64" name="Straight Connector 63">
            <a:extLst>
              <a:ext uri="{FF2B5EF4-FFF2-40B4-BE49-F238E27FC236}">
                <a16:creationId xmlns:a16="http://schemas.microsoft.com/office/drawing/2014/main" id="{E070804A-2795-7497-4F91-CED9C362D225}"/>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21F9112D-8A82-8777-14E5-29EC6CF1B4A6}"/>
              </a:ext>
            </a:extLst>
          </p:cNvPr>
          <p:cNvSpPr txBox="1"/>
          <p:nvPr userDrawn="1"/>
        </p:nvSpPr>
        <p:spPr>
          <a:xfrm>
            <a:off x="1038594" y="4236103"/>
            <a:ext cx="2013213"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Monitor and Rebalance</a:t>
            </a:r>
          </a:p>
        </p:txBody>
      </p:sp>
      <p:cxnSp>
        <p:nvCxnSpPr>
          <p:cNvPr id="66" name="Straight Connector 65">
            <a:extLst>
              <a:ext uri="{FF2B5EF4-FFF2-40B4-BE49-F238E27FC236}">
                <a16:creationId xmlns:a16="http://schemas.microsoft.com/office/drawing/2014/main" id="{E368359B-40CF-597D-1A4B-F173E162BA11}"/>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082802D8-F278-83DA-D059-8CDA6224713F}"/>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1</a:t>
            </a:r>
            <a:endParaRPr lang="en-US" sz="1300" b="1">
              <a:latin typeface="Century Gothic" panose="020B0502020202020204" pitchFamily="34" charset="0"/>
            </a:endParaRPr>
          </a:p>
        </p:txBody>
      </p:sp>
      <p:sp>
        <p:nvSpPr>
          <p:cNvPr id="68" name="Oval 67">
            <a:extLst>
              <a:ext uri="{FF2B5EF4-FFF2-40B4-BE49-F238E27FC236}">
                <a16:creationId xmlns:a16="http://schemas.microsoft.com/office/drawing/2014/main" id="{CDF0E55A-CF55-CA23-3946-9815535981C1}"/>
              </a:ext>
            </a:extLst>
          </p:cNvPr>
          <p:cNvSpPr/>
          <p:nvPr userDrawn="1"/>
        </p:nvSpPr>
        <p:spPr>
          <a:xfrm>
            <a:off x="475027" y="2012220"/>
            <a:ext cx="530352" cy="530352"/>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chemeClr val="bg1"/>
                </a:solidFill>
                <a:effectLst/>
                <a:uLnTx/>
                <a:uFillTx/>
                <a:latin typeface="Century Gothic" panose="020B0502020202020204" pitchFamily="34" charset="0"/>
              </a:rPr>
              <a:t>2</a:t>
            </a:r>
            <a:endParaRPr lang="en-US" sz="1300" b="1">
              <a:solidFill>
                <a:schemeClr val="bg1"/>
              </a:solidFill>
              <a:latin typeface="Century Gothic" panose="020B0502020202020204" pitchFamily="34" charset="0"/>
            </a:endParaRPr>
          </a:p>
        </p:txBody>
      </p:sp>
      <p:sp>
        <p:nvSpPr>
          <p:cNvPr id="69" name="Oval 68">
            <a:extLst>
              <a:ext uri="{FF2B5EF4-FFF2-40B4-BE49-F238E27FC236}">
                <a16:creationId xmlns:a16="http://schemas.microsoft.com/office/drawing/2014/main" id="{2470C180-3098-7B03-8E75-BB4766750AA4}"/>
              </a:ext>
            </a:extLst>
          </p:cNvPr>
          <p:cNvSpPr/>
          <p:nvPr userDrawn="1"/>
        </p:nvSpPr>
        <p:spPr>
          <a:xfrm>
            <a:off x="453720" y="3125521"/>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3</a:t>
            </a:r>
            <a:endParaRPr lang="en-US" sz="1300" b="1">
              <a:latin typeface="Century Gothic" panose="020B0502020202020204" pitchFamily="34" charset="0"/>
            </a:endParaRPr>
          </a:p>
        </p:txBody>
      </p:sp>
      <p:sp>
        <p:nvSpPr>
          <p:cNvPr id="71" name="Oval 70">
            <a:extLst>
              <a:ext uri="{FF2B5EF4-FFF2-40B4-BE49-F238E27FC236}">
                <a16:creationId xmlns:a16="http://schemas.microsoft.com/office/drawing/2014/main" id="{37220311-2679-977F-37B3-19C31F702418}"/>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4</a:t>
            </a:r>
            <a:endParaRPr lang="en-US" sz="1300" b="1">
              <a:latin typeface="Century Gothic" panose="020B0502020202020204" pitchFamily="34" charset="0"/>
            </a:endParaRPr>
          </a:p>
        </p:txBody>
      </p:sp>
      <p:sp>
        <p:nvSpPr>
          <p:cNvPr id="2" name="Footer Placeholder 45">
            <a:extLst>
              <a:ext uri="{FF2B5EF4-FFF2-40B4-BE49-F238E27FC236}">
                <a16:creationId xmlns:a16="http://schemas.microsoft.com/office/drawing/2014/main" id="{5A892068-82FF-89BC-D966-AE2236938C27}"/>
              </a:ext>
            </a:extLst>
          </p:cNvPr>
          <p:cNvSpPr>
            <a:spLocks noGrp="1"/>
          </p:cNvSpPr>
          <p:nvPr>
            <p:ph type="ftr" sz="quarter" idx="10"/>
          </p:nvPr>
        </p:nvSpPr>
        <p:spPr>
          <a:xfrm>
            <a:off x="7172500" y="6362613"/>
            <a:ext cx="4114800" cy="365125"/>
          </a:xfrm>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3" name="Slide Number Placeholder 46">
            <a:extLst>
              <a:ext uri="{FF2B5EF4-FFF2-40B4-BE49-F238E27FC236}">
                <a16:creationId xmlns:a16="http://schemas.microsoft.com/office/drawing/2014/main" id="{B566F854-D4EE-EC8B-CA11-069579AE128E}"/>
              </a:ext>
            </a:extLst>
          </p:cNvPr>
          <p:cNvSpPr>
            <a:spLocks noGrp="1"/>
          </p:cNvSpPr>
          <p:nvPr>
            <p:ph type="sldNum" sz="quarter" idx="11"/>
          </p:nvPr>
        </p:nvSpPr>
        <p:spPr>
          <a:xfrm>
            <a:off x="11622917" y="6362613"/>
            <a:ext cx="352216" cy="365125"/>
          </a:xfrm>
        </p:spPr>
        <p:txBody>
          <a:bodyPr/>
          <a:lstStyle/>
          <a:p>
            <a:fld id="{6548A57E-3D93-ED44-ACB1-374FABDFB92A}" type="slidenum">
              <a:rPr lang="en-US" smtClean="0"/>
              <a:pPr/>
              <a:t>‹#›</a:t>
            </a:fld>
            <a:endParaRPr lang="en-US"/>
          </a:p>
        </p:txBody>
      </p:sp>
    </p:spTree>
    <p:extLst>
      <p:ext uri="{BB962C8B-B14F-4D97-AF65-F5344CB8AC3E}">
        <p14:creationId xmlns:p14="http://schemas.microsoft.com/office/powerpoint/2010/main" val="1228444910"/>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vestment Process - Step 3">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4686B-94E3-09C4-FBE7-4848095E3415}"/>
              </a:ext>
            </a:extLst>
          </p:cNvPr>
          <p:cNvSpPr/>
          <p:nvPr userDrawn="1"/>
        </p:nvSpPr>
        <p:spPr>
          <a:xfrm>
            <a:off x="0" y="0"/>
            <a:ext cx="3657600" cy="10564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ECF5675-2592-62ED-8FD0-19B005AA98DB}"/>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D795A01-E31C-2086-C388-EA904C4D12FD}"/>
              </a:ext>
            </a:extLst>
          </p:cNvPr>
          <p:cNvSpPr txBox="1"/>
          <p:nvPr userDrawn="1"/>
        </p:nvSpPr>
        <p:spPr>
          <a:xfrm>
            <a:off x="1038594" y="901233"/>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Select Asset Universe </a:t>
            </a:r>
            <a:b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b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and ETFs</a:t>
            </a:r>
          </a:p>
        </p:txBody>
      </p:sp>
      <p:sp>
        <p:nvSpPr>
          <p:cNvPr id="5" name="TextBox 4">
            <a:extLst>
              <a:ext uri="{FF2B5EF4-FFF2-40B4-BE49-F238E27FC236}">
                <a16:creationId xmlns:a16="http://schemas.microsoft.com/office/drawing/2014/main" id="{97E609B7-83CE-C9FF-0EEF-2DEA2BC1BAF6}"/>
              </a:ext>
            </a:extLst>
          </p:cNvPr>
          <p:cNvSpPr txBox="1"/>
          <p:nvPr userDrawn="1"/>
        </p:nvSpPr>
        <p:spPr>
          <a:xfrm>
            <a:off x="3914421" y="139946"/>
            <a:ext cx="797010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All of our portfolios are constructed using our multi-patented Michaud Optimization</a:t>
            </a:r>
            <a:r>
              <a:rPr kumimoji="0" lang="en-US" sz="2400" b="0" i="0" u="none" strike="noStrike" kern="1200" cap="none" spc="0" normalizeH="0" baseline="30000" noProof="0">
                <a:ln>
                  <a:noFill/>
                </a:ln>
                <a:solidFill>
                  <a:srgbClr val="131224"/>
                </a:solidFill>
                <a:effectLst/>
                <a:uLnTx/>
                <a:uFillTx/>
                <a:latin typeface="Century Gothic" panose="020B0502020202020204" pitchFamily="34" charset="0"/>
                <a:ea typeface="+mn-ea"/>
                <a:cs typeface="+mn-cs"/>
              </a:rPr>
              <a:t>TM</a:t>
            </a:r>
            <a:r>
              <a:rPr kumimoji="0" lang="en-US" sz="2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 which builds a customized mix of ETFs to meet each client’s risk tolerance and investment objectives.</a:t>
            </a:r>
            <a:endParaRPr kumimoji="0" lang="en-US" sz="2400" b="0" i="0" u="none" strike="noStrike" kern="1200" cap="none" spc="0" normalizeH="0" baseline="30000" noProof="0">
              <a:ln>
                <a:noFill/>
              </a:ln>
              <a:solidFill>
                <a:srgbClr val="131224"/>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B62CE28B-A9F6-F035-6431-D8EBF3700C0B}"/>
              </a:ext>
            </a:extLst>
          </p:cNvPr>
          <p:cNvSpPr txBox="1"/>
          <p:nvPr userDrawn="1"/>
        </p:nvSpPr>
        <p:spPr>
          <a:xfrm>
            <a:off x="4492818" y="2120251"/>
            <a:ext cx="3055492" cy="2585323"/>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r>
              <a:rPr kumimoji="0" lang="en-US" sz="1800" b="1" u="none" strike="noStrike" kern="1200" cap="none" spc="0" normalizeH="0" baseline="0">
                <a:ln>
                  <a:noFill/>
                </a:ln>
                <a:solidFill>
                  <a:schemeClr val="tx1"/>
                </a:solidFill>
                <a:effectLst/>
                <a:uLnTx/>
                <a:uFillTx/>
                <a:latin typeface="Century Gothic" panose="020B0502020202020204" pitchFamily="34" charset="0"/>
                <a:ea typeface="+mn-ea"/>
                <a:cs typeface="+mn-cs"/>
              </a:rPr>
              <a:t>Michaud optimizations run thousands of daily scenarios to account for errors and unknowns.</a:t>
            </a:r>
          </a:p>
          <a:p>
            <a:endParaRPr kumimoji="0" lang="en-US" sz="1800" b="1" u="none" strike="noStrike" kern="1200" cap="none" spc="0" normalizeH="0" baseline="0">
              <a:ln>
                <a:noFill/>
              </a:ln>
              <a:solidFill>
                <a:schemeClr val="tx1"/>
              </a:solidFill>
              <a:effectLst/>
              <a:uLnTx/>
              <a:uFillTx/>
              <a:latin typeface="Century Gothic" panose="020B0502020202020204" pitchFamily="34" charset="0"/>
              <a:ea typeface="+mn-ea"/>
              <a:cs typeface="+mn-cs"/>
            </a:endParaRPr>
          </a:p>
          <a:p>
            <a:r>
              <a:rPr kumimoji="0" lang="en-US" sz="1800" b="1" u="none" strike="noStrike" kern="1200" cap="none" spc="0" normalizeH="0" baseline="0">
                <a:ln>
                  <a:noFill/>
                </a:ln>
                <a:solidFill>
                  <a:schemeClr val="tx1"/>
                </a:solidFill>
                <a:effectLst/>
                <a:uLnTx/>
                <a:uFillTx/>
                <a:latin typeface="Century Gothic" panose="020B0502020202020204" pitchFamily="34" charset="0"/>
                <a:ea typeface="+mn-ea"/>
                <a:cs typeface="+mn-cs"/>
              </a:rPr>
              <a:t>The result is the most efficient portfolio with the surest path to achieving investor objectives.</a:t>
            </a:r>
          </a:p>
        </p:txBody>
      </p:sp>
      <p:cxnSp>
        <p:nvCxnSpPr>
          <p:cNvPr id="7" name="Straight Connector 6">
            <a:extLst>
              <a:ext uri="{FF2B5EF4-FFF2-40B4-BE49-F238E27FC236}">
                <a16:creationId xmlns:a16="http://schemas.microsoft.com/office/drawing/2014/main" id="{C175893C-8CB6-840F-A676-4F2E5A5986F8}"/>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2842D-2703-981E-2532-122DC693C611}"/>
              </a:ext>
            </a:extLst>
          </p:cNvPr>
          <p:cNvSpPr txBox="1"/>
          <p:nvPr userDrawn="1"/>
        </p:nvSpPr>
        <p:spPr>
          <a:xfrm>
            <a:off x="1038594" y="2015466"/>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Estimate Risk and Return</a:t>
            </a:r>
          </a:p>
        </p:txBody>
      </p:sp>
      <p:cxnSp>
        <p:nvCxnSpPr>
          <p:cNvPr id="9" name="Straight Connector 8">
            <a:extLst>
              <a:ext uri="{FF2B5EF4-FFF2-40B4-BE49-F238E27FC236}">
                <a16:creationId xmlns:a16="http://schemas.microsoft.com/office/drawing/2014/main" id="{D9C43732-1C3A-9C39-930A-FBB7D96AEC79}"/>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859B10-C940-4DA9-DBC8-505F2ADF1AC7}"/>
              </a:ext>
            </a:extLst>
          </p:cNvPr>
          <p:cNvSpPr txBox="1"/>
          <p:nvPr userDrawn="1"/>
        </p:nvSpPr>
        <p:spPr>
          <a:xfrm>
            <a:off x="1038594" y="3227573"/>
            <a:ext cx="2167624" cy="323165"/>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tx1"/>
                </a:solidFill>
                <a:effectLst/>
                <a:uLnTx/>
                <a:uFillTx/>
                <a:latin typeface="Century Gothic" panose="020B0502020202020204" pitchFamily="34" charset="0"/>
              </a:rPr>
              <a:t>Construction Portfolio</a:t>
            </a:r>
          </a:p>
        </p:txBody>
      </p:sp>
      <p:cxnSp>
        <p:nvCxnSpPr>
          <p:cNvPr id="11" name="Straight Connector 10">
            <a:extLst>
              <a:ext uri="{FF2B5EF4-FFF2-40B4-BE49-F238E27FC236}">
                <a16:creationId xmlns:a16="http://schemas.microsoft.com/office/drawing/2014/main" id="{E22DC92F-A2CC-D318-ACBE-BA3643253248}"/>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A9E684-E404-37FD-948D-F397128B85B3}"/>
              </a:ext>
            </a:extLst>
          </p:cNvPr>
          <p:cNvSpPr txBox="1"/>
          <p:nvPr userDrawn="1"/>
        </p:nvSpPr>
        <p:spPr>
          <a:xfrm>
            <a:off x="1038594" y="4236103"/>
            <a:ext cx="2013213"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Monitor and Rebalance</a:t>
            </a:r>
          </a:p>
        </p:txBody>
      </p:sp>
      <p:cxnSp>
        <p:nvCxnSpPr>
          <p:cNvPr id="13" name="Straight Connector 12">
            <a:extLst>
              <a:ext uri="{FF2B5EF4-FFF2-40B4-BE49-F238E27FC236}">
                <a16:creationId xmlns:a16="http://schemas.microsoft.com/office/drawing/2014/main" id="{AE371AEC-0A82-972F-E63F-12D6FF9231F4}"/>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7AC174D-28CB-1858-4B59-CA118A02AFB0}"/>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1</a:t>
            </a:r>
            <a:endParaRPr lang="en-US" sz="1300" b="1">
              <a:latin typeface="Century Gothic" panose="020B0502020202020204" pitchFamily="34" charset="0"/>
            </a:endParaRPr>
          </a:p>
        </p:txBody>
      </p:sp>
      <p:sp>
        <p:nvSpPr>
          <p:cNvPr id="15" name="Oval 14">
            <a:extLst>
              <a:ext uri="{FF2B5EF4-FFF2-40B4-BE49-F238E27FC236}">
                <a16:creationId xmlns:a16="http://schemas.microsoft.com/office/drawing/2014/main" id="{97829983-A446-8C2F-D7E8-20593229D2B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chemeClr val="bg1"/>
                </a:solidFill>
                <a:effectLst/>
                <a:uLnTx/>
                <a:uFillTx/>
                <a:latin typeface="Century Gothic" panose="020B0502020202020204" pitchFamily="34" charset="0"/>
              </a:rPr>
              <a:t>2</a:t>
            </a:r>
            <a:endParaRPr lang="en-US" sz="1300" b="1">
              <a:solidFill>
                <a:schemeClr val="bg1"/>
              </a:solidFill>
              <a:latin typeface="Century Gothic" panose="020B0502020202020204" pitchFamily="34" charset="0"/>
            </a:endParaRPr>
          </a:p>
        </p:txBody>
      </p:sp>
      <p:sp>
        <p:nvSpPr>
          <p:cNvPr id="16" name="Oval 15">
            <a:extLst>
              <a:ext uri="{FF2B5EF4-FFF2-40B4-BE49-F238E27FC236}">
                <a16:creationId xmlns:a16="http://schemas.microsoft.com/office/drawing/2014/main" id="{522DDD0D-D2A5-884C-246D-C351CB18DFBD}"/>
              </a:ext>
            </a:extLst>
          </p:cNvPr>
          <p:cNvSpPr/>
          <p:nvPr userDrawn="1"/>
        </p:nvSpPr>
        <p:spPr>
          <a:xfrm>
            <a:off x="453720" y="3125521"/>
            <a:ext cx="530352" cy="5303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3</a:t>
            </a:r>
            <a:endParaRPr lang="en-US" sz="1300" b="1">
              <a:latin typeface="Century Gothic" panose="020B0502020202020204" pitchFamily="34" charset="0"/>
            </a:endParaRPr>
          </a:p>
        </p:txBody>
      </p:sp>
      <p:sp>
        <p:nvSpPr>
          <p:cNvPr id="17" name="Oval 16">
            <a:extLst>
              <a:ext uri="{FF2B5EF4-FFF2-40B4-BE49-F238E27FC236}">
                <a16:creationId xmlns:a16="http://schemas.microsoft.com/office/drawing/2014/main" id="{1ACDD4DB-DC38-AA86-37B2-1A2C70A8B371}"/>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4</a:t>
            </a:r>
            <a:endParaRPr lang="en-US" sz="1300" b="1">
              <a:latin typeface="Century Gothic" panose="020B0502020202020204" pitchFamily="34" charset="0"/>
            </a:endParaRPr>
          </a:p>
        </p:txBody>
      </p:sp>
      <p:sp>
        <p:nvSpPr>
          <p:cNvPr id="19" name="Rounded Rectangle 18">
            <a:extLst>
              <a:ext uri="{FF2B5EF4-FFF2-40B4-BE49-F238E27FC236}">
                <a16:creationId xmlns:a16="http://schemas.microsoft.com/office/drawing/2014/main" id="{60D6B5BA-9AF1-7326-6EA8-F6504A084B93}"/>
              </a:ext>
            </a:extLst>
          </p:cNvPr>
          <p:cNvSpPr/>
          <p:nvPr userDrawn="1"/>
        </p:nvSpPr>
        <p:spPr>
          <a:xfrm>
            <a:off x="6286120" y="4657988"/>
            <a:ext cx="1774338" cy="1684066"/>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71">
            <a:extLst>
              <a:ext uri="{FF2B5EF4-FFF2-40B4-BE49-F238E27FC236}">
                <a16:creationId xmlns:a16="http://schemas.microsoft.com/office/drawing/2014/main" id="{75D96236-D220-8EBB-3B39-3A12C855A53B}"/>
              </a:ext>
            </a:extLst>
          </p:cNvPr>
          <p:cNvSpPr/>
          <p:nvPr userDrawn="1"/>
        </p:nvSpPr>
        <p:spPr>
          <a:xfrm>
            <a:off x="7562505" y="1942901"/>
            <a:ext cx="4457245" cy="3957439"/>
          </a:xfrm>
          <a:prstGeom prst="roundRect">
            <a:avLst>
              <a:gd name="adj" fmla="val 9032"/>
            </a:avLst>
          </a:prstGeom>
          <a:solidFill>
            <a:schemeClr val="accent2">
              <a:lumMod val="60000"/>
              <a:lumOff val="40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2CCB88-8395-09B7-C90D-D3560DFC575B}"/>
              </a:ext>
            </a:extLst>
          </p:cNvPr>
          <p:cNvSpPr/>
          <p:nvPr userDrawn="1"/>
        </p:nvSpPr>
        <p:spPr>
          <a:xfrm>
            <a:off x="6521602" y="4879675"/>
            <a:ext cx="1303374" cy="12763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29B3D041-1E07-6F6C-D655-A9E6421EC49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0714" y="5257114"/>
            <a:ext cx="698500" cy="533400"/>
          </a:xfrm>
          <a:prstGeom prst="rect">
            <a:avLst/>
          </a:prstGeom>
        </p:spPr>
      </p:pic>
      <p:pic>
        <p:nvPicPr>
          <p:cNvPr id="22" name="Picture 2" descr="O:\Marketing\New Frontier Master Materials October 2013\Optimization- MO RE Frontier.jpg">
            <a:extLst>
              <a:ext uri="{FF2B5EF4-FFF2-40B4-BE49-F238E27FC236}">
                <a16:creationId xmlns:a16="http://schemas.microsoft.com/office/drawing/2014/main" id="{4335C7C1-4D4E-36C2-F03A-587DAE01AF9A}"/>
              </a:ext>
            </a:extLst>
          </p:cNvPr>
          <p:cNvPicPr>
            <a:picLocks noChangeAspect="1" noChangeArrowheads="1"/>
          </p:cNvPicPr>
          <p:nvPr userDrawn="1"/>
        </p:nvPicPr>
        <p:blipFill rotWithShape="1">
          <a:blip r:embed="rId4">
            <a:duotone>
              <a:schemeClr val="accent5">
                <a:shade val="45000"/>
                <a:satMod val="135000"/>
              </a:schemeClr>
              <a:prstClr val="white"/>
            </a:duotone>
            <a:alphaModFix/>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23204" t="21120" r="8335" b="22142"/>
          <a:stretch/>
        </p:blipFill>
        <p:spPr bwMode="auto">
          <a:xfrm>
            <a:off x="8715148" y="2591154"/>
            <a:ext cx="2798065"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phic 22">
            <a:extLst>
              <a:ext uri="{FF2B5EF4-FFF2-40B4-BE49-F238E27FC236}">
                <a16:creationId xmlns:a16="http://schemas.microsoft.com/office/drawing/2014/main" id="{47AF883F-545E-B557-5C6B-45C3D7E48241}"/>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562505" y="1726663"/>
            <a:ext cx="4648200" cy="4229100"/>
          </a:xfrm>
          <a:prstGeom prst="rect">
            <a:avLst/>
          </a:prstGeom>
        </p:spPr>
      </p:pic>
      <p:sp>
        <p:nvSpPr>
          <p:cNvPr id="25" name="Footer Placeholder 45">
            <a:extLst>
              <a:ext uri="{FF2B5EF4-FFF2-40B4-BE49-F238E27FC236}">
                <a16:creationId xmlns:a16="http://schemas.microsoft.com/office/drawing/2014/main" id="{A670277E-A72A-7B2B-BB35-DE0A5754468E}"/>
              </a:ext>
            </a:extLst>
          </p:cNvPr>
          <p:cNvSpPr>
            <a:spLocks noGrp="1"/>
          </p:cNvSpPr>
          <p:nvPr>
            <p:ph type="ftr" sz="quarter" idx="10"/>
          </p:nvPr>
        </p:nvSpPr>
        <p:spPr>
          <a:xfrm>
            <a:off x="7172500" y="6362613"/>
            <a:ext cx="4114800" cy="365125"/>
          </a:xfrm>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26" name="Slide Number Placeholder 46">
            <a:extLst>
              <a:ext uri="{FF2B5EF4-FFF2-40B4-BE49-F238E27FC236}">
                <a16:creationId xmlns:a16="http://schemas.microsoft.com/office/drawing/2014/main" id="{77D90181-C262-B3BE-D22A-B0EEE31EC72D}"/>
              </a:ext>
            </a:extLst>
          </p:cNvPr>
          <p:cNvSpPr>
            <a:spLocks noGrp="1"/>
          </p:cNvSpPr>
          <p:nvPr>
            <p:ph type="sldNum" sz="quarter" idx="11"/>
          </p:nvPr>
        </p:nvSpPr>
        <p:spPr>
          <a:xfrm>
            <a:off x="11622917" y="6362613"/>
            <a:ext cx="352216" cy="365125"/>
          </a:xfrm>
        </p:spPr>
        <p:txBody>
          <a:bodyPr/>
          <a:lstStyle/>
          <a:p>
            <a:fld id="{6548A57E-3D93-ED44-ACB1-374FABDFB92A}" type="slidenum">
              <a:rPr lang="en-US" smtClean="0"/>
              <a:pPr/>
              <a:t>‹#›</a:t>
            </a:fld>
            <a:endParaRPr lang="en-US"/>
          </a:p>
        </p:txBody>
      </p:sp>
      <p:sp>
        <p:nvSpPr>
          <p:cNvPr id="29" name="TextBox 28">
            <a:extLst>
              <a:ext uri="{FF2B5EF4-FFF2-40B4-BE49-F238E27FC236}">
                <a16:creationId xmlns:a16="http://schemas.microsoft.com/office/drawing/2014/main" id="{30AFD46F-CF8D-15E6-500A-868141287235}"/>
              </a:ext>
            </a:extLst>
          </p:cNvPr>
          <p:cNvSpPr txBox="1"/>
          <p:nvPr userDrawn="1"/>
        </p:nvSpPr>
        <p:spPr>
          <a:xfrm>
            <a:off x="9369839" y="1688916"/>
            <a:ext cx="2798065" cy="1163897"/>
          </a:xfrm>
          <a:prstGeom prst="rect">
            <a:avLst/>
          </a:prstGeom>
          <a:solidFill>
            <a:schemeClr val="accent2"/>
          </a:solidFill>
        </p:spPr>
        <p:txBody>
          <a:bodyPr wrap="square" lIns="274320" tIns="274320" rIns="274320" bIns="27432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MICHAUD RESAMPLED EFFICIENT FRONTIER </a:t>
            </a:r>
            <a:b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b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&amp; SIMULATED EFFICIENT PORTFOLIOS</a:t>
            </a:r>
          </a:p>
        </p:txBody>
      </p:sp>
    </p:spTree>
    <p:extLst>
      <p:ext uri="{BB962C8B-B14F-4D97-AF65-F5344CB8AC3E}">
        <p14:creationId xmlns:p14="http://schemas.microsoft.com/office/powerpoint/2010/main" val="3994327325"/>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Investment Process - Step 3">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4686B-94E3-09C4-FBE7-4848095E3415}"/>
              </a:ext>
            </a:extLst>
          </p:cNvPr>
          <p:cNvSpPr/>
          <p:nvPr userDrawn="1"/>
        </p:nvSpPr>
        <p:spPr>
          <a:xfrm>
            <a:off x="0" y="0"/>
            <a:ext cx="3657600" cy="10564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ECF5675-2592-62ED-8FD0-19B005AA98DB}"/>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D795A01-E31C-2086-C388-EA904C4D12FD}"/>
              </a:ext>
            </a:extLst>
          </p:cNvPr>
          <p:cNvSpPr txBox="1"/>
          <p:nvPr userDrawn="1"/>
        </p:nvSpPr>
        <p:spPr>
          <a:xfrm>
            <a:off x="1038594" y="901233"/>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Select Asset Universe </a:t>
            </a:r>
            <a:b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b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and ETFs</a:t>
            </a:r>
          </a:p>
        </p:txBody>
      </p:sp>
      <p:sp>
        <p:nvSpPr>
          <p:cNvPr id="5" name="TextBox 4">
            <a:extLst>
              <a:ext uri="{FF2B5EF4-FFF2-40B4-BE49-F238E27FC236}">
                <a16:creationId xmlns:a16="http://schemas.microsoft.com/office/drawing/2014/main" id="{97E609B7-83CE-C9FF-0EEF-2DEA2BC1BAF6}"/>
              </a:ext>
            </a:extLst>
          </p:cNvPr>
          <p:cNvSpPr txBox="1"/>
          <p:nvPr userDrawn="1"/>
        </p:nvSpPr>
        <p:spPr>
          <a:xfrm>
            <a:off x="3914421" y="139946"/>
            <a:ext cx="797010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All of our portfolios are constructed using our multi-patented Michaud </a:t>
            </a:r>
            <a:r>
              <a:rPr kumimoji="0" lang="en-US" sz="2400" b="0" i="0" u="none" strike="noStrike" kern="1200" cap="none" spc="0" normalizeH="0" baseline="0" noProof="0" err="1">
                <a:ln>
                  <a:noFill/>
                </a:ln>
                <a:solidFill>
                  <a:srgbClr val="131224"/>
                </a:solidFill>
                <a:effectLst/>
                <a:uLnTx/>
                <a:uFillTx/>
                <a:latin typeface="Century Gothic" panose="020B0502020202020204" pitchFamily="34" charset="0"/>
                <a:ea typeface="+mn-ea"/>
                <a:cs typeface="+mn-cs"/>
              </a:rPr>
              <a:t>Optimization</a:t>
            </a:r>
            <a:r>
              <a:rPr kumimoji="0" lang="en-US" sz="2400" b="0" i="0" u="none" strike="noStrike" kern="1200" cap="none" spc="0" normalizeH="0" baseline="30000" noProof="0" err="1">
                <a:ln>
                  <a:noFill/>
                </a:ln>
                <a:solidFill>
                  <a:srgbClr val="131224"/>
                </a:solidFill>
                <a:effectLst/>
                <a:uLnTx/>
                <a:uFillTx/>
                <a:latin typeface="Century Gothic" panose="020B0502020202020204" pitchFamily="34" charset="0"/>
                <a:ea typeface="+mn-ea"/>
                <a:cs typeface="+mn-cs"/>
              </a:rPr>
              <a:t>TM</a:t>
            </a:r>
            <a:r>
              <a:rPr kumimoji="0" lang="en-US" sz="2400" b="0" i="0" u="none" strike="noStrike" kern="1200" cap="none" spc="0" normalizeH="0" baseline="0" noProof="0">
                <a:ln>
                  <a:noFill/>
                </a:ln>
                <a:solidFill>
                  <a:srgbClr val="131224"/>
                </a:solidFill>
                <a:effectLst/>
                <a:uLnTx/>
                <a:uFillTx/>
                <a:latin typeface="Century Gothic" panose="020B0502020202020204" pitchFamily="34" charset="0"/>
                <a:ea typeface="+mn-ea"/>
                <a:cs typeface="+mn-cs"/>
              </a:rPr>
              <a:t>, which builds a customized mix of ETFs to meet each client’s risk tolerance and investment objectives.</a:t>
            </a:r>
            <a:endParaRPr kumimoji="0" lang="en-US" sz="2400" b="0" i="0" u="none" strike="noStrike" kern="1200" cap="none" spc="0" normalizeH="0" baseline="30000" noProof="0">
              <a:ln>
                <a:noFill/>
              </a:ln>
              <a:solidFill>
                <a:srgbClr val="131224"/>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B62CE28B-A9F6-F035-6431-D8EBF3700C0B}"/>
              </a:ext>
            </a:extLst>
          </p:cNvPr>
          <p:cNvSpPr txBox="1"/>
          <p:nvPr userDrawn="1"/>
        </p:nvSpPr>
        <p:spPr>
          <a:xfrm>
            <a:off x="4139450" y="2163549"/>
            <a:ext cx="3055492" cy="2862322"/>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r>
              <a:rPr kumimoji="0" lang="en-US" sz="1800" b="1" u="none" strike="noStrike" kern="1200" cap="none" spc="0" normalizeH="0" baseline="0">
                <a:ln>
                  <a:noFill/>
                </a:ln>
                <a:solidFill>
                  <a:schemeClr val="tx1"/>
                </a:solidFill>
                <a:effectLst/>
                <a:uLnTx/>
                <a:uFillTx/>
                <a:latin typeface="Century Gothic" panose="020B0502020202020204" pitchFamily="34" charset="0"/>
                <a:ea typeface="+mn-ea"/>
                <a:cs typeface="+mn-cs"/>
              </a:rPr>
              <a:t>Michaud optimizations run thousands of scenarios to account for errors and unknowns.</a:t>
            </a:r>
          </a:p>
          <a:p>
            <a:endParaRPr kumimoji="0" lang="en-US" sz="1800" b="1" u="none" strike="noStrike" kern="1200" cap="none" spc="0" normalizeH="0" baseline="0">
              <a:ln>
                <a:noFill/>
              </a:ln>
              <a:solidFill>
                <a:schemeClr val="tx1"/>
              </a:solidFill>
              <a:effectLst/>
              <a:uLnTx/>
              <a:uFillTx/>
              <a:latin typeface="Century Gothic" panose="020B0502020202020204" pitchFamily="34" charset="0"/>
              <a:ea typeface="+mn-ea"/>
              <a:cs typeface="+mn-cs"/>
            </a:endParaRPr>
          </a:p>
          <a:p>
            <a:r>
              <a:rPr kumimoji="0" lang="en-US" sz="1800" b="1" u="none" strike="noStrike" kern="1200" cap="none" spc="0" normalizeH="0" baseline="0">
                <a:ln>
                  <a:noFill/>
                </a:ln>
                <a:solidFill>
                  <a:schemeClr val="tx1"/>
                </a:solidFill>
                <a:effectLst/>
                <a:uLnTx/>
                <a:uFillTx/>
                <a:latin typeface="Century Gothic" panose="020B0502020202020204" pitchFamily="34" charset="0"/>
                <a:ea typeface="+mn-ea"/>
                <a:cs typeface="+mn-cs"/>
              </a:rPr>
              <a:t>The result is the efficient portfolio with the statistically surest path to achieving investor objectives.</a:t>
            </a:r>
          </a:p>
        </p:txBody>
      </p:sp>
      <p:cxnSp>
        <p:nvCxnSpPr>
          <p:cNvPr id="7" name="Straight Connector 6">
            <a:extLst>
              <a:ext uri="{FF2B5EF4-FFF2-40B4-BE49-F238E27FC236}">
                <a16:creationId xmlns:a16="http://schemas.microsoft.com/office/drawing/2014/main" id="{C175893C-8CB6-840F-A676-4F2E5A5986F8}"/>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2842D-2703-981E-2532-122DC693C611}"/>
              </a:ext>
            </a:extLst>
          </p:cNvPr>
          <p:cNvSpPr txBox="1"/>
          <p:nvPr userDrawn="1"/>
        </p:nvSpPr>
        <p:spPr>
          <a:xfrm>
            <a:off x="1038594" y="2015466"/>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Estimate Risk and Return</a:t>
            </a:r>
          </a:p>
        </p:txBody>
      </p:sp>
      <p:cxnSp>
        <p:nvCxnSpPr>
          <p:cNvPr id="9" name="Straight Connector 8">
            <a:extLst>
              <a:ext uri="{FF2B5EF4-FFF2-40B4-BE49-F238E27FC236}">
                <a16:creationId xmlns:a16="http://schemas.microsoft.com/office/drawing/2014/main" id="{D9C43732-1C3A-9C39-930A-FBB7D96AEC79}"/>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859B10-C940-4DA9-DBC8-505F2ADF1AC7}"/>
              </a:ext>
            </a:extLst>
          </p:cNvPr>
          <p:cNvSpPr txBox="1"/>
          <p:nvPr userDrawn="1"/>
        </p:nvSpPr>
        <p:spPr>
          <a:xfrm>
            <a:off x="1038594" y="3227573"/>
            <a:ext cx="2167624" cy="323165"/>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tx1"/>
                </a:solidFill>
                <a:effectLst/>
                <a:uLnTx/>
                <a:uFillTx/>
                <a:latin typeface="Century Gothic" panose="020B0502020202020204" pitchFamily="34" charset="0"/>
              </a:rPr>
              <a:t>Construct Portfolio</a:t>
            </a:r>
          </a:p>
        </p:txBody>
      </p:sp>
      <p:cxnSp>
        <p:nvCxnSpPr>
          <p:cNvPr id="11" name="Straight Connector 10">
            <a:extLst>
              <a:ext uri="{FF2B5EF4-FFF2-40B4-BE49-F238E27FC236}">
                <a16:creationId xmlns:a16="http://schemas.microsoft.com/office/drawing/2014/main" id="{E22DC92F-A2CC-D318-ACBE-BA3643253248}"/>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A9E684-E404-37FD-948D-F397128B85B3}"/>
              </a:ext>
            </a:extLst>
          </p:cNvPr>
          <p:cNvSpPr txBox="1"/>
          <p:nvPr userDrawn="1"/>
        </p:nvSpPr>
        <p:spPr>
          <a:xfrm>
            <a:off x="1038594" y="4236103"/>
            <a:ext cx="2013213"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Monitor and Rebalance</a:t>
            </a:r>
          </a:p>
        </p:txBody>
      </p:sp>
      <p:cxnSp>
        <p:nvCxnSpPr>
          <p:cNvPr id="13" name="Straight Connector 12">
            <a:extLst>
              <a:ext uri="{FF2B5EF4-FFF2-40B4-BE49-F238E27FC236}">
                <a16:creationId xmlns:a16="http://schemas.microsoft.com/office/drawing/2014/main" id="{AE371AEC-0A82-972F-E63F-12D6FF9231F4}"/>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7AC174D-28CB-1858-4B59-CA118A02AFB0}"/>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1</a:t>
            </a:r>
            <a:endParaRPr lang="en-US" sz="1300" b="1">
              <a:latin typeface="Century Gothic" panose="020B0502020202020204" pitchFamily="34" charset="0"/>
            </a:endParaRPr>
          </a:p>
        </p:txBody>
      </p:sp>
      <p:sp>
        <p:nvSpPr>
          <p:cNvPr id="15" name="Oval 14">
            <a:extLst>
              <a:ext uri="{FF2B5EF4-FFF2-40B4-BE49-F238E27FC236}">
                <a16:creationId xmlns:a16="http://schemas.microsoft.com/office/drawing/2014/main" id="{97829983-A446-8C2F-D7E8-20593229D2B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chemeClr val="bg1"/>
                </a:solidFill>
                <a:effectLst/>
                <a:uLnTx/>
                <a:uFillTx/>
                <a:latin typeface="Century Gothic" panose="020B0502020202020204" pitchFamily="34" charset="0"/>
              </a:rPr>
              <a:t>2</a:t>
            </a:r>
            <a:endParaRPr lang="en-US" sz="1300" b="1">
              <a:solidFill>
                <a:schemeClr val="bg1"/>
              </a:solidFill>
              <a:latin typeface="Century Gothic" panose="020B0502020202020204" pitchFamily="34" charset="0"/>
            </a:endParaRPr>
          </a:p>
        </p:txBody>
      </p:sp>
      <p:sp>
        <p:nvSpPr>
          <p:cNvPr id="16" name="Oval 15">
            <a:extLst>
              <a:ext uri="{FF2B5EF4-FFF2-40B4-BE49-F238E27FC236}">
                <a16:creationId xmlns:a16="http://schemas.microsoft.com/office/drawing/2014/main" id="{522DDD0D-D2A5-884C-246D-C351CB18DFBD}"/>
              </a:ext>
            </a:extLst>
          </p:cNvPr>
          <p:cNvSpPr/>
          <p:nvPr userDrawn="1"/>
        </p:nvSpPr>
        <p:spPr>
          <a:xfrm>
            <a:off x="453720" y="3125521"/>
            <a:ext cx="530352" cy="5303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3</a:t>
            </a:r>
            <a:endParaRPr lang="en-US" sz="1300" b="1">
              <a:latin typeface="Century Gothic" panose="020B0502020202020204" pitchFamily="34" charset="0"/>
            </a:endParaRPr>
          </a:p>
        </p:txBody>
      </p:sp>
      <p:sp>
        <p:nvSpPr>
          <p:cNvPr id="17" name="Oval 16">
            <a:extLst>
              <a:ext uri="{FF2B5EF4-FFF2-40B4-BE49-F238E27FC236}">
                <a16:creationId xmlns:a16="http://schemas.microsoft.com/office/drawing/2014/main" id="{1ACDD4DB-DC38-AA86-37B2-1A2C70A8B371}"/>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4</a:t>
            </a:r>
            <a:endParaRPr lang="en-US" sz="1300" b="1">
              <a:latin typeface="Century Gothic" panose="020B0502020202020204" pitchFamily="34" charset="0"/>
            </a:endParaRPr>
          </a:p>
        </p:txBody>
      </p:sp>
      <p:sp>
        <p:nvSpPr>
          <p:cNvPr id="24" name="Rounded Rectangle 71">
            <a:extLst>
              <a:ext uri="{FF2B5EF4-FFF2-40B4-BE49-F238E27FC236}">
                <a16:creationId xmlns:a16="http://schemas.microsoft.com/office/drawing/2014/main" id="{75D96236-D220-8EBB-3B39-3A12C855A53B}"/>
              </a:ext>
            </a:extLst>
          </p:cNvPr>
          <p:cNvSpPr/>
          <p:nvPr userDrawn="1"/>
        </p:nvSpPr>
        <p:spPr>
          <a:xfrm>
            <a:off x="7294187" y="1805694"/>
            <a:ext cx="4657013" cy="4399726"/>
          </a:xfrm>
          <a:prstGeom prst="roundRect">
            <a:avLst>
              <a:gd name="adj" fmla="val 9032"/>
            </a:avLst>
          </a:prstGeom>
          <a:solidFill>
            <a:schemeClr val="accent2">
              <a:lumMod val="60000"/>
              <a:lumOff val="40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ooter Placeholder 45">
            <a:extLst>
              <a:ext uri="{FF2B5EF4-FFF2-40B4-BE49-F238E27FC236}">
                <a16:creationId xmlns:a16="http://schemas.microsoft.com/office/drawing/2014/main" id="{A670277E-A72A-7B2B-BB35-DE0A5754468E}"/>
              </a:ext>
            </a:extLst>
          </p:cNvPr>
          <p:cNvSpPr>
            <a:spLocks noGrp="1"/>
          </p:cNvSpPr>
          <p:nvPr>
            <p:ph type="ftr" sz="quarter" idx="10"/>
          </p:nvPr>
        </p:nvSpPr>
        <p:spPr>
          <a:xfrm>
            <a:off x="7172500" y="6362613"/>
            <a:ext cx="4114800" cy="365125"/>
          </a:xfrm>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2024 New Frontier Advisors LLC.  All rights reserved.</a:t>
            </a:r>
          </a:p>
        </p:txBody>
      </p:sp>
      <p:sp>
        <p:nvSpPr>
          <p:cNvPr id="26" name="Slide Number Placeholder 46">
            <a:extLst>
              <a:ext uri="{FF2B5EF4-FFF2-40B4-BE49-F238E27FC236}">
                <a16:creationId xmlns:a16="http://schemas.microsoft.com/office/drawing/2014/main" id="{77D90181-C262-B3BE-D22A-B0EEE31EC72D}"/>
              </a:ext>
            </a:extLst>
          </p:cNvPr>
          <p:cNvSpPr>
            <a:spLocks noGrp="1"/>
          </p:cNvSpPr>
          <p:nvPr>
            <p:ph type="sldNum" sz="quarter" idx="11"/>
          </p:nvPr>
        </p:nvSpPr>
        <p:spPr>
          <a:xfrm>
            <a:off x="11622917" y="6362613"/>
            <a:ext cx="352216" cy="365125"/>
          </a:xfrm>
        </p:spPr>
        <p:txBody>
          <a:bodyPr/>
          <a:lstStyle/>
          <a:p>
            <a:fld id="{6548A57E-3D93-ED44-ACB1-374FABDFB92A}" type="slidenum">
              <a:rPr lang="en-US" smtClean="0"/>
              <a:pPr/>
              <a:t>‹#›</a:t>
            </a:fld>
            <a:endParaRPr lang="en-US"/>
          </a:p>
        </p:txBody>
      </p:sp>
      <p:sp>
        <p:nvSpPr>
          <p:cNvPr id="18" name="Rounded Rectangle 71">
            <a:extLst>
              <a:ext uri="{FF2B5EF4-FFF2-40B4-BE49-F238E27FC236}">
                <a16:creationId xmlns:a16="http://schemas.microsoft.com/office/drawing/2014/main" id="{B21746E5-E661-2BB4-BD9F-8DA00218BF23}"/>
              </a:ext>
            </a:extLst>
          </p:cNvPr>
          <p:cNvSpPr/>
          <p:nvPr userDrawn="1"/>
        </p:nvSpPr>
        <p:spPr>
          <a:xfrm>
            <a:off x="7294201" y="1805694"/>
            <a:ext cx="4696388" cy="4405904"/>
          </a:xfrm>
          <a:prstGeom prst="roundRect">
            <a:avLst>
              <a:gd name="adj" fmla="val 9032"/>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8D9E2A7-E03E-3227-6A79-C8AC8EC7CC40}"/>
              </a:ext>
            </a:extLst>
          </p:cNvPr>
          <p:cNvSpPr/>
          <p:nvPr userDrawn="1"/>
        </p:nvSpPr>
        <p:spPr>
          <a:xfrm>
            <a:off x="7634303" y="2080766"/>
            <a:ext cx="3987112" cy="3740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descr="O:\Marketing\New Frontier Master Materials October 2013\Optimization- MO RE Frontier.jpg">
            <a:extLst>
              <a:ext uri="{FF2B5EF4-FFF2-40B4-BE49-F238E27FC236}">
                <a16:creationId xmlns:a16="http://schemas.microsoft.com/office/drawing/2014/main" id="{D992915A-0811-75B6-F01A-1047D25B8B43}"/>
              </a:ext>
            </a:extLst>
          </p:cNvPr>
          <p:cNvPicPr>
            <a:picLocks noChangeAspect="1" noChangeArrowheads="1"/>
          </p:cNvPicPr>
          <p:nvPr userDrawn="1"/>
        </p:nvPicPr>
        <p:blipFill rotWithShape="1">
          <a:blip r:embed="rId2">
            <a:duotone>
              <a:schemeClr val="accent5">
                <a:shade val="45000"/>
                <a:satMod val="135000"/>
              </a:schemeClr>
              <a:prstClr val="white"/>
            </a:duotone>
            <a:alphaModFix/>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3204" t="21120" r="8335" b="22142"/>
          <a:stretch/>
        </p:blipFill>
        <p:spPr bwMode="auto">
          <a:xfrm>
            <a:off x="8548089" y="2588225"/>
            <a:ext cx="2798065"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phic 29">
            <a:extLst>
              <a:ext uri="{FF2B5EF4-FFF2-40B4-BE49-F238E27FC236}">
                <a16:creationId xmlns:a16="http://schemas.microsoft.com/office/drawing/2014/main" id="{1389B5CD-DD11-9E48-851D-4EB20EADA19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386860" y="1731659"/>
            <a:ext cx="4648200" cy="4229100"/>
          </a:xfrm>
          <a:prstGeom prst="rect">
            <a:avLst/>
          </a:prstGeom>
        </p:spPr>
      </p:pic>
    </p:spTree>
    <p:extLst>
      <p:ext uri="{BB962C8B-B14F-4D97-AF65-F5344CB8AC3E}">
        <p14:creationId xmlns:p14="http://schemas.microsoft.com/office/powerpoint/2010/main" val="149736353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Investment Process - Step 3">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A4686B-94E3-09C4-FBE7-4848095E3415}"/>
              </a:ext>
            </a:extLst>
          </p:cNvPr>
          <p:cNvSpPr/>
          <p:nvPr userDrawn="1"/>
        </p:nvSpPr>
        <p:spPr>
          <a:xfrm>
            <a:off x="0" y="0"/>
            <a:ext cx="3657600" cy="10564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ECF5675-2592-62ED-8FD0-19B005AA98DB}"/>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D795A01-E31C-2086-C388-EA904C4D12FD}"/>
              </a:ext>
            </a:extLst>
          </p:cNvPr>
          <p:cNvSpPr txBox="1"/>
          <p:nvPr userDrawn="1"/>
        </p:nvSpPr>
        <p:spPr>
          <a:xfrm>
            <a:off x="1038594" y="901233"/>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Select Asset Universe </a:t>
            </a:r>
            <a:b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b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and ETFs</a:t>
            </a:r>
          </a:p>
        </p:txBody>
      </p:sp>
      <p:sp>
        <p:nvSpPr>
          <p:cNvPr id="5" name="TextBox 4">
            <a:extLst>
              <a:ext uri="{FF2B5EF4-FFF2-40B4-BE49-F238E27FC236}">
                <a16:creationId xmlns:a16="http://schemas.microsoft.com/office/drawing/2014/main" id="{97E609B7-83CE-C9FF-0EEF-2DEA2BC1BAF6}"/>
              </a:ext>
            </a:extLst>
          </p:cNvPr>
          <p:cNvSpPr txBox="1"/>
          <p:nvPr userDrawn="1"/>
        </p:nvSpPr>
        <p:spPr>
          <a:xfrm>
            <a:off x="4320070" y="701286"/>
            <a:ext cx="73100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1"/>
                </a:solidFill>
                <a:effectLst/>
                <a:uLnTx/>
                <a:uFillTx/>
                <a:latin typeface="Century Gothic" panose="020B0502020202020204" pitchFamily="34" charset="0"/>
              </a:rPr>
              <a:t>Unlike commercially available optimizers who treat investment information as certain, our globally recognized approach, Michaud Optimization, uniquely addresses the uncertainty inherent to investing. </a:t>
            </a:r>
          </a:p>
        </p:txBody>
      </p:sp>
      <p:sp>
        <p:nvSpPr>
          <p:cNvPr id="6" name="TextBox 5">
            <a:extLst>
              <a:ext uri="{FF2B5EF4-FFF2-40B4-BE49-F238E27FC236}">
                <a16:creationId xmlns:a16="http://schemas.microsoft.com/office/drawing/2014/main" id="{B62CE28B-A9F6-F035-6431-D8EBF3700C0B}"/>
              </a:ext>
            </a:extLst>
          </p:cNvPr>
          <p:cNvSpPr txBox="1"/>
          <p:nvPr userDrawn="1"/>
        </p:nvSpPr>
        <p:spPr>
          <a:xfrm>
            <a:off x="4320070" y="2059387"/>
            <a:ext cx="3055492" cy="2125197"/>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500" b="1" u="none" strike="noStrike" kern="1200" cap="none" spc="0" normalizeH="0" baseline="0" noProof="0">
                <a:ln>
                  <a:noFill/>
                </a:ln>
                <a:solidFill>
                  <a:schemeClr val="tx1"/>
                </a:solidFill>
                <a:effectLst/>
                <a:uLnTx/>
                <a:uFillTx/>
                <a:latin typeface="Century Gothic" panose="020B0502020202020204" pitchFamily="34" charset="0"/>
              </a:rPr>
              <a:t>By running thousands of scenarios, all portfolios are constructed to explore the many ways assets may perform – and charting the most reliable path forward.</a:t>
            </a:r>
          </a:p>
        </p:txBody>
      </p:sp>
      <p:cxnSp>
        <p:nvCxnSpPr>
          <p:cNvPr id="7" name="Straight Connector 6">
            <a:extLst>
              <a:ext uri="{FF2B5EF4-FFF2-40B4-BE49-F238E27FC236}">
                <a16:creationId xmlns:a16="http://schemas.microsoft.com/office/drawing/2014/main" id="{C175893C-8CB6-840F-A676-4F2E5A5986F8}"/>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2842D-2703-981E-2532-122DC693C611}"/>
              </a:ext>
            </a:extLst>
          </p:cNvPr>
          <p:cNvSpPr txBox="1"/>
          <p:nvPr userDrawn="1"/>
        </p:nvSpPr>
        <p:spPr>
          <a:xfrm>
            <a:off x="1038594" y="2015466"/>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Estimate Risk and Return</a:t>
            </a:r>
          </a:p>
        </p:txBody>
      </p:sp>
      <p:cxnSp>
        <p:nvCxnSpPr>
          <p:cNvPr id="9" name="Straight Connector 8">
            <a:extLst>
              <a:ext uri="{FF2B5EF4-FFF2-40B4-BE49-F238E27FC236}">
                <a16:creationId xmlns:a16="http://schemas.microsoft.com/office/drawing/2014/main" id="{D9C43732-1C3A-9C39-930A-FBB7D96AEC79}"/>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9859B10-C940-4DA9-DBC8-505F2ADF1AC7}"/>
              </a:ext>
            </a:extLst>
          </p:cNvPr>
          <p:cNvSpPr txBox="1"/>
          <p:nvPr userDrawn="1"/>
        </p:nvSpPr>
        <p:spPr>
          <a:xfrm>
            <a:off x="1038594" y="3227573"/>
            <a:ext cx="2167624" cy="323165"/>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tx1"/>
                </a:solidFill>
                <a:effectLst/>
                <a:uLnTx/>
                <a:uFillTx/>
                <a:latin typeface="Century Gothic" panose="020B0502020202020204" pitchFamily="34" charset="0"/>
              </a:rPr>
              <a:t>Construct Portfolio</a:t>
            </a:r>
          </a:p>
        </p:txBody>
      </p:sp>
      <p:cxnSp>
        <p:nvCxnSpPr>
          <p:cNvPr id="11" name="Straight Connector 10">
            <a:extLst>
              <a:ext uri="{FF2B5EF4-FFF2-40B4-BE49-F238E27FC236}">
                <a16:creationId xmlns:a16="http://schemas.microsoft.com/office/drawing/2014/main" id="{E22DC92F-A2CC-D318-ACBE-BA3643253248}"/>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A9E684-E404-37FD-948D-F397128B85B3}"/>
              </a:ext>
            </a:extLst>
          </p:cNvPr>
          <p:cNvSpPr txBox="1"/>
          <p:nvPr userDrawn="1"/>
        </p:nvSpPr>
        <p:spPr>
          <a:xfrm>
            <a:off x="1038594" y="4236103"/>
            <a:ext cx="2013213"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Monitor and Rebalance</a:t>
            </a:r>
          </a:p>
        </p:txBody>
      </p:sp>
      <p:cxnSp>
        <p:nvCxnSpPr>
          <p:cNvPr id="13" name="Straight Connector 12">
            <a:extLst>
              <a:ext uri="{FF2B5EF4-FFF2-40B4-BE49-F238E27FC236}">
                <a16:creationId xmlns:a16="http://schemas.microsoft.com/office/drawing/2014/main" id="{AE371AEC-0A82-972F-E63F-12D6FF9231F4}"/>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7AC174D-28CB-1858-4B59-CA118A02AFB0}"/>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1</a:t>
            </a:r>
            <a:endParaRPr lang="en-US" sz="1300" b="1">
              <a:latin typeface="Century Gothic" panose="020B0502020202020204" pitchFamily="34" charset="0"/>
            </a:endParaRPr>
          </a:p>
        </p:txBody>
      </p:sp>
      <p:sp>
        <p:nvSpPr>
          <p:cNvPr id="15" name="Oval 14">
            <a:extLst>
              <a:ext uri="{FF2B5EF4-FFF2-40B4-BE49-F238E27FC236}">
                <a16:creationId xmlns:a16="http://schemas.microsoft.com/office/drawing/2014/main" id="{97829983-A446-8C2F-D7E8-20593229D2B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chemeClr val="bg1"/>
                </a:solidFill>
                <a:effectLst/>
                <a:uLnTx/>
                <a:uFillTx/>
                <a:latin typeface="Century Gothic" panose="020B0502020202020204" pitchFamily="34" charset="0"/>
              </a:rPr>
              <a:t>2</a:t>
            </a:r>
            <a:endParaRPr lang="en-US" sz="1300" b="1">
              <a:solidFill>
                <a:schemeClr val="bg1"/>
              </a:solidFill>
              <a:latin typeface="Century Gothic" panose="020B0502020202020204" pitchFamily="34" charset="0"/>
            </a:endParaRPr>
          </a:p>
        </p:txBody>
      </p:sp>
      <p:sp>
        <p:nvSpPr>
          <p:cNvPr id="16" name="Oval 15">
            <a:extLst>
              <a:ext uri="{FF2B5EF4-FFF2-40B4-BE49-F238E27FC236}">
                <a16:creationId xmlns:a16="http://schemas.microsoft.com/office/drawing/2014/main" id="{522DDD0D-D2A5-884C-246D-C351CB18DFBD}"/>
              </a:ext>
            </a:extLst>
          </p:cNvPr>
          <p:cNvSpPr/>
          <p:nvPr userDrawn="1"/>
        </p:nvSpPr>
        <p:spPr>
          <a:xfrm>
            <a:off x="453720" y="3125521"/>
            <a:ext cx="530352" cy="53035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3</a:t>
            </a:r>
            <a:endParaRPr lang="en-US" sz="1300" b="1">
              <a:latin typeface="Century Gothic" panose="020B0502020202020204" pitchFamily="34" charset="0"/>
            </a:endParaRPr>
          </a:p>
        </p:txBody>
      </p:sp>
      <p:sp>
        <p:nvSpPr>
          <p:cNvPr id="17" name="Oval 16">
            <a:extLst>
              <a:ext uri="{FF2B5EF4-FFF2-40B4-BE49-F238E27FC236}">
                <a16:creationId xmlns:a16="http://schemas.microsoft.com/office/drawing/2014/main" id="{1ACDD4DB-DC38-AA86-37B2-1A2C70A8B371}"/>
              </a:ext>
            </a:extLst>
          </p:cNvPr>
          <p:cNvSpPr/>
          <p:nvPr userDrawn="1"/>
        </p:nvSpPr>
        <p:spPr>
          <a:xfrm>
            <a:off x="475027" y="4211948"/>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4</a:t>
            </a:r>
            <a:endParaRPr lang="en-US" sz="1300" b="1">
              <a:latin typeface="Century Gothic" panose="020B0502020202020204" pitchFamily="34" charset="0"/>
            </a:endParaRPr>
          </a:p>
        </p:txBody>
      </p:sp>
      <p:pic>
        <p:nvPicPr>
          <p:cNvPr id="18" name="Picture 17" descr="A colorful background with waves&#10;&#10;Description automatically generated with medium confidence">
            <a:extLst>
              <a:ext uri="{FF2B5EF4-FFF2-40B4-BE49-F238E27FC236}">
                <a16:creationId xmlns:a16="http://schemas.microsoft.com/office/drawing/2014/main" id="{B473DBC4-C269-D603-0E82-E3EC3E5EB95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489727" y="2039590"/>
            <a:ext cx="4014367" cy="3463543"/>
          </a:xfrm>
          <a:prstGeom prst="rect">
            <a:avLst/>
          </a:prstGeom>
        </p:spPr>
      </p:pic>
      <p:sp>
        <p:nvSpPr>
          <p:cNvPr id="19" name="Rounded Rectangle 18">
            <a:extLst>
              <a:ext uri="{FF2B5EF4-FFF2-40B4-BE49-F238E27FC236}">
                <a16:creationId xmlns:a16="http://schemas.microsoft.com/office/drawing/2014/main" id="{60D6B5BA-9AF1-7326-6EA8-F6504A084B93}"/>
              </a:ext>
            </a:extLst>
          </p:cNvPr>
          <p:cNvSpPr/>
          <p:nvPr userDrawn="1"/>
        </p:nvSpPr>
        <p:spPr>
          <a:xfrm>
            <a:off x="6286120" y="4472648"/>
            <a:ext cx="1774338" cy="1684066"/>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2CCB88-8395-09B7-C90D-D3560DFC575B}"/>
              </a:ext>
            </a:extLst>
          </p:cNvPr>
          <p:cNvSpPr/>
          <p:nvPr userDrawn="1"/>
        </p:nvSpPr>
        <p:spPr>
          <a:xfrm>
            <a:off x="6521602" y="4694335"/>
            <a:ext cx="1303374" cy="12763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29B3D041-1E07-6F6C-D655-A9E6421EC49B}"/>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5614" y="5073451"/>
            <a:ext cx="698500" cy="533400"/>
          </a:xfrm>
          <a:prstGeom prst="rect">
            <a:avLst/>
          </a:prstGeom>
        </p:spPr>
      </p:pic>
    </p:spTree>
    <p:extLst>
      <p:ext uri="{BB962C8B-B14F-4D97-AF65-F5344CB8AC3E}">
        <p14:creationId xmlns:p14="http://schemas.microsoft.com/office/powerpoint/2010/main" val="299047500"/>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nvestment Process - Step 4">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8BD72A-B2C9-4D3B-C086-D23F7D222C78}"/>
              </a:ext>
            </a:extLst>
          </p:cNvPr>
          <p:cNvSpPr/>
          <p:nvPr userDrawn="1"/>
        </p:nvSpPr>
        <p:spPr>
          <a:xfrm>
            <a:off x="0" y="0"/>
            <a:ext cx="3657600" cy="105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9B73972-3603-9DA2-CAB5-004D348D6AE3}"/>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EA452A7-899F-E928-AF7D-6D5B22BE6BBF}"/>
              </a:ext>
            </a:extLst>
          </p:cNvPr>
          <p:cNvSpPr txBox="1"/>
          <p:nvPr userDrawn="1"/>
        </p:nvSpPr>
        <p:spPr>
          <a:xfrm>
            <a:off x="1038594" y="901233"/>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Select Asset Universe </a:t>
            </a:r>
            <a:b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b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and ETFs</a:t>
            </a:r>
          </a:p>
        </p:txBody>
      </p:sp>
      <p:sp>
        <p:nvSpPr>
          <p:cNvPr id="6" name="TextBox 5">
            <a:extLst>
              <a:ext uri="{FF2B5EF4-FFF2-40B4-BE49-F238E27FC236}">
                <a16:creationId xmlns:a16="http://schemas.microsoft.com/office/drawing/2014/main" id="{08E1A224-47D8-4805-A572-80E38EC16F26}"/>
              </a:ext>
            </a:extLst>
          </p:cNvPr>
          <p:cNvSpPr txBox="1"/>
          <p:nvPr userDrawn="1"/>
        </p:nvSpPr>
        <p:spPr>
          <a:xfrm>
            <a:off x="4285345" y="701286"/>
            <a:ext cx="7310045" cy="13080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Century Gothic" panose="020B0502020202020204" pitchFamily="34" charset="0"/>
              </a:rPr>
              <a:t>Portfolios are monitored continuously, and our need-to-trade rebalancing test determines the optimal time to rebalance.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chemeClr val="tx1"/>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C55B7D9B-C12A-A6C0-BE2B-3716AFBA64D9}"/>
              </a:ext>
            </a:extLst>
          </p:cNvPr>
          <p:cNvSpPr txBox="1"/>
          <p:nvPr userDrawn="1"/>
        </p:nvSpPr>
        <p:spPr>
          <a:xfrm>
            <a:off x="3549910" y="2513420"/>
            <a:ext cx="2458654" cy="2076851"/>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a:ln>
                  <a:noFill/>
                </a:ln>
                <a:solidFill>
                  <a:schemeClr val="tx1"/>
                </a:solidFill>
                <a:effectLst/>
                <a:uLnTx/>
                <a:uFillTx/>
                <a:latin typeface="Century Gothic" panose="020B0502020202020204" pitchFamily="34" charset="0"/>
                <a:ea typeface="+mn-ea"/>
                <a:cs typeface="+mn-cs"/>
              </a:rPr>
              <a:t>Intelligent Rebalancing prevents ineffective and costly trades while enhancing investment value.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tx1"/>
              </a:solidFill>
              <a:effectLst/>
              <a:uLnTx/>
              <a:uFillTx/>
              <a:latin typeface="Century Gothic" panose="020B0502020202020204" pitchFamily="34" charset="0"/>
            </a:endParaRPr>
          </a:p>
        </p:txBody>
      </p:sp>
      <p:cxnSp>
        <p:nvCxnSpPr>
          <p:cNvPr id="8" name="Straight Connector 7">
            <a:extLst>
              <a:ext uri="{FF2B5EF4-FFF2-40B4-BE49-F238E27FC236}">
                <a16:creationId xmlns:a16="http://schemas.microsoft.com/office/drawing/2014/main" id="{7BF7F08A-C82D-FE09-8A27-7C188105697A}"/>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D48DA4-0F53-3EF0-4601-4154AD02344A}"/>
              </a:ext>
            </a:extLst>
          </p:cNvPr>
          <p:cNvSpPr txBox="1"/>
          <p:nvPr userDrawn="1"/>
        </p:nvSpPr>
        <p:spPr>
          <a:xfrm>
            <a:off x="1038594" y="2015466"/>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Estimate Risk and Return</a:t>
            </a:r>
          </a:p>
        </p:txBody>
      </p:sp>
      <p:cxnSp>
        <p:nvCxnSpPr>
          <p:cNvPr id="10" name="Straight Connector 9">
            <a:extLst>
              <a:ext uri="{FF2B5EF4-FFF2-40B4-BE49-F238E27FC236}">
                <a16:creationId xmlns:a16="http://schemas.microsoft.com/office/drawing/2014/main" id="{96A03790-9470-2ACF-B8A0-216D6DC85BF0}"/>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82581C-CC46-6D5B-EC11-CA6BC328182C}"/>
              </a:ext>
            </a:extLst>
          </p:cNvPr>
          <p:cNvSpPr txBox="1"/>
          <p:nvPr userDrawn="1"/>
        </p:nvSpPr>
        <p:spPr>
          <a:xfrm>
            <a:off x="1038594" y="3227573"/>
            <a:ext cx="2167624" cy="323165"/>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Construct Portfolio</a:t>
            </a:r>
          </a:p>
        </p:txBody>
      </p:sp>
      <p:cxnSp>
        <p:nvCxnSpPr>
          <p:cNvPr id="12" name="Straight Connector 11">
            <a:extLst>
              <a:ext uri="{FF2B5EF4-FFF2-40B4-BE49-F238E27FC236}">
                <a16:creationId xmlns:a16="http://schemas.microsoft.com/office/drawing/2014/main" id="{C165A7E9-F75B-887F-41AF-72A0FA29EBFD}"/>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5EA261-0107-8708-A159-DEB6754773B7}"/>
              </a:ext>
            </a:extLst>
          </p:cNvPr>
          <p:cNvSpPr txBox="1"/>
          <p:nvPr userDrawn="1"/>
        </p:nvSpPr>
        <p:spPr>
          <a:xfrm>
            <a:off x="1038594" y="4236103"/>
            <a:ext cx="2013213"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tx1"/>
                </a:solidFill>
                <a:effectLst/>
                <a:uLnTx/>
                <a:uFillTx/>
                <a:latin typeface="Century Gothic" panose="020B0502020202020204" pitchFamily="34" charset="0"/>
              </a:rPr>
              <a:t>Monitor and Rebalance</a:t>
            </a:r>
          </a:p>
        </p:txBody>
      </p:sp>
      <p:cxnSp>
        <p:nvCxnSpPr>
          <p:cNvPr id="14" name="Straight Connector 13">
            <a:extLst>
              <a:ext uri="{FF2B5EF4-FFF2-40B4-BE49-F238E27FC236}">
                <a16:creationId xmlns:a16="http://schemas.microsoft.com/office/drawing/2014/main" id="{D9E8B1B6-F5D2-DA25-C178-B0FFDC33B2A2}"/>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B7694B82-B1E5-3C4C-A46F-6DE374570B35}"/>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1</a:t>
            </a:r>
            <a:endParaRPr lang="en-US" sz="1300" b="1">
              <a:latin typeface="Century Gothic" panose="020B0502020202020204" pitchFamily="34" charset="0"/>
            </a:endParaRPr>
          </a:p>
        </p:txBody>
      </p:sp>
      <p:sp>
        <p:nvSpPr>
          <p:cNvPr id="16" name="Oval 15">
            <a:extLst>
              <a:ext uri="{FF2B5EF4-FFF2-40B4-BE49-F238E27FC236}">
                <a16:creationId xmlns:a16="http://schemas.microsoft.com/office/drawing/2014/main" id="{9B84300A-6E55-9D15-A094-9E3ACE8AD4A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chemeClr val="bg1"/>
                </a:solidFill>
                <a:effectLst/>
                <a:uLnTx/>
                <a:uFillTx/>
                <a:latin typeface="Century Gothic" panose="020B0502020202020204" pitchFamily="34" charset="0"/>
              </a:rPr>
              <a:t>2</a:t>
            </a:r>
            <a:endParaRPr lang="en-US" sz="1300" b="1">
              <a:solidFill>
                <a:schemeClr val="bg1"/>
              </a:solidFill>
              <a:latin typeface="Century Gothic" panose="020B0502020202020204" pitchFamily="34" charset="0"/>
            </a:endParaRPr>
          </a:p>
        </p:txBody>
      </p:sp>
      <p:sp>
        <p:nvSpPr>
          <p:cNvPr id="17" name="Oval 16">
            <a:extLst>
              <a:ext uri="{FF2B5EF4-FFF2-40B4-BE49-F238E27FC236}">
                <a16:creationId xmlns:a16="http://schemas.microsoft.com/office/drawing/2014/main" id="{D99E19C5-A66D-16BA-0B3F-FDB5147E320D}"/>
              </a:ext>
            </a:extLst>
          </p:cNvPr>
          <p:cNvSpPr/>
          <p:nvPr userDrawn="1"/>
        </p:nvSpPr>
        <p:spPr>
          <a:xfrm>
            <a:off x="453720" y="3125521"/>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3</a:t>
            </a:r>
            <a:endParaRPr lang="en-US" sz="1300" b="1">
              <a:latin typeface="Century Gothic" panose="020B0502020202020204" pitchFamily="34" charset="0"/>
            </a:endParaRPr>
          </a:p>
        </p:txBody>
      </p:sp>
      <p:sp>
        <p:nvSpPr>
          <p:cNvPr id="18" name="Oval 17">
            <a:extLst>
              <a:ext uri="{FF2B5EF4-FFF2-40B4-BE49-F238E27FC236}">
                <a16:creationId xmlns:a16="http://schemas.microsoft.com/office/drawing/2014/main" id="{8F58B3DB-954E-7163-9228-F32F376C21E2}"/>
              </a:ext>
            </a:extLst>
          </p:cNvPr>
          <p:cNvSpPr/>
          <p:nvPr userDrawn="1"/>
        </p:nvSpPr>
        <p:spPr>
          <a:xfrm>
            <a:off x="475027" y="4211948"/>
            <a:ext cx="530352" cy="53035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4</a:t>
            </a:r>
            <a:endParaRPr lang="en-US" sz="1300" b="1">
              <a:latin typeface="Century Gothic" panose="020B0502020202020204" pitchFamily="34" charset="0"/>
            </a:endParaRPr>
          </a:p>
        </p:txBody>
      </p:sp>
      <p:sp>
        <p:nvSpPr>
          <p:cNvPr id="23" name="Rounded Rectangle 148">
            <a:extLst>
              <a:ext uri="{FF2B5EF4-FFF2-40B4-BE49-F238E27FC236}">
                <a16:creationId xmlns:a16="http://schemas.microsoft.com/office/drawing/2014/main" id="{3A74828E-53D5-54AA-CBE2-66E621D7E2CC}"/>
              </a:ext>
            </a:extLst>
          </p:cNvPr>
          <p:cNvSpPr/>
          <p:nvPr userDrawn="1"/>
        </p:nvSpPr>
        <p:spPr>
          <a:xfrm rot="5400000">
            <a:off x="6442797" y="901645"/>
            <a:ext cx="4832249" cy="6093179"/>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291E200-9D90-D671-78EC-7226C36E58D5}"/>
              </a:ext>
            </a:extLst>
          </p:cNvPr>
          <p:cNvSpPr/>
          <p:nvPr userDrawn="1"/>
        </p:nvSpPr>
        <p:spPr>
          <a:xfrm rot="5400000">
            <a:off x="6724412" y="992687"/>
            <a:ext cx="4225478" cy="5858829"/>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ADB39A8E-39D6-577C-577A-9B1671E168CF}"/>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a:off x="6143173" y="2210881"/>
            <a:ext cx="5484260" cy="3326005"/>
          </a:xfrm>
          <a:prstGeom prst="rect">
            <a:avLst/>
          </a:prstGeom>
        </p:spPr>
      </p:pic>
      <p:pic>
        <p:nvPicPr>
          <p:cNvPr id="27" name="Picture 26">
            <a:extLst>
              <a:ext uri="{FF2B5EF4-FFF2-40B4-BE49-F238E27FC236}">
                <a16:creationId xmlns:a16="http://schemas.microsoft.com/office/drawing/2014/main" id="{0E68DE79-BF11-7AE5-78EB-F8C3D9F738D8}"/>
              </a:ext>
            </a:extLst>
          </p:cNvPr>
          <p:cNvPicPr>
            <a:picLocks noChangeAspect="1"/>
          </p:cNvPicPr>
          <p:nvPr userDrawn="1"/>
        </p:nvPicPr>
        <p:blipFill>
          <a:blip r:embed="rId3">
            <a:grayscl/>
            <a:extLst>
              <a:ext uri="{28A0092B-C50C-407E-A947-70E740481C1C}">
                <a14:useLocalDpi xmlns:a14="http://schemas.microsoft.com/office/drawing/2010/main" val="0"/>
              </a:ext>
            </a:extLst>
          </a:blip>
          <a:stretch>
            <a:fillRect/>
          </a:stretch>
        </p:blipFill>
        <p:spPr>
          <a:xfrm>
            <a:off x="6143173" y="2480527"/>
            <a:ext cx="5484260" cy="3326005"/>
          </a:xfrm>
          <a:prstGeom prst="rect">
            <a:avLst/>
          </a:prstGeom>
        </p:spPr>
      </p:pic>
      <p:pic>
        <p:nvPicPr>
          <p:cNvPr id="28" name="Picture 27">
            <a:extLst>
              <a:ext uri="{FF2B5EF4-FFF2-40B4-BE49-F238E27FC236}">
                <a16:creationId xmlns:a16="http://schemas.microsoft.com/office/drawing/2014/main" id="{37039403-98F6-301E-2DC9-D6DEC2E0C3EB}"/>
              </a:ext>
            </a:extLst>
          </p:cNvPr>
          <p:cNvPicPr>
            <a:picLocks noChangeAspect="1"/>
          </p:cNvPicPr>
          <p:nvPr userDrawn="1"/>
        </p:nvPicPr>
        <p:blipFill>
          <a:blip r:embed="rId4">
            <a:grayscl/>
            <a:extLst>
              <a:ext uri="{28A0092B-C50C-407E-A947-70E740481C1C}">
                <a14:useLocalDpi xmlns:a14="http://schemas.microsoft.com/office/drawing/2010/main" val="0"/>
              </a:ext>
            </a:extLst>
          </a:blip>
          <a:stretch>
            <a:fillRect/>
          </a:stretch>
        </p:blipFill>
        <p:spPr>
          <a:xfrm>
            <a:off x="6178098" y="2158137"/>
            <a:ext cx="5484260" cy="3326005"/>
          </a:xfrm>
          <a:prstGeom prst="rect">
            <a:avLst/>
          </a:prstGeom>
        </p:spPr>
      </p:pic>
      <p:pic>
        <p:nvPicPr>
          <p:cNvPr id="29" name="Picture 28">
            <a:extLst>
              <a:ext uri="{FF2B5EF4-FFF2-40B4-BE49-F238E27FC236}">
                <a16:creationId xmlns:a16="http://schemas.microsoft.com/office/drawing/2014/main" id="{07F74D49-02D4-3601-020D-4000ADD13965}"/>
              </a:ext>
            </a:extLst>
          </p:cNvPr>
          <p:cNvPicPr>
            <a:picLocks noChangeAspect="1"/>
          </p:cNvPicPr>
          <p:nvPr userDrawn="1"/>
        </p:nvPicPr>
        <p:blipFill>
          <a:blip r:embed="rId5">
            <a:grayscl/>
            <a:extLst>
              <a:ext uri="{28A0092B-C50C-407E-A947-70E740481C1C}">
                <a14:useLocalDpi xmlns:a14="http://schemas.microsoft.com/office/drawing/2010/main" val="0"/>
              </a:ext>
            </a:extLst>
          </a:blip>
          <a:stretch>
            <a:fillRect/>
          </a:stretch>
        </p:blipFill>
        <p:spPr>
          <a:xfrm>
            <a:off x="6143173" y="2480527"/>
            <a:ext cx="5484260" cy="3326005"/>
          </a:xfrm>
          <a:prstGeom prst="rect">
            <a:avLst/>
          </a:prstGeom>
        </p:spPr>
      </p:pic>
      <p:pic>
        <p:nvPicPr>
          <p:cNvPr id="30" name="Picture 29">
            <a:extLst>
              <a:ext uri="{FF2B5EF4-FFF2-40B4-BE49-F238E27FC236}">
                <a16:creationId xmlns:a16="http://schemas.microsoft.com/office/drawing/2014/main" id="{66341773-DAE3-4A4F-AAFB-3960C88824D8}"/>
              </a:ext>
            </a:extLst>
          </p:cNvPr>
          <p:cNvPicPr>
            <a:picLocks noChangeAspect="1"/>
          </p:cNvPicPr>
          <p:nvPr userDrawn="1"/>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95277" y="2184509"/>
            <a:ext cx="5484260" cy="3326005"/>
          </a:xfrm>
          <a:prstGeom prst="rect">
            <a:avLst/>
          </a:prstGeom>
        </p:spPr>
      </p:pic>
    </p:spTree>
    <p:extLst>
      <p:ext uri="{BB962C8B-B14F-4D97-AF65-F5344CB8AC3E}">
        <p14:creationId xmlns:p14="http://schemas.microsoft.com/office/powerpoint/2010/main" val="11926727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7.40741E-7 L -0.00834 0.05648 " pathEditMode="relative" rAng="0" ptsTypes="AA">
                                      <p:cBhvr>
                                        <p:cTn id="16" dur="2000" fill="hold"/>
                                        <p:tgtEl>
                                          <p:spTgt spid="30"/>
                                        </p:tgtEl>
                                        <p:attrNameLst>
                                          <p:attrName>ppt_x</p:attrName>
                                          <p:attrName>ppt_y</p:attrName>
                                        </p:attrNameLst>
                                      </p:cBhvr>
                                      <p:rCtr x="-417" y="2824"/>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95833E-6 3.33333E-6 L 0.00573 -0.05093 " pathEditMode="relative" rAng="0" ptsTypes="AA">
                                      <p:cBhvr>
                                        <p:cTn id="20" dur="2000" fill="hold"/>
                                        <p:tgtEl>
                                          <p:spTgt spid="29"/>
                                        </p:tgtEl>
                                        <p:attrNameLst>
                                          <p:attrName>ppt_x</p:attrName>
                                          <p:attrName>ppt_y</p:attrName>
                                        </p:attrNameLst>
                                      </p:cBhvr>
                                      <p:rCtr x="286" y="-2546"/>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 presetClass="exit" presetSubtype="0" fill="hold" nodeType="withEffect">
                                  <p:stCondLst>
                                    <p:cond delay="0"/>
                                  </p:stCondLst>
                                  <p:childTnLst>
                                    <p:set>
                                      <p:cBhvr>
                                        <p:cTn id="27" dur="1" fill="hold">
                                          <p:stCondLst>
                                            <p:cond delay="0"/>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0.00834 0.05648 L 0.00455 -0.05069 " pathEditMode="relative" rAng="0" ptsTypes="AA">
                                      <p:cBhvr>
                                        <p:cTn id="31" dur="2000" fill="hold"/>
                                        <p:tgtEl>
                                          <p:spTgt spid="30"/>
                                        </p:tgtEl>
                                        <p:attrNameLst>
                                          <p:attrName>ppt_x</p:attrName>
                                          <p:attrName>ppt_y</p:attrName>
                                        </p:attrNameLst>
                                      </p:cBhvr>
                                      <p:rCtr x="638" y="-5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nvestment Process - Step 4">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8BD72A-B2C9-4D3B-C086-D23F7D222C78}"/>
              </a:ext>
            </a:extLst>
          </p:cNvPr>
          <p:cNvSpPr/>
          <p:nvPr userDrawn="1"/>
        </p:nvSpPr>
        <p:spPr>
          <a:xfrm>
            <a:off x="0" y="0"/>
            <a:ext cx="3657600" cy="105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9B73972-3603-9DA2-CAB5-004D348D6AE3}"/>
              </a:ext>
            </a:extLst>
          </p:cNvPr>
          <p:cNvSpPr/>
          <p:nvPr userDrawn="1"/>
        </p:nvSpPr>
        <p:spPr>
          <a:xfrm>
            <a:off x="3495115" y="0"/>
            <a:ext cx="8808720"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orking on a computer&#10;&#10;Description automatically generated">
            <a:extLst>
              <a:ext uri="{FF2B5EF4-FFF2-40B4-BE49-F238E27FC236}">
                <a16:creationId xmlns:a16="http://schemas.microsoft.com/office/drawing/2014/main" id="{4F1377F3-710D-663B-DC90-21A2743D8C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879" r="11057"/>
          <a:stretch/>
        </p:blipFill>
        <p:spPr>
          <a:xfrm>
            <a:off x="7395666" y="2183033"/>
            <a:ext cx="4098594" cy="3188464"/>
          </a:xfrm>
          <a:prstGeom prst="rect">
            <a:avLst/>
          </a:prstGeom>
        </p:spPr>
      </p:pic>
      <p:sp>
        <p:nvSpPr>
          <p:cNvPr id="5" name="TextBox 4">
            <a:extLst>
              <a:ext uri="{FF2B5EF4-FFF2-40B4-BE49-F238E27FC236}">
                <a16:creationId xmlns:a16="http://schemas.microsoft.com/office/drawing/2014/main" id="{1EA452A7-899F-E928-AF7D-6D5B22BE6BBF}"/>
              </a:ext>
            </a:extLst>
          </p:cNvPr>
          <p:cNvSpPr txBox="1"/>
          <p:nvPr userDrawn="1"/>
        </p:nvSpPr>
        <p:spPr>
          <a:xfrm>
            <a:off x="1038594" y="901233"/>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Select Asset Universe </a:t>
            </a:r>
            <a:b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b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and ETFs</a:t>
            </a:r>
          </a:p>
        </p:txBody>
      </p:sp>
      <p:sp>
        <p:nvSpPr>
          <p:cNvPr id="6" name="TextBox 5">
            <a:extLst>
              <a:ext uri="{FF2B5EF4-FFF2-40B4-BE49-F238E27FC236}">
                <a16:creationId xmlns:a16="http://schemas.microsoft.com/office/drawing/2014/main" id="{08E1A224-47D8-4805-A572-80E38EC16F26}"/>
              </a:ext>
            </a:extLst>
          </p:cNvPr>
          <p:cNvSpPr txBox="1"/>
          <p:nvPr userDrawn="1"/>
        </p:nvSpPr>
        <p:spPr>
          <a:xfrm>
            <a:off x="4285345" y="701286"/>
            <a:ext cx="7310045"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chemeClr val="tx1"/>
                </a:solidFill>
                <a:effectLst/>
                <a:uLnTx/>
                <a:uFillTx/>
                <a:latin typeface="Century Gothic" panose="020B0502020202020204" pitchFamily="34" charset="0"/>
              </a:rPr>
              <a:t>All portfolio monitoring and trading decisions are based on Michaud-</a:t>
            </a:r>
            <a:r>
              <a:rPr kumimoji="0" lang="en-US" sz="1900" b="0" i="0" u="none" strike="noStrike" kern="1200" cap="none" spc="0" normalizeH="0" baseline="0" noProof="0" err="1">
                <a:ln>
                  <a:noFill/>
                </a:ln>
                <a:solidFill>
                  <a:schemeClr val="tx1"/>
                </a:solidFill>
                <a:effectLst/>
                <a:uLnTx/>
                <a:uFillTx/>
                <a:latin typeface="Century Gothic" panose="020B0502020202020204" pitchFamily="34" charset="0"/>
              </a:rPr>
              <a:t>Esch</a:t>
            </a:r>
            <a:r>
              <a:rPr kumimoji="0" lang="en-US" sz="1900" b="0" i="0" u="none" strike="noStrike" kern="1200" cap="none" spc="0" normalizeH="0" baseline="0" noProof="0">
                <a:ln>
                  <a:noFill/>
                </a:ln>
                <a:solidFill>
                  <a:schemeClr val="tx1"/>
                </a:solidFill>
                <a:effectLst/>
                <a:uLnTx/>
                <a:uFillTx/>
                <a:latin typeface="Century Gothic" panose="020B0502020202020204" pitchFamily="34" charset="0"/>
              </a:rPr>
              <a:t> rebalancing technology – a multi-patented technology using statistics to drive trade decisions.</a:t>
            </a:r>
          </a:p>
        </p:txBody>
      </p:sp>
      <p:sp>
        <p:nvSpPr>
          <p:cNvPr id="7" name="TextBox 6">
            <a:extLst>
              <a:ext uri="{FF2B5EF4-FFF2-40B4-BE49-F238E27FC236}">
                <a16:creationId xmlns:a16="http://schemas.microsoft.com/office/drawing/2014/main" id="{C55B7D9B-C12A-A6C0-BE2B-3716AFBA64D9}"/>
              </a:ext>
            </a:extLst>
          </p:cNvPr>
          <p:cNvSpPr txBox="1"/>
          <p:nvPr userDrawn="1"/>
        </p:nvSpPr>
        <p:spPr>
          <a:xfrm>
            <a:off x="4305312" y="1985722"/>
            <a:ext cx="2714336" cy="2630785"/>
          </a:xfrm>
          <a:prstGeom prst="rect">
            <a:avLst/>
          </a:prstGeom>
          <a:noFill/>
        </p:spPr>
        <p:txBody>
          <a:bodyPr wrap="square">
            <a:spAutoFit/>
          </a:bodyPr>
          <a:lstStyle>
            <a:defPPr>
              <a:defRPr lang="en-US"/>
            </a:defPPr>
            <a:lvl1pPr>
              <a:defRPr sz="1200">
                <a:solidFill>
                  <a:schemeClr val="bg2"/>
                </a:solidFill>
                <a:latin typeface="Semplicita Pro" panose="02000000000000000000" pitchFamily="2" charset="77"/>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Century Gothic" panose="020B0502020202020204" pitchFamily="34" charset="0"/>
              </a:rPr>
              <a:t>The procedure finds the probability that trading is required to maintain a diversified risk-controlled optimal portfolio – and avoids </a:t>
            </a:r>
            <a:r>
              <a:rPr kumimoji="0" lang="en-US" sz="1600" b="0" i="0" u="none" strike="noStrike" kern="1200" cap="none" spc="0" normalizeH="0" baseline="0" noProof="0">
                <a:ln>
                  <a:noFill/>
                </a:ln>
                <a:solidFill>
                  <a:schemeClr val="tx1"/>
                </a:solidFill>
                <a:effectLst/>
                <a:uLnTx/>
                <a:uFillTx/>
                <a:latin typeface="Century Gothic" panose="020B0502020202020204" pitchFamily="34" charset="0"/>
              </a:rPr>
              <a:t>avoid trading </a:t>
            </a:r>
            <a:br>
              <a:rPr kumimoji="0" lang="en-US" sz="1600" b="0" i="0" u="none" strike="noStrike" kern="1200" cap="none" spc="0" normalizeH="0" baseline="0" noProof="0">
                <a:ln>
                  <a:noFill/>
                </a:ln>
                <a:solidFill>
                  <a:schemeClr val="tx1"/>
                </a:solidFill>
                <a:effectLst/>
                <a:uLnTx/>
                <a:uFillTx/>
                <a:latin typeface="Century Gothic" panose="020B0502020202020204" pitchFamily="34" charset="0"/>
              </a:rPr>
            </a:br>
            <a:r>
              <a:rPr kumimoji="0" lang="en-US" sz="1600" b="0" i="0" u="none" strike="noStrike" kern="1200" cap="none" spc="0" normalizeH="0" baseline="0" noProof="0">
                <a:ln>
                  <a:noFill/>
                </a:ln>
                <a:solidFill>
                  <a:schemeClr val="tx1"/>
                </a:solidFill>
                <a:effectLst/>
                <a:uLnTx/>
                <a:uFillTx/>
                <a:latin typeface="Century Gothic" panose="020B0502020202020204" pitchFamily="34" charset="0"/>
              </a:rPr>
              <a:t>in noise.</a:t>
            </a:r>
          </a:p>
        </p:txBody>
      </p:sp>
      <p:cxnSp>
        <p:nvCxnSpPr>
          <p:cNvPr id="8" name="Straight Connector 7">
            <a:extLst>
              <a:ext uri="{FF2B5EF4-FFF2-40B4-BE49-F238E27FC236}">
                <a16:creationId xmlns:a16="http://schemas.microsoft.com/office/drawing/2014/main" id="{7BF7F08A-C82D-FE09-8A27-7C188105697A}"/>
              </a:ext>
            </a:extLst>
          </p:cNvPr>
          <p:cNvCxnSpPr/>
          <p:nvPr userDrawn="1"/>
        </p:nvCxnSpPr>
        <p:spPr>
          <a:xfrm>
            <a:off x="453720" y="175015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D48DA4-0F53-3EF0-4601-4154AD02344A}"/>
              </a:ext>
            </a:extLst>
          </p:cNvPr>
          <p:cNvSpPr txBox="1"/>
          <p:nvPr userDrawn="1"/>
        </p:nvSpPr>
        <p:spPr>
          <a:xfrm>
            <a:off x="1038594" y="2015466"/>
            <a:ext cx="2167624"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Estimate Risk and Return</a:t>
            </a:r>
          </a:p>
        </p:txBody>
      </p:sp>
      <p:cxnSp>
        <p:nvCxnSpPr>
          <p:cNvPr id="10" name="Straight Connector 9">
            <a:extLst>
              <a:ext uri="{FF2B5EF4-FFF2-40B4-BE49-F238E27FC236}">
                <a16:creationId xmlns:a16="http://schemas.microsoft.com/office/drawing/2014/main" id="{96A03790-9470-2ACF-B8A0-216D6DC85BF0}"/>
              </a:ext>
            </a:extLst>
          </p:cNvPr>
          <p:cNvCxnSpPr/>
          <p:nvPr userDrawn="1"/>
        </p:nvCxnSpPr>
        <p:spPr>
          <a:xfrm>
            <a:off x="453720" y="2852814"/>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82581C-CC46-6D5B-EC11-CA6BC328182C}"/>
              </a:ext>
            </a:extLst>
          </p:cNvPr>
          <p:cNvSpPr txBox="1"/>
          <p:nvPr userDrawn="1"/>
        </p:nvSpPr>
        <p:spPr>
          <a:xfrm>
            <a:off x="1038594" y="3227573"/>
            <a:ext cx="2167624" cy="323165"/>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accent6">
                    <a:lumMod val="50000"/>
                  </a:schemeClr>
                </a:solidFill>
                <a:effectLst/>
                <a:uLnTx/>
                <a:uFillTx/>
                <a:latin typeface="Century Gothic" panose="020B0502020202020204" pitchFamily="34" charset="0"/>
              </a:rPr>
              <a:t>Construct Portfolio</a:t>
            </a:r>
          </a:p>
        </p:txBody>
      </p:sp>
      <p:cxnSp>
        <p:nvCxnSpPr>
          <p:cNvPr id="12" name="Straight Connector 11">
            <a:extLst>
              <a:ext uri="{FF2B5EF4-FFF2-40B4-BE49-F238E27FC236}">
                <a16:creationId xmlns:a16="http://schemas.microsoft.com/office/drawing/2014/main" id="{C165A7E9-F75B-887F-41AF-72A0FA29EBFD}"/>
              </a:ext>
            </a:extLst>
          </p:cNvPr>
          <p:cNvCxnSpPr/>
          <p:nvPr userDrawn="1"/>
        </p:nvCxnSpPr>
        <p:spPr>
          <a:xfrm>
            <a:off x="453720" y="3955473"/>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5EA261-0107-8708-A159-DEB6754773B7}"/>
              </a:ext>
            </a:extLst>
          </p:cNvPr>
          <p:cNvSpPr txBox="1"/>
          <p:nvPr userDrawn="1"/>
        </p:nvSpPr>
        <p:spPr>
          <a:xfrm>
            <a:off x="1038594" y="4236103"/>
            <a:ext cx="2013213" cy="553998"/>
          </a:xfrm>
          <a:prstGeom prst="rect">
            <a:avLst/>
          </a:prstGeom>
          <a:noFill/>
        </p:spPr>
        <p:txBody>
          <a:bodyPr wrap="square">
            <a:spAutoFit/>
          </a:bodyPr>
          <a:lstStyle/>
          <a:p>
            <a:pPr marR="0" lvl="0" indent="-83185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a:ln>
                  <a:noFill/>
                </a:ln>
                <a:solidFill>
                  <a:schemeClr val="tx1"/>
                </a:solidFill>
                <a:effectLst/>
                <a:uLnTx/>
                <a:uFillTx/>
                <a:latin typeface="Century Gothic" panose="020B0502020202020204" pitchFamily="34" charset="0"/>
              </a:rPr>
              <a:t>Monitor and Rebalance</a:t>
            </a:r>
          </a:p>
        </p:txBody>
      </p:sp>
      <p:cxnSp>
        <p:nvCxnSpPr>
          <p:cNvPr id="14" name="Straight Connector 13">
            <a:extLst>
              <a:ext uri="{FF2B5EF4-FFF2-40B4-BE49-F238E27FC236}">
                <a16:creationId xmlns:a16="http://schemas.microsoft.com/office/drawing/2014/main" id="{D9E8B1B6-F5D2-DA25-C178-B0FFDC33B2A2}"/>
              </a:ext>
            </a:extLst>
          </p:cNvPr>
          <p:cNvCxnSpPr/>
          <p:nvPr userDrawn="1"/>
        </p:nvCxnSpPr>
        <p:spPr>
          <a:xfrm>
            <a:off x="453720" y="5085026"/>
            <a:ext cx="2651760" cy="0"/>
          </a:xfrm>
          <a:prstGeom prst="line">
            <a:avLst/>
          </a:prstGeom>
          <a:ln w="19050">
            <a:solidFill>
              <a:srgbClr val="C4C4C8">
                <a:alpha val="49000"/>
              </a:srgbClr>
            </a:solidFill>
            <a:prstDash val="soli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B7694B82-B1E5-3C4C-A46F-6DE374570B35}"/>
              </a:ext>
            </a:extLst>
          </p:cNvPr>
          <p:cNvSpPr/>
          <p:nvPr userDrawn="1"/>
        </p:nvSpPr>
        <p:spPr>
          <a:xfrm>
            <a:off x="475027" y="912625"/>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1</a:t>
            </a:r>
            <a:endParaRPr lang="en-US" sz="1300" b="1">
              <a:latin typeface="Century Gothic" panose="020B0502020202020204" pitchFamily="34" charset="0"/>
            </a:endParaRPr>
          </a:p>
        </p:txBody>
      </p:sp>
      <p:sp>
        <p:nvSpPr>
          <p:cNvPr id="16" name="Oval 15">
            <a:extLst>
              <a:ext uri="{FF2B5EF4-FFF2-40B4-BE49-F238E27FC236}">
                <a16:creationId xmlns:a16="http://schemas.microsoft.com/office/drawing/2014/main" id="{9B84300A-6E55-9D15-A094-9E3ACE8AD4A9}"/>
              </a:ext>
            </a:extLst>
          </p:cNvPr>
          <p:cNvSpPr/>
          <p:nvPr userDrawn="1"/>
        </p:nvSpPr>
        <p:spPr>
          <a:xfrm>
            <a:off x="475027" y="2012220"/>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chemeClr val="bg1"/>
                </a:solidFill>
                <a:effectLst/>
                <a:uLnTx/>
                <a:uFillTx/>
                <a:latin typeface="Century Gothic" panose="020B0502020202020204" pitchFamily="34" charset="0"/>
              </a:rPr>
              <a:t>2</a:t>
            </a:r>
            <a:endParaRPr lang="en-US" sz="1300" b="1">
              <a:solidFill>
                <a:schemeClr val="bg1"/>
              </a:solidFill>
              <a:latin typeface="Century Gothic" panose="020B0502020202020204" pitchFamily="34" charset="0"/>
            </a:endParaRPr>
          </a:p>
        </p:txBody>
      </p:sp>
      <p:sp>
        <p:nvSpPr>
          <p:cNvPr id="17" name="Oval 16">
            <a:extLst>
              <a:ext uri="{FF2B5EF4-FFF2-40B4-BE49-F238E27FC236}">
                <a16:creationId xmlns:a16="http://schemas.microsoft.com/office/drawing/2014/main" id="{D99E19C5-A66D-16BA-0B3F-FDB5147E320D}"/>
              </a:ext>
            </a:extLst>
          </p:cNvPr>
          <p:cNvSpPr/>
          <p:nvPr userDrawn="1"/>
        </p:nvSpPr>
        <p:spPr>
          <a:xfrm>
            <a:off x="453720" y="3125521"/>
            <a:ext cx="530352" cy="53035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3</a:t>
            </a:r>
            <a:endParaRPr lang="en-US" sz="1300" b="1">
              <a:latin typeface="Century Gothic" panose="020B0502020202020204" pitchFamily="34" charset="0"/>
            </a:endParaRPr>
          </a:p>
        </p:txBody>
      </p:sp>
      <p:sp>
        <p:nvSpPr>
          <p:cNvPr id="18" name="Oval 17">
            <a:extLst>
              <a:ext uri="{FF2B5EF4-FFF2-40B4-BE49-F238E27FC236}">
                <a16:creationId xmlns:a16="http://schemas.microsoft.com/office/drawing/2014/main" id="{8F58B3DB-954E-7163-9228-F32F376C21E2}"/>
              </a:ext>
            </a:extLst>
          </p:cNvPr>
          <p:cNvSpPr/>
          <p:nvPr userDrawn="1"/>
        </p:nvSpPr>
        <p:spPr>
          <a:xfrm>
            <a:off x="475027" y="4211948"/>
            <a:ext cx="530352" cy="53035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300" b="1" i="0" u="none" strike="noStrike" kern="1200" cap="none" spc="0" normalizeH="0" baseline="0" noProof="0">
                <a:ln>
                  <a:noFill/>
                </a:ln>
                <a:solidFill>
                  <a:srgbClr val="FFFFFF"/>
                </a:solidFill>
                <a:effectLst/>
                <a:uLnTx/>
                <a:uFillTx/>
                <a:latin typeface="Century Gothic" panose="020B0502020202020204" pitchFamily="34" charset="0"/>
              </a:rPr>
              <a:t>4</a:t>
            </a:r>
            <a:endParaRPr lang="en-US" sz="1300" b="1">
              <a:latin typeface="Century Gothic" panose="020B0502020202020204" pitchFamily="34" charset="0"/>
            </a:endParaRPr>
          </a:p>
        </p:txBody>
      </p:sp>
      <p:pic>
        <p:nvPicPr>
          <p:cNvPr id="19" name="Picture 18">
            <a:extLst>
              <a:ext uri="{FF2B5EF4-FFF2-40B4-BE49-F238E27FC236}">
                <a16:creationId xmlns:a16="http://schemas.microsoft.com/office/drawing/2014/main" id="{C865DFE6-8C28-8B5A-4AE7-EE9E9A1D30CA}"/>
              </a:ext>
            </a:extLst>
          </p:cNvPr>
          <p:cNvPicPr>
            <a:picLocks noChangeAspect="1"/>
          </p:cNvPicPr>
          <p:nvPr userDrawn="1"/>
        </p:nvPicPr>
        <p:blipFill rotWithShape="1">
          <a:blip r:embed="rId3"/>
          <a:srcRect l="16038" t="368" r="5859" b="-368"/>
          <a:stretch/>
        </p:blipFill>
        <p:spPr>
          <a:xfrm>
            <a:off x="7395667" y="2183033"/>
            <a:ext cx="4098594" cy="3188464"/>
          </a:xfrm>
          <a:prstGeom prst="rect">
            <a:avLst/>
          </a:prstGeom>
        </p:spPr>
      </p:pic>
      <p:sp>
        <p:nvSpPr>
          <p:cNvPr id="20" name="Rounded Rectangle 19">
            <a:extLst>
              <a:ext uri="{FF2B5EF4-FFF2-40B4-BE49-F238E27FC236}">
                <a16:creationId xmlns:a16="http://schemas.microsoft.com/office/drawing/2014/main" id="{23EC003E-A785-4EB2-173B-E69632BD15E0}"/>
              </a:ext>
            </a:extLst>
          </p:cNvPr>
          <p:cNvSpPr/>
          <p:nvPr userDrawn="1"/>
        </p:nvSpPr>
        <p:spPr>
          <a:xfrm>
            <a:off x="6286120" y="4472648"/>
            <a:ext cx="1774338" cy="1684066"/>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5E1E4CD-D7A3-5A8A-4BBE-C41A91AAB02D}"/>
              </a:ext>
            </a:extLst>
          </p:cNvPr>
          <p:cNvSpPr/>
          <p:nvPr userDrawn="1"/>
        </p:nvSpPr>
        <p:spPr>
          <a:xfrm>
            <a:off x="6580847" y="4717624"/>
            <a:ext cx="1184885" cy="116029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8BB902AB-4E33-5EBA-C226-E6E066AC5B2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24039" y="5075520"/>
            <a:ext cx="698500" cy="444500"/>
          </a:xfrm>
          <a:prstGeom prst="rect">
            <a:avLst/>
          </a:prstGeom>
        </p:spPr>
      </p:pic>
    </p:spTree>
    <p:extLst>
      <p:ext uri="{BB962C8B-B14F-4D97-AF65-F5344CB8AC3E}">
        <p14:creationId xmlns:p14="http://schemas.microsoft.com/office/powerpoint/2010/main" val="1779879813"/>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rocess">
    <p:bg>
      <p:bgPr>
        <a:solidFill>
          <a:schemeClr val="tx2">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5272C6-2F69-2204-0CE1-0EA0A9B81FD7}"/>
              </a:ext>
            </a:extLst>
          </p:cNvPr>
          <p:cNvSpPr/>
          <p:nvPr userDrawn="1"/>
        </p:nvSpPr>
        <p:spPr>
          <a:xfrm flipV="1">
            <a:off x="0" y="0"/>
            <a:ext cx="12192000" cy="10816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4EED8223-2611-2608-653B-80A50C44DE43}"/>
              </a:ext>
            </a:extLst>
          </p:cNvPr>
          <p:cNvSpPr/>
          <p:nvPr userDrawn="1"/>
        </p:nvSpPr>
        <p:spPr>
          <a:xfrm>
            <a:off x="529660" y="2234376"/>
            <a:ext cx="3808753" cy="4316796"/>
          </a:xfrm>
          <a:prstGeom prst="rightArrow">
            <a:avLst>
              <a:gd name="adj1" fmla="val 81103"/>
              <a:gd name="adj2" fmla="val 36035"/>
            </a:avLst>
          </a:prstGeom>
          <a:solidFill>
            <a:schemeClr val="bg2">
              <a:alpha val="84262"/>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Freeform 3">
            <a:extLst>
              <a:ext uri="{FF2B5EF4-FFF2-40B4-BE49-F238E27FC236}">
                <a16:creationId xmlns:a16="http://schemas.microsoft.com/office/drawing/2014/main" id="{5558984A-1573-3AEA-502E-97399D4334B0}"/>
              </a:ext>
            </a:extLst>
          </p:cNvPr>
          <p:cNvSpPr/>
          <p:nvPr userDrawn="1"/>
        </p:nvSpPr>
        <p:spPr>
          <a:xfrm>
            <a:off x="3704213" y="3081704"/>
            <a:ext cx="4424763" cy="570325"/>
          </a:xfrm>
          <a:custGeom>
            <a:avLst/>
            <a:gdLst>
              <a:gd name="connsiteX0" fmla="*/ 0 w 4424763"/>
              <a:gd name="connsiteY0" fmla="*/ 0 h 570325"/>
              <a:gd name="connsiteX1" fmla="*/ 4032873 w 4424763"/>
              <a:gd name="connsiteY1" fmla="*/ 0 h 570325"/>
              <a:gd name="connsiteX2" fmla="*/ 4096341 w 4424763"/>
              <a:gd name="connsiteY2" fmla="*/ 75291 h 570325"/>
              <a:gd name="connsiteX3" fmla="*/ 4299631 w 4424763"/>
              <a:gd name="connsiteY3" fmla="*/ 298621 h 570325"/>
              <a:gd name="connsiteX4" fmla="*/ 4032872 w 4424763"/>
              <a:gd name="connsiteY4" fmla="*/ 570324 h 570325"/>
              <a:gd name="connsiteX5" fmla="*/ 4424763 w 4424763"/>
              <a:gd name="connsiteY5" fmla="*/ 570324 h 570325"/>
              <a:gd name="connsiteX6" fmla="*/ 4424763 w 4424763"/>
              <a:gd name="connsiteY6" fmla="*/ 570325 h 570325"/>
              <a:gd name="connsiteX7" fmla="*/ 362232 w 4424763"/>
              <a:gd name="connsiteY7" fmla="*/ 570325 h 570325"/>
              <a:gd name="connsiteX8" fmla="*/ 327233 w 4424763"/>
              <a:gd name="connsiteY8" fmla="*/ 515459 h 570325"/>
              <a:gd name="connsiteX9" fmla="*/ 48713 w 4424763"/>
              <a:gd name="connsiteY9" fmla="*/ 78839 h 570325"/>
              <a:gd name="connsiteX10" fmla="*/ 0 w 4424763"/>
              <a:gd name="connsiteY10" fmla="*/ 0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4763" h="570325">
                <a:moveTo>
                  <a:pt x="0" y="0"/>
                </a:moveTo>
                <a:lnTo>
                  <a:pt x="4032873" y="0"/>
                </a:lnTo>
                <a:lnTo>
                  <a:pt x="4096341" y="75291"/>
                </a:lnTo>
                <a:cubicBezTo>
                  <a:pt x="4164104" y="149734"/>
                  <a:pt x="4241529" y="222269"/>
                  <a:pt x="4299631" y="298621"/>
                </a:cubicBezTo>
                <a:cubicBezTo>
                  <a:pt x="4222161" y="386908"/>
                  <a:pt x="4110341" y="482038"/>
                  <a:pt x="4032872" y="570324"/>
                </a:cubicBezTo>
                <a:lnTo>
                  <a:pt x="4424763" y="570324"/>
                </a:lnTo>
                <a:lnTo>
                  <a:pt x="4424763" y="570325"/>
                </a:lnTo>
                <a:lnTo>
                  <a:pt x="362232" y="570325"/>
                </a:lnTo>
                <a:lnTo>
                  <a:pt x="327233" y="515459"/>
                </a:lnTo>
                <a:lnTo>
                  <a:pt x="48713" y="78839"/>
                </a:lnTo>
                <a:lnTo>
                  <a:pt x="0"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Total Return Optimization</a:t>
            </a:r>
          </a:p>
        </p:txBody>
      </p:sp>
      <p:sp>
        <p:nvSpPr>
          <p:cNvPr id="5" name="Freeform 4">
            <a:extLst>
              <a:ext uri="{FF2B5EF4-FFF2-40B4-BE49-F238E27FC236}">
                <a16:creationId xmlns:a16="http://schemas.microsoft.com/office/drawing/2014/main" id="{633B6431-8B9F-E98C-D1EB-D9D213B1F52B}"/>
              </a:ext>
            </a:extLst>
          </p:cNvPr>
          <p:cNvSpPr/>
          <p:nvPr userDrawn="1"/>
        </p:nvSpPr>
        <p:spPr>
          <a:xfrm>
            <a:off x="4134274" y="3758360"/>
            <a:ext cx="3994702" cy="570325"/>
          </a:xfrm>
          <a:custGeom>
            <a:avLst/>
            <a:gdLst>
              <a:gd name="connsiteX0" fmla="*/ 0 w 3994702"/>
              <a:gd name="connsiteY0" fmla="*/ 0 h 570325"/>
              <a:gd name="connsiteX1" fmla="*/ 3602812 w 3994702"/>
              <a:gd name="connsiteY1" fmla="*/ 0 h 570325"/>
              <a:gd name="connsiteX2" fmla="*/ 3666280 w 3994702"/>
              <a:gd name="connsiteY2" fmla="*/ 75291 h 570325"/>
              <a:gd name="connsiteX3" fmla="*/ 3869570 w 3994702"/>
              <a:gd name="connsiteY3" fmla="*/ 298621 h 570325"/>
              <a:gd name="connsiteX4" fmla="*/ 3602811 w 3994702"/>
              <a:gd name="connsiteY4" fmla="*/ 570324 h 570325"/>
              <a:gd name="connsiteX5" fmla="*/ 3994702 w 3994702"/>
              <a:gd name="connsiteY5" fmla="*/ 570324 h 570325"/>
              <a:gd name="connsiteX6" fmla="*/ 3994702 w 3994702"/>
              <a:gd name="connsiteY6" fmla="*/ 570325 h 570325"/>
              <a:gd name="connsiteX7" fmla="*/ 363810 w 3994702"/>
              <a:gd name="connsiteY7" fmla="*/ 570325 h 570325"/>
              <a:gd name="connsiteX8" fmla="*/ 331404 w 3994702"/>
              <a:gd name="connsiteY8" fmla="*/ 519524 h 570325"/>
              <a:gd name="connsiteX9" fmla="*/ 0 w 3994702"/>
              <a:gd name="connsiteY9" fmla="*/ 0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4702" h="570325">
                <a:moveTo>
                  <a:pt x="0" y="0"/>
                </a:moveTo>
                <a:lnTo>
                  <a:pt x="3602812" y="0"/>
                </a:lnTo>
                <a:lnTo>
                  <a:pt x="3666280" y="75291"/>
                </a:lnTo>
                <a:cubicBezTo>
                  <a:pt x="3734043" y="149734"/>
                  <a:pt x="3811468" y="222269"/>
                  <a:pt x="3869570" y="298621"/>
                </a:cubicBezTo>
                <a:cubicBezTo>
                  <a:pt x="3792100" y="386908"/>
                  <a:pt x="3680280" y="482038"/>
                  <a:pt x="3602811" y="570324"/>
                </a:cubicBezTo>
                <a:lnTo>
                  <a:pt x="3994702" y="570324"/>
                </a:lnTo>
                <a:lnTo>
                  <a:pt x="3994702" y="570325"/>
                </a:lnTo>
                <a:lnTo>
                  <a:pt x="363810" y="570325"/>
                </a:lnTo>
                <a:lnTo>
                  <a:pt x="331404" y="519524"/>
                </a:lnTo>
                <a:lnTo>
                  <a:pt x="0"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Total Return Optimization</a:t>
            </a:r>
          </a:p>
        </p:txBody>
      </p:sp>
      <p:sp>
        <p:nvSpPr>
          <p:cNvPr id="7" name="Freeform 6">
            <a:extLst>
              <a:ext uri="{FF2B5EF4-FFF2-40B4-BE49-F238E27FC236}">
                <a16:creationId xmlns:a16="http://schemas.microsoft.com/office/drawing/2014/main" id="{EFBF2AB3-F056-99E7-D39C-212B7DD64FA9}"/>
              </a:ext>
            </a:extLst>
          </p:cNvPr>
          <p:cNvSpPr/>
          <p:nvPr userDrawn="1"/>
        </p:nvSpPr>
        <p:spPr>
          <a:xfrm>
            <a:off x="4138062" y="4435016"/>
            <a:ext cx="3990914" cy="570325"/>
          </a:xfrm>
          <a:custGeom>
            <a:avLst/>
            <a:gdLst>
              <a:gd name="connsiteX0" fmla="*/ 363811 w 3990914"/>
              <a:gd name="connsiteY0" fmla="*/ 0 h 570325"/>
              <a:gd name="connsiteX1" fmla="*/ 3599024 w 3990914"/>
              <a:gd name="connsiteY1" fmla="*/ 0 h 570325"/>
              <a:gd name="connsiteX2" fmla="*/ 3662492 w 3990914"/>
              <a:gd name="connsiteY2" fmla="*/ 75291 h 570325"/>
              <a:gd name="connsiteX3" fmla="*/ 3865782 w 3990914"/>
              <a:gd name="connsiteY3" fmla="*/ 298621 h 570325"/>
              <a:gd name="connsiteX4" fmla="*/ 3599023 w 3990914"/>
              <a:gd name="connsiteY4" fmla="*/ 570324 h 570325"/>
              <a:gd name="connsiteX5" fmla="*/ 3990914 w 3990914"/>
              <a:gd name="connsiteY5" fmla="*/ 570324 h 570325"/>
              <a:gd name="connsiteX6" fmla="*/ 3990914 w 3990914"/>
              <a:gd name="connsiteY6" fmla="*/ 570325 h 570325"/>
              <a:gd name="connsiteX7" fmla="*/ 0 w 3990914"/>
              <a:gd name="connsiteY7" fmla="*/ 570325 h 570325"/>
              <a:gd name="connsiteX8" fmla="*/ 29813 w 3990914"/>
              <a:gd name="connsiteY8" fmla="*/ 523588 h 570325"/>
              <a:gd name="connsiteX9" fmla="*/ 29814 w 3990914"/>
              <a:gd name="connsiteY9" fmla="*/ 523588 h 570325"/>
              <a:gd name="connsiteX10" fmla="*/ 363811 w 3990914"/>
              <a:gd name="connsiteY10" fmla="*/ 0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0914" h="570325">
                <a:moveTo>
                  <a:pt x="363811" y="0"/>
                </a:moveTo>
                <a:lnTo>
                  <a:pt x="3599024" y="0"/>
                </a:lnTo>
                <a:lnTo>
                  <a:pt x="3662492" y="75291"/>
                </a:lnTo>
                <a:cubicBezTo>
                  <a:pt x="3730255" y="149734"/>
                  <a:pt x="3807680" y="222269"/>
                  <a:pt x="3865782" y="298621"/>
                </a:cubicBezTo>
                <a:cubicBezTo>
                  <a:pt x="3788312" y="386908"/>
                  <a:pt x="3676492" y="482038"/>
                  <a:pt x="3599023" y="570324"/>
                </a:cubicBezTo>
                <a:lnTo>
                  <a:pt x="3990914" y="570324"/>
                </a:lnTo>
                <a:lnTo>
                  <a:pt x="3990914" y="570325"/>
                </a:lnTo>
                <a:lnTo>
                  <a:pt x="0" y="570325"/>
                </a:lnTo>
                <a:lnTo>
                  <a:pt x="29813" y="523588"/>
                </a:lnTo>
                <a:lnTo>
                  <a:pt x="29814" y="523588"/>
                </a:lnTo>
                <a:lnTo>
                  <a:pt x="363811"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After-Tax Optimization</a:t>
            </a:r>
          </a:p>
        </p:txBody>
      </p:sp>
      <p:sp>
        <p:nvSpPr>
          <p:cNvPr id="8" name="Freeform 7">
            <a:extLst>
              <a:ext uri="{FF2B5EF4-FFF2-40B4-BE49-F238E27FC236}">
                <a16:creationId xmlns:a16="http://schemas.microsoft.com/office/drawing/2014/main" id="{F59AD416-318A-D4A1-0241-F93FA5362FE9}"/>
              </a:ext>
            </a:extLst>
          </p:cNvPr>
          <p:cNvSpPr/>
          <p:nvPr userDrawn="1"/>
        </p:nvSpPr>
        <p:spPr>
          <a:xfrm>
            <a:off x="3705512" y="5120816"/>
            <a:ext cx="4298332" cy="569643"/>
          </a:xfrm>
          <a:custGeom>
            <a:avLst/>
            <a:gdLst>
              <a:gd name="connsiteX0" fmla="*/ 358890 w 4298332"/>
              <a:gd name="connsiteY0" fmla="*/ 0 h 569643"/>
              <a:gd name="connsiteX1" fmla="*/ 4031574 w 4298332"/>
              <a:gd name="connsiteY1" fmla="*/ 0 h 569643"/>
              <a:gd name="connsiteX2" fmla="*/ 4095042 w 4298332"/>
              <a:gd name="connsiteY2" fmla="*/ 75291 h 569643"/>
              <a:gd name="connsiteX3" fmla="*/ 4298332 w 4298332"/>
              <a:gd name="connsiteY3" fmla="*/ 298621 h 569643"/>
              <a:gd name="connsiteX4" fmla="*/ 4095043 w 4298332"/>
              <a:gd name="connsiteY4" fmla="*/ 503040 h 569643"/>
              <a:gd name="connsiteX5" fmla="*/ 4032216 w 4298332"/>
              <a:gd name="connsiteY5" fmla="*/ 569643 h 569643"/>
              <a:gd name="connsiteX6" fmla="*/ 0 w 4298332"/>
              <a:gd name="connsiteY6" fmla="*/ 562610 h 569643"/>
              <a:gd name="connsiteX7" fmla="*/ 28133 w 4298332"/>
              <a:gd name="connsiteY7" fmla="*/ 518508 h 569643"/>
              <a:gd name="connsiteX8" fmla="*/ 28135 w 4298332"/>
              <a:gd name="connsiteY8" fmla="*/ 518508 h 569643"/>
              <a:gd name="connsiteX9" fmla="*/ 358890 w 4298332"/>
              <a:gd name="connsiteY9" fmla="*/ 0 h 56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8332" h="569643">
                <a:moveTo>
                  <a:pt x="358890" y="0"/>
                </a:moveTo>
                <a:lnTo>
                  <a:pt x="4031574" y="0"/>
                </a:lnTo>
                <a:lnTo>
                  <a:pt x="4095042" y="75291"/>
                </a:lnTo>
                <a:cubicBezTo>
                  <a:pt x="4162805" y="149734"/>
                  <a:pt x="4240230" y="222269"/>
                  <a:pt x="4298332" y="298621"/>
                </a:cubicBezTo>
                <a:cubicBezTo>
                  <a:pt x="4240230" y="364836"/>
                  <a:pt x="4162806" y="434901"/>
                  <a:pt x="4095043" y="503040"/>
                </a:cubicBezTo>
                <a:lnTo>
                  <a:pt x="4032216" y="569643"/>
                </a:lnTo>
                <a:lnTo>
                  <a:pt x="0" y="562610"/>
                </a:lnTo>
                <a:lnTo>
                  <a:pt x="28133" y="518508"/>
                </a:lnTo>
                <a:lnTo>
                  <a:pt x="28135" y="518508"/>
                </a:lnTo>
                <a:lnTo>
                  <a:pt x="358890"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Income-Seeking Optimization</a:t>
            </a:r>
          </a:p>
        </p:txBody>
      </p:sp>
      <p:sp>
        <p:nvSpPr>
          <p:cNvPr id="9" name="Freeform 8">
            <a:extLst>
              <a:ext uri="{FF2B5EF4-FFF2-40B4-BE49-F238E27FC236}">
                <a16:creationId xmlns:a16="http://schemas.microsoft.com/office/drawing/2014/main" id="{AEBD0CA6-E40A-8B4E-2C87-F7BCF49E0388}"/>
              </a:ext>
            </a:extLst>
          </p:cNvPr>
          <p:cNvSpPr/>
          <p:nvPr userDrawn="1"/>
        </p:nvSpPr>
        <p:spPr>
          <a:xfrm>
            <a:off x="7886052" y="3081702"/>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Global Multi-Asset Core</a:t>
            </a:r>
          </a:p>
        </p:txBody>
      </p:sp>
      <p:sp>
        <p:nvSpPr>
          <p:cNvPr id="10" name="Freeform 9">
            <a:extLst>
              <a:ext uri="{FF2B5EF4-FFF2-40B4-BE49-F238E27FC236}">
                <a16:creationId xmlns:a16="http://schemas.microsoft.com/office/drawing/2014/main" id="{0387F835-3EA9-0144-0433-B9F98B9CF56B}"/>
              </a:ext>
            </a:extLst>
          </p:cNvPr>
          <p:cNvSpPr/>
          <p:nvPr userDrawn="1"/>
        </p:nvSpPr>
        <p:spPr>
          <a:xfrm>
            <a:off x="7886052" y="3758358"/>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U.S. Multi-Asset Core</a:t>
            </a:r>
          </a:p>
        </p:txBody>
      </p:sp>
      <p:sp>
        <p:nvSpPr>
          <p:cNvPr id="11" name="Freeform 10">
            <a:extLst>
              <a:ext uri="{FF2B5EF4-FFF2-40B4-BE49-F238E27FC236}">
                <a16:creationId xmlns:a16="http://schemas.microsoft.com/office/drawing/2014/main" id="{8C5EC838-AD4C-1883-BAD5-22921B6E44F7}"/>
              </a:ext>
            </a:extLst>
          </p:cNvPr>
          <p:cNvSpPr/>
          <p:nvPr userDrawn="1"/>
        </p:nvSpPr>
        <p:spPr>
          <a:xfrm>
            <a:off x="7886052" y="4435014"/>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Global Multi-Asset Tax-Sensitive</a:t>
            </a:r>
          </a:p>
        </p:txBody>
      </p:sp>
      <p:sp>
        <p:nvSpPr>
          <p:cNvPr id="12" name="Freeform 11">
            <a:extLst>
              <a:ext uri="{FF2B5EF4-FFF2-40B4-BE49-F238E27FC236}">
                <a16:creationId xmlns:a16="http://schemas.microsoft.com/office/drawing/2014/main" id="{3BE9A1DA-CEF3-8637-EA06-B6D84CCBCD4B}"/>
              </a:ext>
            </a:extLst>
          </p:cNvPr>
          <p:cNvSpPr/>
          <p:nvPr userDrawn="1"/>
        </p:nvSpPr>
        <p:spPr>
          <a:xfrm>
            <a:off x="7886052" y="5120814"/>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Multi-Asset Income</a:t>
            </a:r>
          </a:p>
        </p:txBody>
      </p:sp>
      <p:sp>
        <p:nvSpPr>
          <p:cNvPr id="14" name="Content Placeholder 2">
            <a:extLst>
              <a:ext uri="{FF2B5EF4-FFF2-40B4-BE49-F238E27FC236}">
                <a16:creationId xmlns:a16="http://schemas.microsoft.com/office/drawing/2014/main" id="{BAE7B9F3-A6D6-DFEE-79FA-580D02E6C888}"/>
              </a:ext>
            </a:extLst>
          </p:cNvPr>
          <p:cNvSpPr txBox="1">
            <a:spLocks/>
          </p:cNvSpPr>
          <p:nvPr userDrawn="1"/>
        </p:nvSpPr>
        <p:spPr>
          <a:xfrm>
            <a:off x="797771" y="3081702"/>
            <a:ext cx="2637032" cy="290214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Select Asset Universe and ETFs</a:t>
            </a:r>
          </a:p>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Estimate Risk and Return</a:t>
            </a:r>
          </a:p>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Construct Portfolios</a:t>
            </a:r>
          </a:p>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Monitor and Rebalance</a:t>
            </a:r>
          </a:p>
        </p:txBody>
      </p:sp>
      <p:cxnSp>
        <p:nvCxnSpPr>
          <p:cNvPr id="15" name="Straight Connector 14">
            <a:extLst>
              <a:ext uri="{FF2B5EF4-FFF2-40B4-BE49-F238E27FC236}">
                <a16:creationId xmlns:a16="http://schemas.microsoft.com/office/drawing/2014/main" id="{1E337477-A99F-178D-B0DA-FC755AFF8072}"/>
              </a:ext>
            </a:extLst>
          </p:cNvPr>
          <p:cNvCxnSpPr/>
          <p:nvPr userDrawn="1"/>
        </p:nvCxnSpPr>
        <p:spPr>
          <a:xfrm>
            <a:off x="764909" y="3693533"/>
            <a:ext cx="2796196" cy="0"/>
          </a:xfrm>
          <a:prstGeom prst="line">
            <a:avLst/>
          </a:prstGeom>
          <a:noFill/>
          <a:ln w="19050" cap="flat" cmpd="sng" algn="ctr">
            <a:solidFill>
              <a:schemeClr val="accent6"/>
            </a:solidFill>
            <a:prstDash val="solid"/>
            <a:miter lim="800000"/>
          </a:ln>
          <a:effectLst/>
        </p:spPr>
      </p:cxnSp>
      <p:cxnSp>
        <p:nvCxnSpPr>
          <p:cNvPr id="16" name="Straight Connector 15">
            <a:extLst>
              <a:ext uri="{FF2B5EF4-FFF2-40B4-BE49-F238E27FC236}">
                <a16:creationId xmlns:a16="http://schemas.microsoft.com/office/drawing/2014/main" id="{D8217E94-0E77-6463-81D3-1DEE0E2AD150}"/>
              </a:ext>
            </a:extLst>
          </p:cNvPr>
          <p:cNvCxnSpPr/>
          <p:nvPr userDrawn="1"/>
        </p:nvCxnSpPr>
        <p:spPr>
          <a:xfrm>
            <a:off x="764909" y="4394305"/>
            <a:ext cx="2796196" cy="0"/>
          </a:xfrm>
          <a:prstGeom prst="line">
            <a:avLst/>
          </a:prstGeom>
          <a:noFill/>
          <a:ln w="19050" cap="flat" cmpd="sng" algn="ctr">
            <a:solidFill>
              <a:schemeClr val="accent6"/>
            </a:solidFill>
            <a:prstDash val="solid"/>
            <a:miter lim="800000"/>
          </a:ln>
          <a:effectLst/>
        </p:spPr>
      </p:cxnSp>
      <p:cxnSp>
        <p:nvCxnSpPr>
          <p:cNvPr id="17" name="Straight Connector 16">
            <a:extLst>
              <a:ext uri="{FF2B5EF4-FFF2-40B4-BE49-F238E27FC236}">
                <a16:creationId xmlns:a16="http://schemas.microsoft.com/office/drawing/2014/main" id="{1DDCDC92-2F7F-0B87-324E-EAC998FAE982}"/>
              </a:ext>
            </a:extLst>
          </p:cNvPr>
          <p:cNvCxnSpPr/>
          <p:nvPr userDrawn="1"/>
        </p:nvCxnSpPr>
        <p:spPr>
          <a:xfrm>
            <a:off x="764909" y="5050001"/>
            <a:ext cx="2796196" cy="0"/>
          </a:xfrm>
          <a:prstGeom prst="line">
            <a:avLst/>
          </a:prstGeom>
          <a:noFill/>
          <a:ln w="19050" cap="flat" cmpd="sng" algn="ctr">
            <a:solidFill>
              <a:schemeClr val="accent6"/>
            </a:solidFill>
            <a:prstDash val="solid"/>
            <a:miter lim="800000"/>
          </a:ln>
          <a:effectLst/>
        </p:spPr>
      </p:cxnSp>
      <p:sp>
        <p:nvSpPr>
          <p:cNvPr id="21" name="TextBox 20">
            <a:extLst>
              <a:ext uri="{FF2B5EF4-FFF2-40B4-BE49-F238E27FC236}">
                <a16:creationId xmlns:a16="http://schemas.microsoft.com/office/drawing/2014/main" id="{2686DEEB-EF8D-7A4F-3850-D182CD86EA94}"/>
              </a:ext>
            </a:extLst>
          </p:cNvPr>
          <p:cNvSpPr txBox="1"/>
          <p:nvPr userDrawn="1"/>
        </p:nvSpPr>
        <p:spPr>
          <a:xfrm>
            <a:off x="426118" y="281637"/>
            <a:ext cx="11265815" cy="584775"/>
          </a:xfrm>
          <a:prstGeom prst="rect">
            <a:avLst/>
          </a:prstGeom>
          <a:noFill/>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Unified Investment Process</a:t>
            </a:r>
            <a:endParaRPr kumimoji="0" lang="en-US" sz="1200" b="0" i="0" u="none" strike="noStrike" kern="0" cap="none" spc="0" normalizeH="0" baseline="0" noProof="0">
              <a:ln>
                <a:noFill/>
              </a:ln>
              <a:solidFill>
                <a:srgbClr val="131224"/>
              </a:solidFill>
              <a:effectLst/>
              <a:uLnTx/>
              <a:uFillTx/>
            </a:endParaRPr>
          </a:p>
        </p:txBody>
      </p:sp>
    </p:spTree>
    <p:extLst>
      <p:ext uri="{BB962C8B-B14F-4D97-AF65-F5344CB8AC3E}">
        <p14:creationId xmlns:p14="http://schemas.microsoft.com/office/powerpoint/2010/main" val="4044327876"/>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Process">
    <p:bg>
      <p:bgPr>
        <a:solidFill>
          <a:schemeClr val="tx2">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5272C6-2F69-2204-0CE1-0EA0A9B81FD7}"/>
              </a:ext>
            </a:extLst>
          </p:cNvPr>
          <p:cNvSpPr/>
          <p:nvPr userDrawn="1"/>
        </p:nvSpPr>
        <p:spPr>
          <a:xfrm flipV="1">
            <a:off x="0" y="0"/>
            <a:ext cx="12192000" cy="10816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4EED8223-2611-2608-653B-80A50C44DE43}"/>
              </a:ext>
            </a:extLst>
          </p:cNvPr>
          <p:cNvSpPr/>
          <p:nvPr userDrawn="1"/>
        </p:nvSpPr>
        <p:spPr>
          <a:xfrm>
            <a:off x="529660" y="1738193"/>
            <a:ext cx="3808753" cy="4316796"/>
          </a:xfrm>
          <a:prstGeom prst="rightArrow">
            <a:avLst>
              <a:gd name="adj1" fmla="val 81103"/>
              <a:gd name="adj2" fmla="val 36035"/>
            </a:avLst>
          </a:prstGeom>
          <a:solidFill>
            <a:schemeClr val="bg2">
              <a:alpha val="84262"/>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Freeform 3">
            <a:extLst>
              <a:ext uri="{FF2B5EF4-FFF2-40B4-BE49-F238E27FC236}">
                <a16:creationId xmlns:a16="http://schemas.microsoft.com/office/drawing/2014/main" id="{5558984A-1573-3AEA-502E-97399D4334B0}"/>
              </a:ext>
            </a:extLst>
          </p:cNvPr>
          <p:cNvSpPr/>
          <p:nvPr userDrawn="1"/>
        </p:nvSpPr>
        <p:spPr>
          <a:xfrm>
            <a:off x="3704213" y="2585521"/>
            <a:ext cx="4424763" cy="570325"/>
          </a:xfrm>
          <a:custGeom>
            <a:avLst/>
            <a:gdLst>
              <a:gd name="connsiteX0" fmla="*/ 0 w 4424763"/>
              <a:gd name="connsiteY0" fmla="*/ 0 h 570325"/>
              <a:gd name="connsiteX1" fmla="*/ 4032873 w 4424763"/>
              <a:gd name="connsiteY1" fmla="*/ 0 h 570325"/>
              <a:gd name="connsiteX2" fmla="*/ 4096341 w 4424763"/>
              <a:gd name="connsiteY2" fmla="*/ 75291 h 570325"/>
              <a:gd name="connsiteX3" fmla="*/ 4299631 w 4424763"/>
              <a:gd name="connsiteY3" fmla="*/ 298621 h 570325"/>
              <a:gd name="connsiteX4" fmla="*/ 4032872 w 4424763"/>
              <a:gd name="connsiteY4" fmla="*/ 570324 h 570325"/>
              <a:gd name="connsiteX5" fmla="*/ 4424763 w 4424763"/>
              <a:gd name="connsiteY5" fmla="*/ 570324 h 570325"/>
              <a:gd name="connsiteX6" fmla="*/ 4424763 w 4424763"/>
              <a:gd name="connsiteY6" fmla="*/ 570325 h 570325"/>
              <a:gd name="connsiteX7" fmla="*/ 362232 w 4424763"/>
              <a:gd name="connsiteY7" fmla="*/ 570325 h 570325"/>
              <a:gd name="connsiteX8" fmla="*/ 327233 w 4424763"/>
              <a:gd name="connsiteY8" fmla="*/ 515459 h 570325"/>
              <a:gd name="connsiteX9" fmla="*/ 48713 w 4424763"/>
              <a:gd name="connsiteY9" fmla="*/ 78839 h 570325"/>
              <a:gd name="connsiteX10" fmla="*/ 0 w 4424763"/>
              <a:gd name="connsiteY10" fmla="*/ 0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4763" h="570325">
                <a:moveTo>
                  <a:pt x="0" y="0"/>
                </a:moveTo>
                <a:lnTo>
                  <a:pt x="4032873" y="0"/>
                </a:lnTo>
                <a:lnTo>
                  <a:pt x="4096341" y="75291"/>
                </a:lnTo>
                <a:cubicBezTo>
                  <a:pt x="4164104" y="149734"/>
                  <a:pt x="4241529" y="222269"/>
                  <a:pt x="4299631" y="298621"/>
                </a:cubicBezTo>
                <a:cubicBezTo>
                  <a:pt x="4222161" y="386908"/>
                  <a:pt x="4110341" y="482038"/>
                  <a:pt x="4032872" y="570324"/>
                </a:cubicBezTo>
                <a:lnTo>
                  <a:pt x="4424763" y="570324"/>
                </a:lnTo>
                <a:lnTo>
                  <a:pt x="4424763" y="570325"/>
                </a:lnTo>
                <a:lnTo>
                  <a:pt x="362232" y="570325"/>
                </a:lnTo>
                <a:lnTo>
                  <a:pt x="327233" y="515459"/>
                </a:lnTo>
                <a:lnTo>
                  <a:pt x="48713" y="78839"/>
                </a:lnTo>
                <a:lnTo>
                  <a:pt x="0"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Total Return Optimization</a:t>
            </a:r>
          </a:p>
        </p:txBody>
      </p:sp>
      <p:sp>
        <p:nvSpPr>
          <p:cNvPr id="5" name="Freeform 4">
            <a:extLst>
              <a:ext uri="{FF2B5EF4-FFF2-40B4-BE49-F238E27FC236}">
                <a16:creationId xmlns:a16="http://schemas.microsoft.com/office/drawing/2014/main" id="{633B6431-8B9F-E98C-D1EB-D9D213B1F52B}"/>
              </a:ext>
            </a:extLst>
          </p:cNvPr>
          <p:cNvSpPr/>
          <p:nvPr userDrawn="1"/>
        </p:nvSpPr>
        <p:spPr>
          <a:xfrm>
            <a:off x="4134274" y="3262177"/>
            <a:ext cx="3994702" cy="570325"/>
          </a:xfrm>
          <a:custGeom>
            <a:avLst/>
            <a:gdLst>
              <a:gd name="connsiteX0" fmla="*/ 0 w 3994702"/>
              <a:gd name="connsiteY0" fmla="*/ 0 h 570325"/>
              <a:gd name="connsiteX1" fmla="*/ 3602812 w 3994702"/>
              <a:gd name="connsiteY1" fmla="*/ 0 h 570325"/>
              <a:gd name="connsiteX2" fmla="*/ 3666280 w 3994702"/>
              <a:gd name="connsiteY2" fmla="*/ 75291 h 570325"/>
              <a:gd name="connsiteX3" fmla="*/ 3869570 w 3994702"/>
              <a:gd name="connsiteY3" fmla="*/ 298621 h 570325"/>
              <a:gd name="connsiteX4" fmla="*/ 3602811 w 3994702"/>
              <a:gd name="connsiteY4" fmla="*/ 570324 h 570325"/>
              <a:gd name="connsiteX5" fmla="*/ 3994702 w 3994702"/>
              <a:gd name="connsiteY5" fmla="*/ 570324 h 570325"/>
              <a:gd name="connsiteX6" fmla="*/ 3994702 w 3994702"/>
              <a:gd name="connsiteY6" fmla="*/ 570325 h 570325"/>
              <a:gd name="connsiteX7" fmla="*/ 363810 w 3994702"/>
              <a:gd name="connsiteY7" fmla="*/ 570325 h 570325"/>
              <a:gd name="connsiteX8" fmla="*/ 331404 w 3994702"/>
              <a:gd name="connsiteY8" fmla="*/ 519524 h 570325"/>
              <a:gd name="connsiteX9" fmla="*/ 0 w 3994702"/>
              <a:gd name="connsiteY9" fmla="*/ 0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4702" h="570325">
                <a:moveTo>
                  <a:pt x="0" y="0"/>
                </a:moveTo>
                <a:lnTo>
                  <a:pt x="3602812" y="0"/>
                </a:lnTo>
                <a:lnTo>
                  <a:pt x="3666280" y="75291"/>
                </a:lnTo>
                <a:cubicBezTo>
                  <a:pt x="3734043" y="149734"/>
                  <a:pt x="3811468" y="222269"/>
                  <a:pt x="3869570" y="298621"/>
                </a:cubicBezTo>
                <a:cubicBezTo>
                  <a:pt x="3792100" y="386908"/>
                  <a:pt x="3680280" y="482038"/>
                  <a:pt x="3602811" y="570324"/>
                </a:cubicBezTo>
                <a:lnTo>
                  <a:pt x="3994702" y="570324"/>
                </a:lnTo>
                <a:lnTo>
                  <a:pt x="3994702" y="570325"/>
                </a:lnTo>
                <a:lnTo>
                  <a:pt x="363810" y="570325"/>
                </a:lnTo>
                <a:lnTo>
                  <a:pt x="331404" y="519524"/>
                </a:lnTo>
                <a:lnTo>
                  <a:pt x="0"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Total Return Optimization</a:t>
            </a:r>
          </a:p>
        </p:txBody>
      </p:sp>
      <p:sp>
        <p:nvSpPr>
          <p:cNvPr id="7" name="Freeform 6">
            <a:extLst>
              <a:ext uri="{FF2B5EF4-FFF2-40B4-BE49-F238E27FC236}">
                <a16:creationId xmlns:a16="http://schemas.microsoft.com/office/drawing/2014/main" id="{EFBF2AB3-F056-99E7-D39C-212B7DD64FA9}"/>
              </a:ext>
            </a:extLst>
          </p:cNvPr>
          <p:cNvSpPr/>
          <p:nvPr userDrawn="1"/>
        </p:nvSpPr>
        <p:spPr>
          <a:xfrm>
            <a:off x="4138062" y="3938833"/>
            <a:ext cx="3990914" cy="570325"/>
          </a:xfrm>
          <a:custGeom>
            <a:avLst/>
            <a:gdLst>
              <a:gd name="connsiteX0" fmla="*/ 363811 w 3990914"/>
              <a:gd name="connsiteY0" fmla="*/ 0 h 570325"/>
              <a:gd name="connsiteX1" fmla="*/ 3599024 w 3990914"/>
              <a:gd name="connsiteY1" fmla="*/ 0 h 570325"/>
              <a:gd name="connsiteX2" fmla="*/ 3662492 w 3990914"/>
              <a:gd name="connsiteY2" fmla="*/ 75291 h 570325"/>
              <a:gd name="connsiteX3" fmla="*/ 3865782 w 3990914"/>
              <a:gd name="connsiteY3" fmla="*/ 298621 h 570325"/>
              <a:gd name="connsiteX4" fmla="*/ 3599023 w 3990914"/>
              <a:gd name="connsiteY4" fmla="*/ 570324 h 570325"/>
              <a:gd name="connsiteX5" fmla="*/ 3990914 w 3990914"/>
              <a:gd name="connsiteY5" fmla="*/ 570324 h 570325"/>
              <a:gd name="connsiteX6" fmla="*/ 3990914 w 3990914"/>
              <a:gd name="connsiteY6" fmla="*/ 570325 h 570325"/>
              <a:gd name="connsiteX7" fmla="*/ 0 w 3990914"/>
              <a:gd name="connsiteY7" fmla="*/ 570325 h 570325"/>
              <a:gd name="connsiteX8" fmla="*/ 29813 w 3990914"/>
              <a:gd name="connsiteY8" fmla="*/ 523588 h 570325"/>
              <a:gd name="connsiteX9" fmla="*/ 29814 w 3990914"/>
              <a:gd name="connsiteY9" fmla="*/ 523588 h 570325"/>
              <a:gd name="connsiteX10" fmla="*/ 363811 w 3990914"/>
              <a:gd name="connsiteY10" fmla="*/ 0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0914" h="570325">
                <a:moveTo>
                  <a:pt x="363811" y="0"/>
                </a:moveTo>
                <a:lnTo>
                  <a:pt x="3599024" y="0"/>
                </a:lnTo>
                <a:lnTo>
                  <a:pt x="3662492" y="75291"/>
                </a:lnTo>
                <a:cubicBezTo>
                  <a:pt x="3730255" y="149734"/>
                  <a:pt x="3807680" y="222269"/>
                  <a:pt x="3865782" y="298621"/>
                </a:cubicBezTo>
                <a:cubicBezTo>
                  <a:pt x="3788312" y="386908"/>
                  <a:pt x="3676492" y="482038"/>
                  <a:pt x="3599023" y="570324"/>
                </a:cubicBezTo>
                <a:lnTo>
                  <a:pt x="3990914" y="570324"/>
                </a:lnTo>
                <a:lnTo>
                  <a:pt x="3990914" y="570325"/>
                </a:lnTo>
                <a:lnTo>
                  <a:pt x="0" y="570325"/>
                </a:lnTo>
                <a:lnTo>
                  <a:pt x="29813" y="523588"/>
                </a:lnTo>
                <a:lnTo>
                  <a:pt x="29814" y="523588"/>
                </a:lnTo>
                <a:lnTo>
                  <a:pt x="363811"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After-Tax Optimization</a:t>
            </a:r>
          </a:p>
        </p:txBody>
      </p:sp>
      <p:sp>
        <p:nvSpPr>
          <p:cNvPr id="8" name="Freeform 7">
            <a:extLst>
              <a:ext uri="{FF2B5EF4-FFF2-40B4-BE49-F238E27FC236}">
                <a16:creationId xmlns:a16="http://schemas.microsoft.com/office/drawing/2014/main" id="{F59AD416-318A-D4A1-0241-F93FA5362FE9}"/>
              </a:ext>
            </a:extLst>
          </p:cNvPr>
          <p:cNvSpPr/>
          <p:nvPr userDrawn="1"/>
        </p:nvSpPr>
        <p:spPr>
          <a:xfrm>
            <a:off x="3705512" y="4624633"/>
            <a:ext cx="4298332" cy="569643"/>
          </a:xfrm>
          <a:custGeom>
            <a:avLst/>
            <a:gdLst>
              <a:gd name="connsiteX0" fmla="*/ 358890 w 4298332"/>
              <a:gd name="connsiteY0" fmla="*/ 0 h 569643"/>
              <a:gd name="connsiteX1" fmla="*/ 4031574 w 4298332"/>
              <a:gd name="connsiteY1" fmla="*/ 0 h 569643"/>
              <a:gd name="connsiteX2" fmla="*/ 4095042 w 4298332"/>
              <a:gd name="connsiteY2" fmla="*/ 75291 h 569643"/>
              <a:gd name="connsiteX3" fmla="*/ 4298332 w 4298332"/>
              <a:gd name="connsiteY3" fmla="*/ 298621 h 569643"/>
              <a:gd name="connsiteX4" fmla="*/ 4095043 w 4298332"/>
              <a:gd name="connsiteY4" fmla="*/ 503040 h 569643"/>
              <a:gd name="connsiteX5" fmla="*/ 4032216 w 4298332"/>
              <a:gd name="connsiteY5" fmla="*/ 569643 h 569643"/>
              <a:gd name="connsiteX6" fmla="*/ 0 w 4298332"/>
              <a:gd name="connsiteY6" fmla="*/ 562610 h 569643"/>
              <a:gd name="connsiteX7" fmla="*/ 28133 w 4298332"/>
              <a:gd name="connsiteY7" fmla="*/ 518508 h 569643"/>
              <a:gd name="connsiteX8" fmla="*/ 28135 w 4298332"/>
              <a:gd name="connsiteY8" fmla="*/ 518508 h 569643"/>
              <a:gd name="connsiteX9" fmla="*/ 358890 w 4298332"/>
              <a:gd name="connsiteY9" fmla="*/ 0 h 56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8332" h="569643">
                <a:moveTo>
                  <a:pt x="358890" y="0"/>
                </a:moveTo>
                <a:lnTo>
                  <a:pt x="4031574" y="0"/>
                </a:lnTo>
                <a:lnTo>
                  <a:pt x="4095042" y="75291"/>
                </a:lnTo>
                <a:cubicBezTo>
                  <a:pt x="4162805" y="149734"/>
                  <a:pt x="4240230" y="222269"/>
                  <a:pt x="4298332" y="298621"/>
                </a:cubicBezTo>
                <a:cubicBezTo>
                  <a:pt x="4240230" y="364836"/>
                  <a:pt x="4162806" y="434901"/>
                  <a:pt x="4095043" y="503040"/>
                </a:cubicBezTo>
                <a:lnTo>
                  <a:pt x="4032216" y="569643"/>
                </a:lnTo>
                <a:lnTo>
                  <a:pt x="0" y="562610"/>
                </a:lnTo>
                <a:lnTo>
                  <a:pt x="28133" y="518508"/>
                </a:lnTo>
                <a:lnTo>
                  <a:pt x="28135" y="518508"/>
                </a:lnTo>
                <a:lnTo>
                  <a:pt x="358890" y="0"/>
                </a:lnTo>
                <a:close/>
              </a:path>
            </a:pathLst>
          </a:custGeom>
          <a:solidFill>
            <a:schemeClr val="accent1"/>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Income-Seeking Optimization</a:t>
            </a:r>
          </a:p>
        </p:txBody>
      </p:sp>
      <p:sp>
        <p:nvSpPr>
          <p:cNvPr id="9" name="Freeform 8">
            <a:extLst>
              <a:ext uri="{FF2B5EF4-FFF2-40B4-BE49-F238E27FC236}">
                <a16:creationId xmlns:a16="http://schemas.microsoft.com/office/drawing/2014/main" id="{AEBD0CA6-E40A-8B4E-2C87-F7BCF49E0388}"/>
              </a:ext>
            </a:extLst>
          </p:cNvPr>
          <p:cNvSpPr/>
          <p:nvPr userDrawn="1"/>
        </p:nvSpPr>
        <p:spPr>
          <a:xfrm>
            <a:off x="7886052" y="2585519"/>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Global Multi-Asset Core</a:t>
            </a:r>
          </a:p>
        </p:txBody>
      </p:sp>
      <p:sp>
        <p:nvSpPr>
          <p:cNvPr id="10" name="Freeform 9">
            <a:extLst>
              <a:ext uri="{FF2B5EF4-FFF2-40B4-BE49-F238E27FC236}">
                <a16:creationId xmlns:a16="http://schemas.microsoft.com/office/drawing/2014/main" id="{0387F835-3EA9-0144-0433-B9F98B9CF56B}"/>
              </a:ext>
            </a:extLst>
          </p:cNvPr>
          <p:cNvSpPr/>
          <p:nvPr userDrawn="1"/>
        </p:nvSpPr>
        <p:spPr>
          <a:xfrm>
            <a:off x="7886052" y="3262175"/>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U.S. Multi-Asset Core</a:t>
            </a:r>
          </a:p>
        </p:txBody>
      </p:sp>
      <p:sp>
        <p:nvSpPr>
          <p:cNvPr id="11" name="Freeform 10">
            <a:extLst>
              <a:ext uri="{FF2B5EF4-FFF2-40B4-BE49-F238E27FC236}">
                <a16:creationId xmlns:a16="http://schemas.microsoft.com/office/drawing/2014/main" id="{8C5EC838-AD4C-1883-BAD5-22921B6E44F7}"/>
              </a:ext>
            </a:extLst>
          </p:cNvPr>
          <p:cNvSpPr/>
          <p:nvPr userDrawn="1"/>
        </p:nvSpPr>
        <p:spPr>
          <a:xfrm>
            <a:off x="7886052" y="3938831"/>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Global Multi-Asset Tax-Sensitive</a:t>
            </a:r>
          </a:p>
        </p:txBody>
      </p:sp>
      <p:sp>
        <p:nvSpPr>
          <p:cNvPr id="12" name="Freeform 11">
            <a:extLst>
              <a:ext uri="{FF2B5EF4-FFF2-40B4-BE49-F238E27FC236}">
                <a16:creationId xmlns:a16="http://schemas.microsoft.com/office/drawing/2014/main" id="{3BE9A1DA-CEF3-8637-EA06-B6D84CCBCD4B}"/>
              </a:ext>
            </a:extLst>
          </p:cNvPr>
          <p:cNvSpPr/>
          <p:nvPr userDrawn="1"/>
        </p:nvSpPr>
        <p:spPr>
          <a:xfrm>
            <a:off x="7886052" y="4624631"/>
            <a:ext cx="3772641" cy="570325"/>
          </a:xfrm>
          <a:custGeom>
            <a:avLst/>
            <a:gdLst>
              <a:gd name="connsiteX0" fmla="*/ 0 w 3772641"/>
              <a:gd name="connsiteY0" fmla="*/ 0 h 570325"/>
              <a:gd name="connsiteX1" fmla="*/ 3772641 w 3772641"/>
              <a:gd name="connsiteY1" fmla="*/ 0 h 570325"/>
              <a:gd name="connsiteX2" fmla="*/ 3771509 w 3772641"/>
              <a:gd name="connsiteY2" fmla="*/ 295314 h 570325"/>
              <a:gd name="connsiteX3" fmla="*/ 3772641 w 3772641"/>
              <a:gd name="connsiteY3" fmla="*/ 570325 h 570325"/>
              <a:gd name="connsiteX4" fmla="*/ 404590 w 3772641"/>
              <a:gd name="connsiteY4" fmla="*/ 570325 h 570325"/>
              <a:gd name="connsiteX5" fmla="*/ 0 w 3772641"/>
              <a:gd name="connsiteY5" fmla="*/ 570325 h 570325"/>
              <a:gd name="connsiteX6" fmla="*/ 275403 w 3772641"/>
              <a:gd name="connsiteY6" fmla="*/ 298622 h 570325"/>
              <a:gd name="connsiteX7" fmla="*/ 65526 w 3772641"/>
              <a:gd name="connsiteY7" fmla="*/ 75292 h 570325"/>
              <a:gd name="connsiteX8" fmla="*/ 1 w 3772641"/>
              <a:gd name="connsiteY8" fmla="*/ 1 h 57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641" h="570325">
                <a:moveTo>
                  <a:pt x="0" y="0"/>
                </a:moveTo>
                <a:lnTo>
                  <a:pt x="3772641" y="0"/>
                </a:lnTo>
                <a:cubicBezTo>
                  <a:pt x="3772264" y="98438"/>
                  <a:pt x="3772264" y="196876"/>
                  <a:pt x="3771509" y="295314"/>
                </a:cubicBezTo>
                <a:cubicBezTo>
                  <a:pt x="3772264" y="386966"/>
                  <a:pt x="3772264" y="478674"/>
                  <a:pt x="3772641" y="570325"/>
                </a:cubicBezTo>
                <a:lnTo>
                  <a:pt x="404590" y="570325"/>
                </a:lnTo>
                <a:lnTo>
                  <a:pt x="0" y="570325"/>
                </a:lnTo>
                <a:cubicBezTo>
                  <a:pt x="79980" y="482039"/>
                  <a:pt x="195423" y="386909"/>
                  <a:pt x="275403" y="298622"/>
                </a:cubicBezTo>
                <a:cubicBezTo>
                  <a:pt x="215418" y="222270"/>
                  <a:pt x="135485" y="149735"/>
                  <a:pt x="65526" y="75292"/>
                </a:cubicBezTo>
                <a:lnTo>
                  <a:pt x="1" y="1"/>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Tahoma" panose="020B0604030504040204" pitchFamily="34" charset="0"/>
                <a:cs typeface="Tahoma" panose="020B0604030504040204" pitchFamily="34" charset="0"/>
              </a:rPr>
              <a:t>Multi-Asset Income</a:t>
            </a:r>
          </a:p>
        </p:txBody>
      </p:sp>
      <p:sp>
        <p:nvSpPr>
          <p:cNvPr id="14" name="Content Placeholder 2">
            <a:extLst>
              <a:ext uri="{FF2B5EF4-FFF2-40B4-BE49-F238E27FC236}">
                <a16:creationId xmlns:a16="http://schemas.microsoft.com/office/drawing/2014/main" id="{BAE7B9F3-A6D6-DFEE-79FA-580D02E6C888}"/>
              </a:ext>
            </a:extLst>
          </p:cNvPr>
          <p:cNvSpPr txBox="1">
            <a:spLocks/>
          </p:cNvSpPr>
          <p:nvPr userDrawn="1"/>
        </p:nvSpPr>
        <p:spPr>
          <a:xfrm>
            <a:off x="835215" y="2458788"/>
            <a:ext cx="2637032" cy="2902149"/>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40 ETFs</a:t>
            </a:r>
          </a:p>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Enhanced Estimation</a:t>
            </a:r>
          </a:p>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Michaud Optimization</a:t>
            </a:r>
          </a:p>
          <a:p>
            <a:pPr marL="0" marR="0" lvl="1" indent="0" algn="l" defTabSz="914400" rtl="0" eaLnBrk="1" fontAlgn="auto" latinLnBrk="0" hangingPunct="1">
              <a:lnSpc>
                <a:spcPct val="25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Patented Rebalancing</a:t>
            </a:r>
          </a:p>
        </p:txBody>
      </p:sp>
      <p:cxnSp>
        <p:nvCxnSpPr>
          <p:cNvPr id="15" name="Straight Connector 14">
            <a:extLst>
              <a:ext uri="{FF2B5EF4-FFF2-40B4-BE49-F238E27FC236}">
                <a16:creationId xmlns:a16="http://schemas.microsoft.com/office/drawing/2014/main" id="{1E337477-A99F-178D-B0DA-FC755AFF8072}"/>
              </a:ext>
            </a:extLst>
          </p:cNvPr>
          <p:cNvCxnSpPr/>
          <p:nvPr userDrawn="1"/>
        </p:nvCxnSpPr>
        <p:spPr>
          <a:xfrm>
            <a:off x="764909" y="3197350"/>
            <a:ext cx="2796196" cy="0"/>
          </a:xfrm>
          <a:prstGeom prst="line">
            <a:avLst/>
          </a:prstGeom>
          <a:noFill/>
          <a:ln w="19050" cap="flat" cmpd="sng" algn="ctr">
            <a:solidFill>
              <a:schemeClr val="accent6"/>
            </a:solidFill>
            <a:prstDash val="solid"/>
            <a:miter lim="800000"/>
          </a:ln>
          <a:effectLst/>
        </p:spPr>
      </p:cxnSp>
      <p:cxnSp>
        <p:nvCxnSpPr>
          <p:cNvPr id="16" name="Straight Connector 15">
            <a:extLst>
              <a:ext uri="{FF2B5EF4-FFF2-40B4-BE49-F238E27FC236}">
                <a16:creationId xmlns:a16="http://schemas.microsoft.com/office/drawing/2014/main" id="{D8217E94-0E77-6463-81D3-1DEE0E2AD150}"/>
              </a:ext>
            </a:extLst>
          </p:cNvPr>
          <p:cNvCxnSpPr/>
          <p:nvPr userDrawn="1"/>
        </p:nvCxnSpPr>
        <p:spPr>
          <a:xfrm>
            <a:off x="764909" y="3898122"/>
            <a:ext cx="2796196" cy="0"/>
          </a:xfrm>
          <a:prstGeom prst="line">
            <a:avLst/>
          </a:prstGeom>
          <a:noFill/>
          <a:ln w="19050" cap="flat" cmpd="sng" algn="ctr">
            <a:solidFill>
              <a:schemeClr val="accent6"/>
            </a:solidFill>
            <a:prstDash val="solid"/>
            <a:miter lim="800000"/>
          </a:ln>
          <a:effectLst/>
        </p:spPr>
      </p:cxnSp>
      <p:cxnSp>
        <p:nvCxnSpPr>
          <p:cNvPr id="17" name="Straight Connector 16">
            <a:extLst>
              <a:ext uri="{FF2B5EF4-FFF2-40B4-BE49-F238E27FC236}">
                <a16:creationId xmlns:a16="http://schemas.microsoft.com/office/drawing/2014/main" id="{1DDCDC92-2F7F-0B87-324E-EAC998FAE982}"/>
              </a:ext>
            </a:extLst>
          </p:cNvPr>
          <p:cNvCxnSpPr/>
          <p:nvPr userDrawn="1"/>
        </p:nvCxnSpPr>
        <p:spPr>
          <a:xfrm>
            <a:off x="764909" y="4553818"/>
            <a:ext cx="2796196" cy="0"/>
          </a:xfrm>
          <a:prstGeom prst="line">
            <a:avLst/>
          </a:prstGeom>
          <a:noFill/>
          <a:ln w="19050" cap="flat" cmpd="sng" algn="ctr">
            <a:solidFill>
              <a:schemeClr val="accent6"/>
            </a:solidFill>
            <a:prstDash val="solid"/>
            <a:miter lim="800000"/>
          </a:ln>
          <a:effectLst/>
        </p:spPr>
      </p:cxnSp>
      <p:sp>
        <p:nvSpPr>
          <p:cNvPr id="21" name="TextBox 20">
            <a:extLst>
              <a:ext uri="{FF2B5EF4-FFF2-40B4-BE49-F238E27FC236}">
                <a16:creationId xmlns:a16="http://schemas.microsoft.com/office/drawing/2014/main" id="{2686DEEB-EF8D-7A4F-3850-D182CD86EA94}"/>
              </a:ext>
            </a:extLst>
          </p:cNvPr>
          <p:cNvSpPr txBox="1"/>
          <p:nvPr userDrawn="1"/>
        </p:nvSpPr>
        <p:spPr>
          <a:xfrm>
            <a:off x="426118" y="281637"/>
            <a:ext cx="11265815" cy="584775"/>
          </a:xfrm>
          <a:prstGeom prst="rect">
            <a:avLst/>
          </a:prstGeom>
          <a:noFill/>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131224"/>
                </a:solidFill>
                <a:effectLst/>
                <a:uLnTx/>
                <a:uFillTx/>
                <a:latin typeface="Century Gothic" panose="020B0502020202020204" pitchFamily="34" charset="0"/>
                <a:ea typeface="Tahoma" panose="020B0604030504040204" pitchFamily="34" charset="0"/>
                <a:cs typeface="Tahoma" panose="020B0604030504040204" pitchFamily="34" charset="0"/>
              </a:rPr>
              <a:t>Investment Process</a:t>
            </a:r>
            <a:endParaRPr kumimoji="0" lang="en-US" sz="1200" b="0" i="0" u="none" strike="noStrike" kern="0" cap="none" spc="0" normalizeH="0" baseline="0" noProof="0">
              <a:ln>
                <a:noFill/>
              </a:ln>
              <a:solidFill>
                <a:srgbClr val="131224"/>
              </a:solidFill>
              <a:effectLst/>
              <a:uLnTx/>
              <a:uFillTx/>
            </a:endParaRPr>
          </a:p>
        </p:txBody>
      </p:sp>
    </p:spTree>
    <p:extLst>
      <p:ext uri="{BB962C8B-B14F-4D97-AF65-F5344CB8AC3E}">
        <p14:creationId xmlns:p14="http://schemas.microsoft.com/office/powerpoint/2010/main" val="244390624"/>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cess 2">
    <p:bg>
      <p:bgPr>
        <a:solidFill>
          <a:schemeClr val="bg2">
            <a:lumMod val="95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4A873A9-249B-09FA-68E5-D122F3395588}"/>
              </a:ext>
            </a:extLst>
          </p:cNvPr>
          <p:cNvSpPr txBox="1"/>
          <p:nvPr userDrawn="1"/>
        </p:nvSpPr>
        <p:spPr>
          <a:xfrm>
            <a:off x="9921349" y="3119855"/>
            <a:ext cx="1993041" cy="116955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31225"/>
                </a:solidFill>
                <a:effectLst/>
                <a:uLnTx/>
                <a:uFillTx/>
                <a:latin typeface="Century Gothic" panose="020B0502020202020204" pitchFamily="34" charset="0"/>
              </a:rPr>
              <a:t>Dynamically estimate risk and return using advanced statistical methods</a:t>
            </a:r>
          </a:p>
        </p:txBody>
      </p:sp>
      <p:sp>
        <p:nvSpPr>
          <p:cNvPr id="18" name="TextBox 17">
            <a:extLst>
              <a:ext uri="{FF2B5EF4-FFF2-40B4-BE49-F238E27FC236}">
                <a16:creationId xmlns:a16="http://schemas.microsoft.com/office/drawing/2014/main" id="{62A8F411-79DE-5511-6375-37230E386B48}"/>
              </a:ext>
            </a:extLst>
          </p:cNvPr>
          <p:cNvSpPr txBox="1"/>
          <p:nvPr userDrawn="1"/>
        </p:nvSpPr>
        <p:spPr>
          <a:xfrm>
            <a:off x="4136643" y="3082751"/>
            <a:ext cx="1925344" cy="95410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31225"/>
                </a:solidFill>
                <a:effectLst/>
                <a:uLnTx/>
                <a:uFillTx/>
                <a:latin typeface="Century Gothic" panose="020B0502020202020204" pitchFamily="34" charset="0"/>
              </a:rPr>
              <a:t>Monitor and rebalance portfolio when it statistically deviates from goal</a:t>
            </a:r>
          </a:p>
        </p:txBody>
      </p:sp>
      <p:sp>
        <p:nvSpPr>
          <p:cNvPr id="19" name="Triangle 18">
            <a:extLst>
              <a:ext uri="{FF2B5EF4-FFF2-40B4-BE49-F238E27FC236}">
                <a16:creationId xmlns:a16="http://schemas.microsoft.com/office/drawing/2014/main" id="{90DD04A1-0FD3-4BF8-DE29-FE2FE3410127}"/>
              </a:ext>
            </a:extLst>
          </p:cNvPr>
          <p:cNvSpPr/>
          <p:nvPr userDrawn="1"/>
        </p:nvSpPr>
        <p:spPr>
          <a:xfrm rot="5400000">
            <a:off x="-1485428" y="1460716"/>
            <a:ext cx="6857999" cy="3936569"/>
          </a:xfrm>
          <a:prstGeom prst="triangle">
            <a:avLst>
              <a:gd name="adj" fmla="val 5011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43D54C1-F987-8028-8908-D11710F4812F}"/>
              </a:ext>
            </a:extLst>
          </p:cNvPr>
          <p:cNvSpPr txBox="1"/>
          <p:nvPr userDrawn="1"/>
        </p:nvSpPr>
        <p:spPr>
          <a:xfrm>
            <a:off x="324998" y="3073502"/>
            <a:ext cx="28955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entury Gothic" panose="020B0502020202020204" pitchFamily="34" charset="0"/>
              </a:rPr>
              <a:t>New Frontier Investment Process</a:t>
            </a:r>
            <a:endParaRPr kumimoji="0" lang="en-US" sz="2000" i="0" u="none" strike="noStrike" kern="1200" cap="none" spc="0" normalizeH="0" baseline="0" noProof="0">
              <a:ln>
                <a:noFill/>
              </a:ln>
              <a:solidFill>
                <a:schemeClr val="bg1"/>
              </a:solidFill>
              <a:effectLst/>
              <a:uLnTx/>
              <a:uFillTx/>
              <a:latin typeface="Century Gothic" panose="020B0502020202020204" pitchFamily="34" charset="0"/>
            </a:endParaRPr>
          </a:p>
        </p:txBody>
      </p:sp>
      <p:pic>
        <p:nvPicPr>
          <p:cNvPr id="22" name="Graphic 21">
            <a:extLst>
              <a:ext uri="{FF2B5EF4-FFF2-40B4-BE49-F238E27FC236}">
                <a16:creationId xmlns:a16="http://schemas.microsoft.com/office/drawing/2014/main" id="{0CB59CBC-F7B5-421F-D9EB-8BEE9C92E66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80546" y="2567499"/>
            <a:ext cx="467543" cy="515252"/>
          </a:xfrm>
          <a:prstGeom prst="rect">
            <a:avLst/>
          </a:prstGeom>
        </p:spPr>
      </p:pic>
      <p:pic>
        <p:nvPicPr>
          <p:cNvPr id="23" name="Graphic 22">
            <a:extLst>
              <a:ext uri="{FF2B5EF4-FFF2-40B4-BE49-F238E27FC236}">
                <a16:creationId xmlns:a16="http://schemas.microsoft.com/office/drawing/2014/main" id="{578E4E1E-F564-4140-1A53-D8043349BB1A}"/>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30016" y="1764317"/>
            <a:ext cx="3590926" cy="3441034"/>
          </a:xfrm>
          <a:prstGeom prst="rect">
            <a:avLst/>
          </a:prstGeom>
        </p:spPr>
      </p:pic>
      <p:sp>
        <p:nvSpPr>
          <p:cNvPr id="24" name="Oval 23">
            <a:extLst>
              <a:ext uri="{FF2B5EF4-FFF2-40B4-BE49-F238E27FC236}">
                <a16:creationId xmlns:a16="http://schemas.microsoft.com/office/drawing/2014/main" id="{E4276522-7A2A-65AA-55A7-019DC43FD167}"/>
              </a:ext>
            </a:extLst>
          </p:cNvPr>
          <p:cNvSpPr/>
          <p:nvPr userDrawn="1"/>
        </p:nvSpPr>
        <p:spPr>
          <a:xfrm>
            <a:off x="6242365" y="3119855"/>
            <a:ext cx="698636" cy="698637"/>
          </a:xfrm>
          <a:prstGeom prst="ellipse">
            <a:avLst/>
          </a:prstGeom>
          <a:solidFill>
            <a:schemeClr val="tx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entury Gothic" panose="020B0502020202020204" pitchFamily="34" charset="0"/>
              </a:rPr>
              <a:t>4</a:t>
            </a:r>
          </a:p>
        </p:txBody>
      </p:sp>
      <p:sp>
        <p:nvSpPr>
          <p:cNvPr id="25" name="Oval 24">
            <a:extLst>
              <a:ext uri="{FF2B5EF4-FFF2-40B4-BE49-F238E27FC236}">
                <a16:creationId xmlns:a16="http://schemas.microsoft.com/office/drawing/2014/main" id="{2D3705F2-C0E8-EF0B-DE19-C36774EA344C}"/>
              </a:ext>
            </a:extLst>
          </p:cNvPr>
          <p:cNvSpPr/>
          <p:nvPr userDrawn="1"/>
        </p:nvSpPr>
        <p:spPr>
          <a:xfrm>
            <a:off x="9022306" y="3135515"/>
            <a:ext cx="698636" cy="698637"/>
          </a:xfrm>
          <a:prstGeom prst="ellipse">
            <a:avLst/>
          </a:prstGeom>
          <a:solidFill>
            <a:schemeClr val="accent4"/>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FFFFFF"/>
                </a:solidFill>
                <a:latin typeface="Century Gothic" panose="020B0502020202020204" pitchFamily="34" charset="0"/>
              </a:rPr>
              <a:t>2</a:t>
            </a:r>
          </a:p>
        </p:txBody>
      </p:sp>
      <p:sp>
        <p:nvSpPr>
          <p:cNvPr id="26" name="Oval 25">
            <a:extLst>
              <a:ext uri="{FF2B5EF4-FFF2-40B4-BE49-F238E27FC236}">
                <a16:creationId xmlns:a16="http://schemas.microsoft.com/office/drawing/2014/main" id="{C5FFDD99-D640-2E58-EF38-32D63DFFA576}"/>
              </a:ext>
            </a:extLst>
          </p:cNvPr>
          <p:cNvSpPr/>
          <p:nvPr userDrawn="1"/>
        </p:nvSpPr>
        <p:spPr>
          <a:xfrm>
            <a:off x="7628968" y="4545726"/>
            <a:ext cx="698636" cy="698637"/>
          </a:xfrm>
          <a:prstGeom prst="ellipse">
            <a:avLst/>
          </a:prstGeom>
          <a:solidFill>
            <a:schemeClr val="accent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FFFFFF"/>
                </a:solidFill>
                <a:latin typeface="Century Gothic" panose="020B0502020202020204" pitchFamily="34" charset="0"/>
              </a:rPr>
              <a:t>3</a:t>
            </a:r>
          </a:p>
        </p:txBody>
      </p:sp>
      <p:sp>
        <p:nvSpPr>
          <p:cNvPr id="27" name="Oval 26">
            <a:extLst>
              <a:ext uri="{FF2B5EF4-FFF2-40B4-BE49-F238E27FC236}">
                <a16:creationId xmlns:a16="http://schemas.microsoft.com/office/drawing/2014/main" id="{44D63EFA-F1FA-E1A1-8F07-B32B42049086}"/>
              </a:ext>
            </a:extLst>
          </p:cNvPr>
          <p:cNvSpPr/>
          <p:nvPr userDrawn="1"/>
        </p:nvSpPr>
        <p:spPr>
          <a:xfrm>
            <a:off x="7635218" y="1675409"/>
            <a:ext cx="698636" cy="698637"/>
          </a:xfrm>
          <a:prstGeom prst="ellipse">
            <a:avLst/>
          </a:prstGeom>
          <a:solidFill>
            <a:schemeClr val="accent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latin typeface="Century Gothic" panose="020B0502020202020204" pitchFamily="34" charset="0"/>
              </a:rPr>
              <a:t>1</a:t>
            </a:r>
          </a:p>
        </p:txBody>
      </p:sp>
      <p:sp>
        <p:nvSpPr>
          <p:cNvPr id="28" name="TextBox 27">
            <a:extLst>
              <a:ext uri="{FF2B5EF4-FFF2-40B4-BE49-F238E27FC236}">
                <a16:creationId xmlns:a16="http://schemas.microsoft.com/office/drawing/2014/main" id="{2A3E4A17-B12C-849B-D2C4-6914A6E2A743}"/>
              </a:ext>
            </a:extLst>
          </p:cNvPr>
          <p:cNvSpPr txBox="1"/>
          <p:nvPr userDrawn="1"/>
        </p:nvSpPr>
        <p:spPr>
          <a:xfrm>
            <a:off x="6589967" y="1175097"/>
            <a:ext cx="281471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31225"/>
                </a:solidFill>
                <a:effectLst/>
                <a:uLnTx/>
                <a:uFillTx/>
                <a:latin typeface="Century Gothic" panose="020B0502020202020204" pitchFamily="34" charset="0"/>
              </a:rPr>
              <a:t>Independently select best in class ETFs for investment goals</a:t>
            </a:r>
          </a:p>
        </p:txBody>
      </p:sp>
      <p:pic>
        <p:nvPicPr>
          <p:cNvPr id="29" name="Graphic 28">
            <a:extLst>
              <a:ext uri="{FF2B5EF4-FFF2-40B4-BE49-F238E27FC236}">
                <a16:creationId xmlns:a16="http://schemas.microsoft.com/office/drawing/2014/main" id="{D552B1E7-3650-2E7D-E985-2F3B9775AF85}"/>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4929" y="685438"/>
            <a:ext cx="524794" cy="400751"/>
          </a:xfrm>
          <a:prstGeom prst="rect">
            <a:avLst/>
          </a:prstGeom>
        </p:spPr>
      </p:pic>
      <p:sp>
        <p:nvSpPr>
          <p:cNvPr id="30" name="TextBox 29">
            <a:extLst>
              <a:ext uri="{FF2B5EF4-FFF2-40B4-BE49-F238E27FC236}">
                <a16:creationId xmlns:a16="http://schemas.microsoft.com/office/drawing/2014/main" id="{D2C047C6-48B7-D749-1565-9F0579E9DFD8}"/>
              </a:ext>
            </a:extLst>
          </p:cNvPr>
          <p:cNvSpPr txBox="1"/>
          <p:nvPr userDrawn="1"/>
        </p:nvSpPr>
        <p:spPr>
          <a:xfrm>
            <a:off x="6243034" y="5965448"/>
            <a:ext cx="338522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31225"/>
                </a:solidFill>
                <a:effectLst/>
                <a:uLnTx/>
                <a:uFillTx/>
                <a:latin typeface="Century Gothic" panose="020B0502020202020204" pitchFamily="34" charset="0"/>
              </a:rPr>
              <a:t>Optimize for an uncertain future using thousands of market scenarios </a:t>
            </a:r>
          </a:p>
        </p:txBody>
      </p:sp>
      <p:pic>
        <p:nvPicPr>
          <p:cNvPr id="31" name="Graphic 30">
            <a:extLst>
              <a:ext uri="{FF2B5EF4-FFF2-40B4-BE49-F238E27FC236}">
                <a16:creationId xmlns:a16="http://schemas.microsoft.com/office/drawing/2014/main" id="{FDA23456-BF68-33E6-B602-7A4CF6651AA2}"/>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15889" y="5397938"/>
            <a:ext cx="524794" cy="400751"/>
          </a:xfrm>
          <a:prstGeom prst="rect">
            <a:avLst/>
          </a:prstGeom>
        </p:spPr>
      </p:pic>
      <p:pic>
        <p:nvPicPr>
          <p:cNvPr id="32" name="Graphic 31">
            <a:extLst>
              <a:ext uri="{FF2B5EF4-FFF2-40B4-BE49-F238E27FC236}">
                <a16:creationId xmlns:a16="http://schemas.microsoft.com/office/drawing/2014/main" id="{FED866EA-B21E-B6E3-F51B-DEFA14949A1F}"/>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45618" y="2672419"/>
            <a:ext cx="524794" cy="333959"/>
          </a:xfrm>
          <a:prstGeom prst="rect">
            <a:avLst/>
          </a:prstGeom>
        </p:spPr>
      </p:pic>
    </p:spTree>
    <p:extLst>
      <p:ext uri="{BB962C8B-B14F-4D97-AF65-F5344CB8AC3E}">
        <p14:creationId xmlns:p14="http://schemas.microsoft.com/office/powerpoint/2010/main" val="112179362"/>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fficient Frontier">
    <p:spTree>
      <p:nvGrpSpPr>
        <p:cNvPr id="1" name=""/>
        <p:cNvGrpSpPr/>
        <p:nvPr/>
      </p:nvGrpSpPr>
      <p:grpSpPr>
        <a:xfrm>
          <a:off x="0" y="0"/>
          <a:ext cx="0" cy="0"/>
          <a:chOff x="0" y="0"/>
          <a:chExt cx="0" cy="0"/>
        </a:xfrm>
      </p:grpSpPr>
      <p:pic>
        <p:nvPicPr>
          <p:cNvPr id="4" name="Picture 3" descr="A blue and purple gradient&#10;&#10;Description automatically generated">
            <a:extLst>
              <a:ext uri="{FF2B5EF4-FFF2-40B4-BE49-F238E27FC236}">
                <a16:creationId xmlns:a16="http://schemas.microsoft.com/office/drawing/2014/main" id="{AAA3DB66-955F-F978-DF38-77E56DB7BE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537" r="14180"/>
          <a:stretch/>
        </p:blipFill>
        <p:spPr>
          <a:xfrm>
            <a:off x="4500447" y="0"/>
            <a:ext cx="7691553" cy="6858000"/>
          </a:xfrm>
          <a:prstGeom prst="rect">
            <a:avLst/>
          </a:prstGeom>
        </p:spPr>
      </p:pic>
      <p:sp>
        <p:nvSpPr>
          <p:cNvPr id="72" name="Rounded Rectangle 71">
            <a:extLst>
              <a:ext uri="{FF2B5EF4-FFF2-40B4-BE49-F238E27FC236}">
                <a16:creationId xmlns:a16="http://schemas.microsoft.com/office/drawing/2014/main" id="{5906AE96-F0A1-A24B-E887-44C775D473FF}"/>
              </a:ext>
            </a:extLst>
          </p:cNvPr>
          <p:cNvSpPr/>
          <p:nvPr userDrawn="1"/>
        </p:nvSpPr>
        <p:spPr>
          <a:xfrm>
            <a:off x="5724887" y="1354680"/>
            <a:ext cx="4696388" cy="4535012"/>
          </a:xfrm>
          <a:prstGeom prst="roundRect">
            <a:avLst>
              <a:gd name="adj" fmla="val 9032"/>
            </a:avLst>
          </a:prstGeom>
          <a:solidFill>
            <a:schemeClr val="bg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364DDBB-578C-84ED-1ED6-4643B3E35723}"/>
              </a:ext>
            </a:extLst>
          </p:cNvPr>
          <p:cNvSpPr/>
          <p:nvPr userDrawn="1"/>
        </p:nvSpPr>
        <p:spPr>
          <a:xfrm>
            <a:off x="6096000" y="1802736"/>
            <a:ext cx="3987112" cy="3740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descr="O:\Marketing\New Frontier Master Materials October 2013\Optimization- MO RE Frontier.jpg">
            <a:extLst>
              <a:ext uri="{FF2B5EF4-FFF2-40B4-BE49-F238E27FC236}">
                <a16:creationId xmlns:a16="http://schemas.microsoft.com/office/drawing/2014/main" id="{6E2D2385-9B5D-2BAF-F1B3-FC1F47535E00}"/>
              </a:ext>
            </a:extLst>
          </p:cNvPr>
          <p:cNvPicPr>
            <a:picLocks noChangeAspect="1" noChangeArrowheads="1"/>
          </p:cNvPicPr>
          <p:nvPr userDrawn="1"/>
        </p:nvPicPr>
        <p:blipFill rotWithShape="1">
          <a:blip r:embed="rId3">
            <a:duotone>
              <a:schemeClr val="accent5">
                <a:shade val="45000"/>
                <a:satMod val="135000"/>
              </a:schemeClr>
              <a:prstClr val="white"/>
            </a:duotone>
            <a:alphaModFix/>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23204" t="21120" r="8335" b="22142"/>
          <a:stretch/>
        </p:blipFill>
        <p:spPr bwMode="auto">
          <a:xfrm>
            <a:off x="7013447" y="2423160"/>
            <a:ext cx="2798065"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496957" y="2296817"/>
            <a:ext cx="44283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0C618D6D-5E4C-4369-6168-755848C2C756}"/>
              </a:ext>
            </a:extLst>
          </p:cNvPr>
          <p:cNvSpPr txBox="1"/>
          <p:nvPr userDrawn="1"/>
        </p:nvSpPr>
        <p:spPr>
          <a:xfrm>
            <a:off x="8153278" y="636800"/>
            <a:ext cx="3115235" cy="1788495"/>
          </a:xfrm>
          <a:prstGeom prst="rect">
            <a:avLst/>
          </a:prstGeom>
          <a:solidFill>
            <a:schemeClr val="accent2"/>
          </a:solidFill>
        </p:spPr>
        <p:txBody>
          <a:bodyPr wrap="square" lIns="274320" tIns="274320" rIns="274320" bIns="27432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MICHAUD RESAMPLED EFFICIENT FRONTIER </a:t>
            </a:r>
            <a:b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b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Tahoma" panose="020B0604030504040204" pitchFamily="34" charset="0"/>
                <a:cs typeface="Tahoma" panose="020B0604030504040204" pitchFamily="34" charset="0"/>
              </a:rPr>
              <a:t>&amp; SIMULATED EFFICIENT PORTFOLIOS</a:t>
            </a:r>
          </a:p>
        </p:txBody>
      </p:sp>
      <p:sp>
        <p:nvSpPr>
          <p:cNvPr id="7" name="Footer Placeholder 6">
            <a:extLst>
              <a:ext uri="{FF2B5EF4-FFF2-40B4-BE49-F238E27FC236}">
                <a16:creationId xmlns:a16="http://schemas.microsoft.com/office/drawing/2014/main" id="{16D1DBE8-FD22-7C8C-DE0E-6C2493A80041}"/>
              </a:ext>
            </a:extLst>
          </p:cNvPr>
          <p:cNvSpPr>
            <a:spLocks noGrp="1"/>
          </p:cNvSpPr>
          <p:nvPr>
            <p:ph type="ftr" sz="quarter" idx="16"/>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8" name="Slide Number Placeholder 7">
            <a:extLst>
              <a:ext uri="{FF2B5EF4-FFF2-40B4-BE49-F238E27FC236}">
                <a16:creationId xmlns:a16="http://schemas.microsoft.com/office/drawing/2014/main" id="{E6C6D141-56EC-06F5-6BEA-5D00EC4D9A55}"/>
              </a:ext>
            </a:extLst>
          </p:cNvPr>
          <p:cNvSpPr>
            <a:spLocks noGrp="1"/>
          </p:cNvSpPr>
          <p:nvPr>
            <p:ph type="sldNum" sz="quarter" idx="17"/>
          </p:nvPr>
        </p:nvSpPr>
        <p:spPr/>
        <p:txBody>
          <a:bodyPr/>
          <a:lstStyle/>
          <a:p>
            <a:fld id="{6548A57E-3D93-ED44-ACB1-374FABDFB92A}" type="slidenum">
              <a:rPr lang="en-US" smtClean="0"/>
              <a:pPr/>
              <a:t>‹#›</a:t>
            </a:fld>
            <a:endParaRPr lang="en-US"/>
          </a:p>
        </p:txBody>
      </p:sp>
      <p:sp>
        <p:nvSpPr>
          <p:cNvPr id="32" name="TextBox 31">
            <a:extLst>
              <a:ext uri="{FF2B5EF4-FFF2-40B4-BE49-F238E27FC236}">
                <a16:creationId xmlns:a16="http://schemas.microsoft.com/office/drawing/2014/main" id="{65CD831F-9D52-80CC-C401-60C19F326975}"/>
              </a:ext>
            </a:extLst>
          </p:cNvPr>
          <p:cNvSpPr txBox="1"/>
          <p:nvPr userDrawn="1"/>
        </p:nvSpPr>
        <p:spPr>
          <a:xfrm>
            <a:off x="418749" y="353292"/>
            <a:ext cx="3610774" cy="1789395"/>
          </a:xfrm>
          <a:prstGeom prst="rect">
            <a:avLst/>
          </a:prstGeom>
          <a:noFill/>
        </p:spPr>
        <p:txBody>
          <a:bodyPr wrap="square" rtlCol="0" anchor="b">
            <a:noAutofit/>
          </a:bodyPr>
          <a:lstStyle/>
          <a:p>
            <a:r>
              <a:rPr lang="en-US" sz="3200">
                <a:latin typeface="Century Gothic" panose="020B0502020202020204" pitchFamily="34" charset="0"/>
              </a:rPr>
              <a:t>The Efficient Frontier</a:t>
            </a:r>
          </a:p>
        </p:txBody>
      </p:sp>
      <p:sp>
        <p:nvSpPr>
          <p:cNvPr id="33" name="TextBox 32">
            <a:extLst>
              <a:ext uri="{FF2B5EF4-FFF2-40B4-BE49-F238E27FC236}">
                <a16:creationId xmlns:a16="http://schemas.microsoft.com/office/drawing/2014/main" id="{3E5846C9-FCE3-62E4-4FEB-85B8352D1BDF}"/>
              </a:ext>
            </a:extLst>
          </p:cNvPr>
          <p:cNvSpPr txBox="1"/>
          <p:nvPr userDrawn="1"/>
        </p:nvSpPr>
        <p:spPr>
          <a:xfrm>
            <a:off x="418748" y="2587964"/>
            <a:ext cx="3532565" cy="3774649"/>
          </a:xfrm>
          <a:prstGeom prst="rect">
            <a:avLst/>
          </a:prstGeom>
          <a:noFill/>
        </p:spPr>
        <p:txBody>
          <a:bodyPr wrap="square" rtlCol="0" anchor="t">
            <a:noAutofit/>
          </a:bodyPr>
          <a:lstStyle/>
          <a:p>
            <a:r>
              <a:rPr lang="en-US" sz="2000" b="1">
                <a:latin typeface="Century Gothic" panose="020B0502020202020204" pitchFamily="34" charset="0"/>
              </a:rPr>
              <a:t>Michaud Optimizations runs thousand of daily scenarios accounting for errors and unknowns.</a:t>
            </a:r>
          </a:p>
          <a:p>
            <a:endParaRPr lang="en-US" sz="2000" b="1">
              <a:latin typeface="Century Gothic" panose="020B0502020202020204" pitchFamily="34" charset="0"/>
            </a:endParaRPr>
          </a:p>
          <a:p>
            <a:r>
              <a:rPr lang="en-US" sz="2000">
                <a:latin typeface="Century Gothic" panose="020B0502020202020204" pitchFamily="34" charset="0"/>
              </a:rPr>
              <a:t>The result is the most efficient portfolio and represents the surest path to achieving investor objectives.</a:t>
            </a:r>
          </a:p>
        </p:txBody>
      </p:sp>
      <p:pic>
        <p:nvPicPr>
          <p:cNvPr id="36" name="Graphic 35">
            <a:extLst>
              <a:ext uri="{FF2B5EF4-FFF2-40B4-BE49-F238E27FC236}">
                <a16:creationId xmlns:a16="http://schemas.microsoft.com/office/drawing/2014/main" id="{3B019BC1-45B1-DB92-32B8-A72E09EBFA48}"/>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860804" y="1558669"/>
            <a:ext cx="4648200" cy="4229100"/>
          </a:xfrm>
          <a:prstGeom prst="rect">
            <a:avLst/>
          </a:prstGeom>
        </p:spPr>
      </p:pic>
    </p:spTree>
    <p:extLst>
      <p:ext uri="{BB962C8B-B14F-4D97-AF65-F5344CB8AC3E}">
        <p14:creationId xmlns:p14="http://schemas.microsoft.com/office/powerpoint/2010/main" val="4260272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Blue Box Left">
    <p:spTree>
      <p:nvGrpSpPr>
        <p:cNvPr id="1" name=""/>
        <p:cNvGrpSpPr/>
        <p:nvPr/>
      </p:nvGrpSpPr>
      <p:grpSpPr>
        <a:xfrm>
          <a:off x="0" y="0"/>
          <a:ext cx="0" cy="0"/>
          <a:chOff x="0" y="0"/>
          <a:chExt cx="0" cy="0"/>
        </a:xfrm>
      </p:grpSpPr>
      <p:pic>
        <p:nvPicPr>
          <p:cNvPr id="47" name="Picture 46" descr="A speed motion in a tunnel&#10;&#10;Description automatically generated">
            <a:extLst>
              <a:ext uri="{FF2B5EF4-FFF2-40B4-BE49-F238E27FC236}">
                <a16:creationId xmlns:a16="http://schemas.microsoft.com/office/drawing/2014/main" id="{2B817292-4942-1DF9-E9C5-78E4B33E22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33" r="12553"/>
          <a:stretch/>
        </p:blipFill>
        <p:spPr>
          <a:xfrm>
            <a:off x="4710471" y="1"/>
            <a:ext cx="7481530" cy="6878958"/>
          </a:xfrm>
          <a:prstGeom prst="rect">
            <a:avLst/>
          </a:prstGeom>
        </p:spPr>
      </p:pic>
      <p:sp>
        <p:nvSpPr>
          <p:cNvPr id="12" name="Rectangle 11">
            <a:extLst>
              <a:ext uri="{FF2B5EF4-FFF2-40B4-BE49-F238E27FC236}">
                <a16:creationId xmlns:a16="http://schemas.microsoft.com/office/drawing/2014/main" id="{1D4425BA-E520-EA7A-0C6F-34DD405296FF}"/>
              </a:ext>
            </a:extLst>
          </p:cNvPr>
          <p:cNvSpPr/>
          <p:nvPr userDrawn="1"/>
        </p:nvSpPr>
        <p:spPr>
          <a:xfrm>
            <a:off x="4710472" y="-12928"/>
            <a:ext cx="7481527" cy="6906700"/>
          </a:xfrm>
          <a:prstGeom prst="rect">
            <a:avLst/>
          </a:prstGeom>
          <a:gradFill>
            <a:gsLst>
              <a:gs pos="100000">
                <a:srgbClr val="000064">
                  <a:alpha val="70000"/>
                </a:srgbClr>
              </a:gs>
              <a:gs pos="0">
                <a:srgbClr val="7E19BA">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34">
            <a:extLst>
              <a:ext uri="{FF2B5EF4-FFF2-40B4-BE49-F238E27FC236}">
                <a16:creationId xmlns:a16="http://schemas.microsoft.com/office/drawing/2014/main" id="{E6805C60-57B6-4942-CF90-F78322DF6BE2}"/>
              </a:ext>
            </a:extLst>
          </p:cNvPr>
          <p:cNvSpPr>
            <a:spLocks noGrp="1"/>
          </p:cNvSpPr>
          <p:nvPr>
            <p:ph sz="quarter" idx="11"/>
          </p:nvPr>
        </p:nvSpPr>
        <p:spPr>
          <a:xfrm>
            <a:off x="552922" y="3174975"/>
            <a:ext cx="3567112" cy="1193719"/>
          </a:xfrm>
        </p:spPr>
        <p:txBody>
          <a:bodyPr anchor="t">
            <a:normAutofit/>
          </a:bodyPr>
          <a:lstStyle>
            <a:lvl1pPr marL="0" algn="l" defTabSz="914400" rtl="0" eaLnBrk="1" latinLnBrk="0" hangingPunct="1">
              <a:lnSpc>
                <a:spcPct val="100000"/>
              </a:lnSpc>
              <a:spcBef>
                <a:spcPts val="0"/>
              </a:spcBef>
              <a:defRPr lang="en-US" sz="1600" b="0" kern="1200" dirty="0">
                <a:solidFill>
                  <a:srgbClr val="131225"/>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p:nvPr>
        </p:nvSpPr>
        <p:spPr>
          <a:xfrm>
            <a:off x="552922" y="518699"/>
            <a:ext cx="3567112" cy="2302031"/>
          </a:xfrm>
        </p:spPr>
        <p:txBody>
          <a:bodyPr anchor="b">
            <a:normAutofit/>
          </a:bodyPr>
          <a:lstStyle>
            <a:lvl1pPr algn="l">
              <a:defRPr lang="en-US" sz="4400" b="0" kern="1200" smtClean="0">
                <a:solidFill>
                  <a:srgbClr val="131225"/>
                </a:solidFill>
                <a:latin typeface="Century Gothic" panose="020B0502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Master text styles</a:t>
            </a:r>
          </a:p>
        </p:txBody>
      </p:sp>
      <p:cxnSp>
        <p:nvCxnSpPr>
          <p:cNvPr id="30" name="Straight Connector 29">
            <a:extLst>
              <a:ext uri="{FF2B5EF4-FFF2-40B4-BE49-F238E27FC236}">
                <a16:creationId xmlns:a16="http://schemas.microsoft.com/office/drawing/2014/main" id="{1A8F43D4-6DA3-9744-C3F7-B59AE6322415}"/>
              </a:ext>
            </a:extLst>
          </p:cNvPr>
          <p:cNvCxnSpPr/>
          <p:nvPr userDrawn="1"/>
        </p:nvCxnSpPr>
        <p:spPr>
          <a:xfrm>
            <a:off x="644905" y="302769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CD77AFA-53D2-63C6-64E3-8C9048FB53FF}"/>
              </a:ext>
            </a:extLst>
          </p:cNvPr>
          <p:cNvSpPr/>
          <p:nvPr userDrawn="1"/>
        </p:nvSpPr>
        <p:spPr>
          <a:xfrm>
            <a:off x="0" y="4575663"/>
            <a:ext cx="6603167" cy="135170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34">
            <a:extLst>
              <a:ext uri="{FF2B5EF4-FFF2-40B4-BE49-F238E27FC236}">
                <a16:creationId xmlns:a16="http://schemas.microsoft.com/office/drawing/2014/main" id="{DA3800DA-FE42-A10B-D509-93F3F6DA5889}"/>
              </a:ext>
            </a:extLst>
          </p:cNvPr>
          <p:cNvSpPr>
            <a:spLocks noGrp="1"/>
          </p:cNvSpPr>
          <p:nvPr>
            <p:ph sz="quarter" idx="12" hasCustomPrompt="1"/>
          </p:nvPr>
        </p:nvSpPr>
        <p:spPr>
          <a:xfrm>
            <a:off x="552922" y="4958516"/>
            <a:ext cx="5543078" cy="274275"/>
          </a:xfrm>
        </p:spPr>
        <p:txBody>
          <a:bodyPr anchor="t">
            <a:normAutofit/>
          </a:bodyPr>
          <a:lstStyle>
            <a:lvl1pPr marL="0" algn="l" defTabSz="914400" rtl="0" eaLnBrk="1" latinLnBrk="0" hangingPunct="1">
              <a:defRPr lang="en-US" sz="12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8" name="Content Placeholder 34">
            <a:extLst>
              <a:ext uri="{FF2B5EF4-FFF2-40B4-BE49-F238E27FC236}">
                <a16:creationId xmlns:a16="http://schemas.microsoft.com/office/drawing/2014/main" id="{C9E8A7A3-310D-90EF-EF5A-FAB0EFD67425}"/>
              </a:ext>
            </a:extLst>
          </p:cNvPr>
          <p:cNvSpPr>
            <a:spLocks noGrp="1"/>
          </p:cNvSpPr>
          <p:nvPr>
            <p:ph sz="quarter" idx="13"/>
          </p:nvPr>
        </p:nvSpPr>
        <p:spPr>
          <a:xfrm>
            <a:off x="552922" y="5271400"/>
            <a:ext cx="5543078" cy="274275"/>
          </a:xfrm>
        </p:spPr>
        <p:txBody>
          <a:bodyPr anchor="t">
            <a:normAutofit/>
          </a:bodyPr>
          <a:lstStyle>
            <a:lvl1pPr marL="0" algn="l" defTabSz="914400" rtl="0" eaLnBrk="1" latinLnBrk="0" hangingPunct="1">
              <a:defRPr lang="en-US" sz="12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pic>
        <p:nvPicPr>
          <p:cNvPr id="51" name="Graphic 50">
            <a:extLst>
              <a:ext uri="{FF2B5EF4-FFF2-40B4-BE49-F238E27FC236}">
                <a16:creationId xmlns:a16="http://schemas.microsoft.com/office/drawing/2014/main" id="{16A760A1-B99D-6CA0-EBC5-867BFF0F668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8796" y="369618"/>
            <a:ext cx="2476500" cy="685800"/>
          </a:xfrm>
          <a:prstGeom prst="rect">
            <a:avLst/>
          </a:prstGeom>
        </p:spPr>
      </p:pic>
    </p:spTree>
    <p:extLst>
      <p:ext uri="{BB962C8B-B14F-4D97-AF65-F5344CB8AC3E}">
        <p14:creationId xmlns:p14="http://schemas.microsoft.com/office/powerpoint/2010/main" val="25022211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fficient Frontier 2">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04E157-CF4E-2833-D65C-D32BD7C2ACDF}"/>
              </a:ext>
            </a:extLst>
          </p:cNvPr>
          <p:cNvSpPr/>
          <p:nvPr userDrawn="1"/>
        </p:nvSpPr>
        <p:spPr>
          <a:xfrm>
            <a:off x="4720280" y="0"/>
            <a:ext cx="7471721"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3119999-8719-6E61-1528-4E456B31D682}"/>
              </a:ext>
            </a:extLst>
          </p:cNvPr>
          <p:cNvCxnSpPr>
            <a:cxnSpLocks/>
          </p:cNvCxnSpPr>
          <p:nvPr userDrawn="1"/>
        </p:nvCxnSpPr>
        <p:spPr>
          <a:xfrm>
            <a:off x="442597" y="247428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E4942568-22DD-5DAA-CB5A-76761A0CF72C}"/>
              </a:ext>
            </a:extLst>
          </p:cNvPr>
          <p:cNvSpPr txBox="1">
            <a:spLocks/>
          </p:cNvSpPr>
          <p:nvPr userDrawn="1"/>
        </p:nvSpPr>
        <p:spPr>
          <a:xfrm>
            <a:off x="442597" y="2836707"/>
            <a:ext cx="3696523" cy="3342207"/>
          </a:xfrm>
          <a:prstGeom prst="rect">
            <a:avLst/>
          </a:prstGeom>
        </p:spPr>
        <p:txBody>
          <a:bodyPr lIns="0"/>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lnSpc>
                <a:spcPct val="100000"/>
              </a:lnSpc>
              <a:buClr>
                <a:schemeClr val="tx2"/>
              </a:buClr>
              <a:buFont typeface="Arial" panose="020B0604020202020204" pitchFamily="34" charset="0"/>
              <a:buChar char="•"/>
            </a:pPr>
            <a:r>
              <a:rPr lang="en-US" altLang="en-US" sz="1500" b="0">
                <a:solidFill>
                  <a:srgbClr val="131225"/>
                </a:solidFill>
              </a:rPr>
              <a:t>U.S. patented process</a:t>
            </a:r>
          </a:p>
          <a:p>
            <a:pPr marL="285750" indent="-285750" algn="l">
              <a:lnSpc>
                <a:spcPct val="100000"/>
              </a:lnSpc>
              <a:buClr>
                <a:schemeClr val="tx2"/>
              </a:buClr>
              <a:buFont typeface="Arial" panose="020B0604020202020204" pitchFamily="34" charset="0"/>
              <a:buChar char="•"/>
            </a:pPr>
            <a:r>
              <a:rPr lang="en-US" altLang="en-US" sz="1500" b="0">
                <a:solidFill>
                  <a:srgbClr val="131225"/>
                </a:solidFill>
              </a:rPr>
              <a:t>Optimal allocations relative to thousands of investment scenarios</a:t>
            </a:r>
          </a:p>
          <a:p>
            <a:pPr marL="285750" indent="-285750" algn="l">
              <a:lnSpc>
                <a:spcPct val="100000"/>
              </a:lnSpc>
              <a:buClr>
                <a:schemeClr val="tx2"/>
              </a:buClr>
              <a:buFont typeface="Arial" panose="020B0604020202020204" pitchFamily="34" charset="0"/>
              <a:buChar char="•"/>
            </a:pPr>
            <a:r>
              <a:rPr lang="en-US" altLang="en-US" sz="1500" b="0">
                <a:solidFill>
                  <a:srgbClr val="131225"/>
                </a:solidFill>
              </a:rPr>
              <a:t>Includes tail risks, fat tails, downside risk, black swans, periods when bonds beat stocks, etc. </a:t>
            </a:r>
          </a:p>
          <a:p>
            <a:pPr marL="285750" indent="-285750" algn="l">
              <a:lnSpc>
                <a:spcPct val="100000"/>
              </a:lnSpc>
              <a:buClr>
                <a:schemeClr val="tx2"/>
              </a:buClr>
              <a:buFont typeface="Arial" panose="020B0604020202020204" pitchFamily="34" charset="0"/>
              <a:buChar char="•"/>
            </a:pPr>
            <a:r>
              <a:rPr lang="en-US" altLang="en-US" sz="1500" b="0">
                <a:solidFill>
                  <a:srgbClr val="131225"/>
                </a:solidFill>
              </a:rPr>
              <a:t>A new efficient frontier</a:t>
            </a:r>
          </a:p>
        </p:txBody>
      </p:sp>
      <p:sp>
        <p:nvSpPr>
          <p:cNvPr id="28" name="Content Placeholder 2">
            <a:extLst>
              <a:ext uri="{FF2B5EF4-FFF2-40B4-BE49-F238E27FC236}">
                <a16:creationId xmlns:a16="http://schemas.microsoft.com/office/drawing/2014/main" id="{0062F5D8-F43C-C960-A727-DC8262598C80}"/>
              </a:ext>
            </a:extLst>
          </p:cNvPr>
          <p:cNvSpPr txBox="1">
            <a:spLocks/>
          </p:cNvSpPr>
          <p:nvPr userDrawn="1"/>
        </p:nvSpPr>
        <p:spPr>
          <a:xfrm>
            <a:off x="442597" y="1808297"/>
            <a:ext cx="2998741" cy="456781"/>
          </a:xfrm>
          <a:prstGeom prst="rect">
            <a:avLst/>
          </a:prstGeom>
        </p:spPr>
        <p:txBody>
          <a:bodyPr lIns="0"/>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altLang="en-US" sz="1300" b="0" i="1">
                <a:solidFill>
                  <a:srgbClr val="131225"/>
                </a:solidFill>
              </a:rPr>
              <a:t>Harvard 1998, OUP 2008, 2</a:t>
            </a:r>
            <a:r>
              <a:rPr lang="en-US" altLang="en-US" sz="1300" b="0" i="1" baseline="30000">
                <a:solidFill>
                  <a:srgbClr val="131225"/>
                </a:solidFill>
              </a:rPr>
              <a:t>nd</a:t>
            </a:r>
            <a:r>
              <a:rPr lang="en-US" altLang="en-US" sz="1300" b="0" i="1">
                <a:solidFill>
                  <a:srgbClr val="131225"/>
                </a:solidFill>
              </a:rPr>
              <a:t> ed.), </a:t>
            </a:r>
            <a:br>
              <a:rPr lang="en-US" altLang="en-US" sz="1300" b="0" i="1">
                <a:solidFill>
                  <a:srgbClr val="131225"/>
                </a:solidFill>
              </a:rPr>
            </a:br>
            <a:r>
              <a:rPr lang="en-US" altLang="en-US" sz="1300" b="0" i="1">
                <a:solidFill>
                  <a:srgbClr val="131225"/>
                </a:solidFill>
              </a:rPr>
              <a:t>U.S. Patent 6,003,018</a:t>
            </a:r>
          </a:p>
        </p:txBody>
      </p:sp>
      <p:sp>
        <p:nvSpPr>
          <p:cNvPr id="29" name="Rounded Rectangle 28">
            <a:extLst>
              <a:ext uri="{FF2B5EF4-FFF2-40B4-BE49-F238E27FC236}">
                <a16:creationId xmlns:a16="http://schemas.microsoft.com/office/drawing/2014/main" id="{6FADCC8E-A0E4-B686-4796-47EFD7DEAAD4}"/>
              </a:ext>
            </a:extLst>
          </p:cNvPr>
          <p:cNvSpPr/>
          <p:nvPr userDrawn="1"/>
        </p:nvSpPr>
        <p:spPr>
          <a:xfrm>
            <a:off x="5802835" y="1883664"/>
            <a:ext cx="4696388" cy="4192809"/>
          </a:xfrm>
          <a:prstGeom prst="roundRect">
            <a:avLst>
              <a:gd name="adj" fmla="val 4476"/>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43BBF24-58A1-8FF8-338D-879D635C9A72}"/>
              </a:ext>
            </a:extLst>
          </p:cNvPr>
          <p:cNvSpPr txBox="1"/>
          <p:nvPr userDrawn="1"/>
        </p:nvSpPr>
        <p:spPr>
          <a:xfrm>
            <a:off x="442597" y="637089"/>
            <a:ext cx="3354196" cy="1077218"/>
          </a:xfrm>
          <a:prstGeom prst="rect">
            <a:avLst/>
          </a:prstGeom>
          <a:noFill/>
        </p:spPr>
        <p:txBody>
          <a:bodyPr wrap="square" lIns="0">
            <a:spAutoFit/>
          </a:bodyPr>
          <a:lstStyle/>
          <a:p>
            <a:r>
              <a:rPr kumimoji="0" lang="en-US" altLang="en-US" sz="3200" b="0" i="0"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The Michaud Efficient Frontier</a:t>
            </a:r>
            <a:endParaRPr lang="en-US">
              <a:solidFill>
                <a:srgbClr val="131225"/>
              </a:solidFill>
            </a:endParaRPr>
          </a:p>
        </p:txBody>
      </p:sp>
      <p:sp>
        <p:nvSpPr>
          <p:cNvPr id="2" name="Footer Placeholder 1">
            <a:extLst>
              <a:ext uri="{FF2B5EF4-FFF2-40B4-BE49-F238E27FC236}">
                <a16:creationId xmlns:a16="http://schemas.microsoft.com/office/drawing/2014/main" id="{DF4F007B-DC58-3F74-4B71-2ECA82DEC758}"/>
              </a:ext>
            </a:extLst>
          </p:cNvPr>
          <p:cNvSpPr>
            <a:spLocks noGrp="1"/>
          </p:cNvSpPr>
          <p:nvPr>
            <p:ph type="ftr" sz="quarter" idx="10"/>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3" name="Slide Number Placeholder 2">
            <a:extLst>
              <a:ext uri="{FF2B5EF4-FFF2-40B4-BE49-F238E27FC236}">
                <a16:creationId xmlns:a16="http://schemas.microsoft.com/office/drawing/2014/main" id="{B309AFA4-9022-91A5-AE3A-7F28F14BFBD0}"/>
              </a:ext>
            </a:extLst>
          </p:cNvPr>
          <p:cNvSpPr>
            <a:spLocks noGrp="1"/>
          </p:cNvSpPr>
          <p:nvPr>
            <p:ph type="sldNum" sz="quarter" idx="11"/>
          </p:nvPr>
        </p:nvSpPr>
        <p:spPr/>
        <p:txBody>
          <a:bodyPr/>
          <a:lstStyle/>
          <a:p>
            <a:fld id="{6548A57E-3D93-ED44-ACB1-374FABDFB92A}" type="slidenum">
              <a:rPr lang="en-US" smtClean="0"/>
              <a:pPr/>
              <a:t>‹#›</a:t>
            </a:fld>
            <a:endParaRPr lang="en-US"/>
          </a:p>
        </p:txBody>
      </p:sp>
      <p:sp>
        <p:nvSpPr>
          <p:cNvPr id="9" name="Rectangle 8">
            <a:extLst>
              <a:ext uri="{FF2B5EF4-FFF2-40B4-BE49-F238E27FC236}">
                <a16:creationId xmlns:a16="http://schemas.microsoft.com/office/drawing/2014/main" id="{654D4AC5-79DD-504B-E1AF-7F20704D347A}"/>
              </a:ext>
            </a:extLst>
          </p:cNvPr>
          <p:cNvSpPr/>
          <p:nvPr userDrawn="1"/>
        </p:nvSpPr>
        <p:spPr>
          <a:xfrm>
            <a:off x="6064228" y="2051336"/>
            <a:ext cx="3987112" cy="3740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6348F5CD-AD0E-5666-76D5-6220A4D4EAE5}"/>
              </a:ext>
            </a:extLst>
          </p:cNvPr>
          <p:cNvGrpSpPr/>
          <p:nvPr userDrawn="1"/>
        </p:nvGrpSpPr>
        <p:grpSpPr>
          <a:xfrm>
            <a:off x="4720280" y="0"/>
            <a:ext cx="7471720" cy="109728"/>
            <a:chOff x="5400170" y="0"/>
            <a:chExt cx="7125460" cy="114758"/>
          </a:xfrm>
        </p:grpSpPr>
        <p:sp>
          <p:nvSpPr>
            <p:cNvPr id="5" name="Rectangle 4">
              <a:extLst>
                <a:ext uri="{FF2B5EF4-FFF2-40B4-BE49-F238E27FC236}">
                  <a16:creationId xmlns:a16="http://schemas.microsoft.com/office/drawing/2014/main" id="{131D5B3B-FC9B-3621-9E72-D2E480B0932E}"/>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B417DD-2262-BB78-C994-4398CA88D18D}"/>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A024B2-1F63-7319-D97F-CA376224CE4A}"/>
                </a:ext>
              </a:extLst>
            </p:cNvPr>
            <p:cNvSpPr/>
            <p:nvPr/>
          </p:nvSpPr>
          <p:spPr>
            <a:xfrm>
              <a:off x="10717349" y="0"/>
              <a:ext cx="1808281"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D743B6-FF70-2183-06A2-8055C9220648}"/>
                </a:ext>
              </a:extLst>
            </p:cNvPr>
            <p:cNvSpPr/>
            <p:nvPr/>
          </p:nvSpPr>
          <p:spPr>
            <a:xfrm>
              <a:off x="5400170" y="0"/>
              <a:ext cx="1809290" cy="114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2" descr="O:\Marketing\New Frontier Master Materials October 2013\Optimization- MO RE Frontier.jpg">
            <a:extLst>
              <a:ext uri="{FF2B5EF4-FFF2-40B4-BE49-F238E27FC236}">
                <a16:creationId xmlns:a16="http://schemas.microsoft.com/office/drawing/2014/main" id="{4A8DF7D4-D7E1-085E-A2C6-8D94D27B13C1}"/>
              </a:ext>
            </a:extLst>
          </p:cNvPr>
          <p:cNvPicPr>
            <a:picLocks noChangeAspect="1" noChangeArrowheads="1"/>
          </p:cNvPicPr>
          <p:nvPr userDrawn="1"/>
        </p:nvPicPr>
        <p:blipFill rotWithShape="1">
          <a:blip r:embed="rId2">
            <a:duotone>
              <a:schemeClr val="accent5">
                <a:shade val="45000"/>
                <a:satMod val="135000"/>
              </a:schemeClr>
              <a:prstClr val="white"/>
            </a:duotone>
            <a:alphaModFix/>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3204" t="21120" r="8335" b="22142"/>
          <a:stretch/>
        </p:blipFill>
        <p:spPr bwMode="auto">
          <a:xfrm>
            <a:off x="6981675" y="2671760"/>
            <a:ext cx="2798065" cy="224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a:extLst>
              <a:ext uri="{FF2B5EF4-FFF2-40B4-BE49-F238E27FC236}">
                <a16:creationId xmlns:a16="http://schemas.microsoft.com/office/drawing/2014/main" id="{B8C42949-313B-FAC1-A3F6-C07C9E7E17DC}"/>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829032" y="1807269"/>
            <a:ext cx="4648200" cy="4229100"/>
          </a:xfrm>
          <a:prstGeom prst="rect">
            <a:avLst/>
          </a:prstGeom>
        </p:spPr>
      </p:pic>
      <p:sp>
        <p:nvSpPr>
          <p:cNvPr id="36" name="Rectangle 35">
            <a:extLst>
              <a:ext uri="{FF2B5EF4-FFF2-40B4-BE49-F238E27FC236}">
                <a16:creationId xmlns:a16="http://schemas.microsoft.com/office/drawing/2014/main" id="{565F662F-6FD9-0C50-49AC-246740754CC8}"/>
              </a:ext>
            </a:extLst>
          </p:cNvPr>
          <p:cNvSpPr/>
          <p:nvPr userDrawn="1"/>
        </p:nvSpPr>
        <p:spPr>
          <a:xfrm>
            <a:off x="8153279" y="821631"/>
            <a:ext cx="3115235" cy="17682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mn-ea"/>
                <a:cs typeface="+mn-cs"/>
              </a:rPr>
              <a:t>MICHAUD RESAMPLED EFFICIENT FRONTIER </a:t>
            </a:r>
            <a:b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mn-ea"/>
                <a:cs typeface="+mn-cs"/>
              </a:rPr>
            </a:b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mn-ea"/>
                <a:cs typeface="+mn-cs"/>
              </a:rPr>
              <a:t>&amp; SIMULATED EFFICIENT PORTFOLIOS</a:t>
            </a:r>
          </a:p>
        </p:txBody>
      </p:sp>
    </p:spTree>
    <p:extLst>
      <p:ext uri="{BB962C8B-B14F-4D97-AF65-F5344CB8AC3E}">
        <p14:creationId xmlns:p14="http://schemas.microsoft.com/office/powerpoint/2010/main" val="7406901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ccounting for the Unknown">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04E157-CF4E-2833-D65C-D32BD7C2ACDF}"/>
              </a:ext>
            </a:extLst>
          </p:cNvPr>
          <p:cNvSpPr/>
          <p:nvPr userDrawn="1"/>
        </p:nvSpPr>
        <p:spPr>
          <a:xfrm>
            <a:off x="4720280" y="0"/>
            <a:ext cx="7471721"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F837785-0D33-2E4E-F991-E3D81AA65B34}"/>
              </a:ext>
            </a:extLst>
          </p:cNvPr>
          <p:cNvGrpSpPr/>
          <p:nvPr userDrawn="1"/>
        </p:nvGrpSpPr>
        <p:grpSpPr>
          <a:xfrm>
            <a:off x="5372006" y="722015"/>
            <a:ext cx="4696388" cy="4192809"/>
            <a:chOff x="5698577" y="821631"/>
            <a:chExt cx="4696388" cy="4192809"/>
          </a:xfrm>
        </p:grpSpPr>
        <p:sp>
          <p:nvSpPr>
            <p:cNvPr id="29" name="Rounded Rectangle 28">
              <a:extLst>
                <a:ext uri="{FF2B5EF4-FFF2-40B4-BE49-F238E27FC236}">
                  <a16:creationId xmlns:a16="http://schemas.microsoft.com/office/drawing/2014/main" id="{6FADCC8E-A0E4-B686-4796-47EFD7DEAAD4}"/>
                </a:ext>
              </a:extLst>
            </p:cNvPr>
            <p:cNvSpPr/>
            <p:nvPr userDrawn="1"/>
          </p:nvSpPr>
          <p:spPr>
            <a:xfrm>
              <a:off x="5698577" y="821631"/>
              <a:ext cx="4696388" cy="4192809"/>
            </a:xfrm>
            <a:prstGeom prst="roundRect">
              <a:avLst>
                <a:gd name="adj" fmla="val 4476"/>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F7E8A3B1-9D89-F24A-98B7-62F3A727ADB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29867" y="1014074"/>
              <a:ext cx="4459471" cy="3807925"/>
            </a:xfrm>
            <a:prstGeom prst="rect">
              <a:avLst/>
            </a:prstGeom>
          </p:spPr>
        </p:pic>
      </p:grpSp>
      <p:cxnSp>
        <p:nvCxnSpPr>
          <p:cNvPr id="24" name="Straight Connector 23">
            <a:extLst>
              <a:ext uri="{FF2B5EF4-FFF2-40B4-BE49-F238E27FC236}">
                <a16:creationId xmlns:a16="http://schemas.microsoft.com/office/drawing/2014/main" id="{E3119999-8719-6E61-1528-4E456B31D682}"/>
              </a:ext>
            </a:extLst>
          </p:cNvPr>
          <p:cNvCxnSpPr>
            <a:cxnSpLocks/>
          </p:cNvCxnSpPr>
          <p:nvPr userDrawn="1"/>
        </p:nvCxnSpPr>
        <p:spPr>
          <a:xfrm>
            <a:off x="442597" y="247428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E4942568-22DD-5DAA-CB5A-76761A0CF72C}"/>
              </a:ext>
            </a:extLst>
          </p:cNvPr>
          <p:cNvSpPr txBox="1">
            <a:spLocks/>
          </p:cNvSpPr>
          <p:nvPr userDrawn="1"/>
        </p:nvSpPr>
        <p:spPr>
          <a:xfrm>
            <a:off x="442597" y="2836707"/>
            <a:ext cx="3696523" cy="3342207"/>
          </a:xfrm>
          <a:prstGeom prst="rect">
            <a:avLst/>
          </a:prstGeom>
        </p:spPr>
        <p:txBody>
          <a:bodyPr lIns="0"/>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Clr>
                <a:schemeClr val="tx2"/>
              </a:buClr>
              <a:buFont typeface="Arial" panose="020B0604020202020204" pitchFamily="34" charset="0"/>
              <a:buNone/>
            </a:pPr>
            <a:r>
              <a:rPr lang="en-US" altLang="en-US" sz="1500" b="0">
                <a:solidFill>
                  <a:srgbClr val="131225"/>
                </a:solidFill>
              </a:rPr>
              <a:t>New Frontier accounts for the knowns </a:t>
            </a:r>
            <a:r>
              <a:rPr lang="en-US" altLang="en-US" sz="1500" b="1">
                <a:solidFill>
                  <a:srgbClr val="131225"/>
                </a:solidFill>
              </a:rPr>
              <a:t>and</a:t>
            </a:r>
            <a:r>
              <a:rPr lang="en-US" altLang="en-US" sz="1500" b="0">
                <a:solidFill>
                  <a:srgbClr val="131225"/>
                </a:solidFill>
              </a:rPr>
              <a:t> unknowns to outline all optimal portfolios based on the levels of risk and return.</a:t>
            </a:r>
          </a:p>
        </p:txBody>
      </p:sp>
      <p:sp>
        <p:nvSpPr>
          <p:cNvPr id="36" name="Rectangle 35">
            <a:extLst>
              <a:ext uri="{FF2B5EF4-FFF2-40B4-BE49-F238E27FC236}">
                <a16:creationId xmlns:a16="http://schemas.microsoft.com/office/drawing/2014/main" id="{565F662F-6FD9-0C50-49AC-246740754CC8}"/>
              </a:ext>
            </a:extLst>
          </p:cNvPr>
          <p:cNvSpPr/>
          <p:nvPr userDrawn="1"/>
        </p:nvSpPr>
        <p:spPr>
          <a:xfrm>
            <a:off x="8868637" y="4287900"/>
            <a:ext cx="3115235" cy="176825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mn-ea"/>
                <a:cs typeface="+mn-cs"/>
              </a:rPr>
              <a:t>MARKOWITZ CLASSIC EFFICIENT FRONTIER</a:t>
            </a:r>
          </a:p>
        </p:txBody>
      </p:sp>
      <p:sp>
        <p:nvSpPr>
          <p:cNvPr id="42" name="TextBox 41">
            <a:extLst>
              <a:ext uri="{FF2B5EF4-FFF2-40B4-BE49-F238E27FC236}">
                <a16:creationId xmlns:a16="http://schemas.microsoft.com/office/drawing/2014/main" id="{543BBF24-58A1-8FF8-338D-879D635C9A72}"/>
              </a:ext>
            </a:extLst>
          </p:cNvPr>
          <p:cNvSpPr txBox="1"/>
          <p:nvPr userDrawn="1"/>
        </p:nvSpPr>
        <p:spPr>
          <a:xfrm>
            <a:off x="442597" y="637089"/>
            <a:ext cx="3354196" cy="1569660"/>
          </a:xfrm>
          <a:prstGeom prst="rect">
            <a:avLst/>
          </a:prstGeom>
          <a:noFill/>
        </p:spPr>
        <p:txBody>
          <a:bodyPr wrap="square" lIns="0">
            <a:spAutoFit/>
          </a:bodyPr>
          <a:lstStyle/>
          <a:p>
            <a:r>
              <a:rPr kumimoji="0" lang="en-US" altLang="en-US" sz="3200" b="0" i="0"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Accounting for Known Returns and Risks</a:t>
            </a:r>
            <a:endParaRPr lang="en-US">
              <a:solidFill>
                <a:srgbClr val="131225"/>
              </a:solidFill>
            </a:endParaRPr>
          </a:p>
        </p:txBody>
      </p:sp>
      <p:sp>
        <p:nvSpPr>
          <p:cNvPr id="2" name="Footer Placeholder 1">
            <a:extLst>
              <a:ext uri="{FF2B5EF4-FFF2-40B4-BE49-F238E27FC236}">
                <a16:creationId xmlns:a16="http://schemas.microsoft.com/office/drawing/2014/main" id="{DF4F007B-DC58-3F74-4B71-2ECA82DEC758}"/>
              </a:ext>
            </a:extLst>
          </p:cNvPr>
          <p:cNvSpPr>
            <a:spLocks noGrp="1"/>
          </p:cNvSpPr>
          <p:nvPr>
            <p:ph type="ftr" sz="quarter" idx="10"/>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3" name="Slide Number Placeholder 2">
            <a:extLst>
              <a:ext uri="{FF2B5EF4-FFF2-40B4-BE49-F238E27FC236}">
                <a16:creationId xmlns:a16="http://schemas.microsoft.com/office/drawing/2014/main" id="{B309AFA4-9022-91A5-AE3A-7F28F14BFBD0}"/>
              </a:ext>
            </a:extLst>
          </p:cNvPr>
          <p:cNvSpPr>
            <a:spLocks noGrp="1"/>
          </p:cNvSpPr>
          <p:nvPr>
            <p:ph type="sldNum" sz="quarter" idx="11"/>
          </p:nvPr>
        </p:nvSpPr>
        <p:spPr/>
        <p:txBody>
          <a:bodyPr/>
          <a:lstStyle/>
          <a:p>
            <a:fld id="{6548A57E-3D93-ED44-ACB1-374FABDFB92A}" type="slidenum">
              <a:rPr lang="en-US" smtClean="0"/>
              <a:pPr/>
              <a:t>‹#›</a:t>
            </a:fld>
            <a:endParaRPr lang="en-US"/>
          </a:p>
        </p:txBody>
      </p:sp>
      <p:grpSp>
        <p:nvGrpSpPr>
          <p:cNvPr id="4" name="Group 3">
            <a:extLst>
              <a:ext uri="{FF2B5EF4-FFF2-40B4-BE49-F238E27FC236}">
                <a16:creationId xmlns:a16="http://schemas.microsoft.com/office/drawing/2014/main" id="{6348F5CD-AD0E-5666-76D5-6220A4D4EAE5}"/>
              </a:ext>
            </a:extLst>
          </p:cNvPr>
          <p:cNvGrpSpPr/>
          <p:nvPr userDrawn="1"/>
        </p:nvGrpSpPr>
        <p:grpSpPr>
          <a:xfrm>
            <a:off x="4720280" y="0"/>
            <a:ext cx="7471720" cy="109728"/>
            <a:chOff x="5400170" y="0"/>
            <a:chExt cx="7125460" cy="114758"/>
          </a:xfrm>
        </p:grpSpPr>
        <p:sp>
          <p:nvSpPr>
            <p:cNvPr id="5" name="Rectangle 4">
              <a:extLst>
                <a:ext uri="{FF2B5EF4-FFF2-40B4-BE49-F238E27FC236}">
                  <a16:creationId xmlns:a16="http://schemas.microsoft.com/office/drawing/2014/main" id="{131D5B3B-FC9B-3621-9E72-D2E480B0932E}"/>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B417DD-2262-BB78-C994-4398CA88D18D}"/>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A024B2-1F63-7319-D97F-CA376224CE4A}"/>
                </a:ext>
              </a:extLst>
            </p:cNvPr>
            <p:cNvSpPr/>
            <p:nvPr/>
          </p:nvSpPr>
          <p:spPr>
            <a:xfrm>
              <a:off x="10717349" y="0"/>
              <a:ext cx="1808281"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D743B6-FF70-2183-06A2-8055C9220648}"/>
                </a:ext>
              </a:extLst>
            </p:cNvPr>
            <p:cNvSpPr/>
            <p:nvPr/>
          </p:nvSpPr>
          <p:spPr>
            <a:xfrm>
              <a:off x="5400170" y="0"/>
              <a:ext cx="1809290" cy="114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658125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ebalancing">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04E157-CF4E-2833-D65C-D32BD7C2ACDF}"/>
              </a:ext>
            </a:extLst>
          </p:cNvPr>
          <p:cNvSpPr/>
          <p:nvPr userDrawn="1"/>
        </p:nvSpPr>
        <p:spPr>
          <a:xfrm>
            <a:off x="4720280" y="0"/>
            <a:ext cx="7471721"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6FADCC8E-A0E4-B686-4796-47EFD7DEAAD4}"/>
              </a:ext>
            </a:extLst>
          </p:cNvPr>
          <p:cNvSpPr/>
          <p:nvPr userDrawn="1"/>
        </p:nvSpPr>
        <p:spPr>
          <a:xfrm>
            <a:off x="5372006" y="722015"/>
            <a:ext cx="4696388" cy="4192809"/>
          </a:xfrm>
          <a:prstGeom prst="roundRect">
            <a:avLst>
              <a:gd name="adj" fmla="val 4476"/>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3119999-8719-6E61-1528-4E456B31D682}"/>
              </a:ext>
            </a:extLst>
          </p:cNvPr>
          <p:cNvCxnSpPr>
            <a:cxnSpLocks/>
          </p:cNvCxnSpPr>
          <p:nvPr userDrawn="1"/>
        </p:nvCxnSpPr>
        <p:spPr>
          <a:xfrm>
            <a:off x="442597" y="247428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E4942568-22DD-5DAA-CB5A-76761A0CF72C}"/>
              </a:ext>
            </a:extLst>
          </p:cNvPr>
          <p:cNvSpPr txBox="1">
            <a:spLocks/>
          </p:cNvSpPr>
          <p:nvPr userDrawn="1"/>
        </p:nvSpPr>
        <p:spPr>
          <a:xfrm>
            <a:off x="442597" y="2836707"/>
            <a:ext cx="3696523" cy="3342207"/>
          </a:xfrm>
          <a:prstGeom prst="rect">
            <a:avLst/>
          </a:prstGeom>
        </p:spPr>
        <p:txBody>
          <a:bodyPr lIns="0"/>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Clr>
                <a:schemeClr val="tx2"/>
              </a:buClr>
              <a:buFont typeface="Arial" panose="020B0604020202020204" pitchFamily="34" charset="0"/>
              <a:buNone/>
            </a:pPr>
            <a:r>
              <a:rPr lang="en-US" altLang="en-US" sz="1500" b="0">
                <a:solidFill>
                  <a:srgbClr val="131225"/>
                </a:solidFill>
              </a:rPr>
              <a:t>Does your investment process monitor changes to your portfolio every day, and rebalance if and only if needed to keep it optimal, so, risks and trading costs stay under control? </a:t>
            </a:r>
          </a:p>
        </p:txBody>
      </p:sp>
      <p:sp>
        <p:nvSpPr>
          <p:cNvPr id="36" name="Rectangle 35">
            <a:extLst>
              <a:ext uri="{FF2B5EF4-FFF2-40B4-BE49-F238E27FC236}">
                <a16:creationId xmlns:a16="http://schemas.microsoft.com/office/drawing/2014/main" id="{565F662F-6FD9-0C50-49AC-246740754CC8}"/>
              </a:ext>
            </a:extLst>
          </p:cNvPr>
          <p:cNvSpPr/>
          <p:nvPr userDrawn="1"/>
        </p:nvSpPr>
        <p:spPr>
          <a:xfrm>
            <a:off x="8868637" y="4287900"/>
            <a:ext cx="3115235" cy="176825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mn-ea"/>
                <a:cs typeface="+mn-cs"/>
              </a:rPr>
              <a:t>CONSISTENT MONITORING OF PORTFOLIO PERFORMANCE</a:t>
            </a:r>
          </a:p>
        </p:txBody>
      </p:sp>
      <p:sp>
        <p:nvSpPr>
          <p:cNvPr id="42" name="TextBox 41">
            <a:extLst>
              <a:ext uri="{FF2B5EF4-FFF2-40B4-BE49-F238E27FC236}">
                <a16:creationId xmlns:a16="http://schemas.microsoft.com/office/drawing/2014/main" id="{543BBF24-58A1-8FF8-338D-879D635C9A72}"/>
              </a:ext>
            </a:extLst>
          </p:cNvPr>
          <p:cNvSpPr txBox="1"/>
          <p:nvPr userDrawn="1"/>
        </p:nvSpPr>
        <p:spPr>
          <a:xfrm>
            <a:off x="442597" y="637089"/>
            <a:ext cx="3354196" cy="1569660"/>
          </a:xfrm>
          <a:prstGeom prst="rect">
            <a:avLst/>
          </a:prstGeom>
          <a:noFill/>
        </p:spPr>
        <p:txBody>
          <a:bodyPr wrap="square" lIns="0">
            <a:spAutoFit/>
          </a:bodyPr>
          <a:lstStyle/>
          <a:p>
            <a:r>
              <a:rPr kumimoji="0" lang="en-US" altLang="en-US" sz="3200" b="0" i="0" u="none" strike="noStrike" kern="1200" cap="none" spc="0" normalizeH="0" baseline="0" noProof="0">
                <a:ln>
                  <a:noFill/>
                </a:ln>
                <a:solidFill>
                  <a:srgbClr val="131225"/>
                </a:solidFill>
                <a:effectLst/>
                <a:uLnTx/>
                <a:uFillTx/>
                <a:latin typeface="Century Gothic" panose="020B0502020202020204" pitchFamily="34" charset="0"/>
                <a:ea typeface="Tahoma" panose="020B0604030504040204" pitchFamily="34" charset="0"/>
                <a:cs typeface="Tahoma" panose="020B0604030504040204" pitchFamily="34" charset="0"/>
              </a:rPr>
              <a:t>An Intelligent Rebalancing System</a:t>
            </a:r>
          </a:p>
        </p:txBody>
      </p:sp>
      <p:sp>
        <p:nvSpPr>
          <p:cNvPr id="2" name="Footer Placeholder 1">
            <a:extLst>
              <a:ext uri="{FF2B5EF4-FFF2-40B4-BE49-F238E27FC236}">
                <a16:creationId xmlns:a16="http://schemas.microsoft.com/office/drawing/2014/main" id="{DF4F007B-DC58-3F74-4B71-2ECA82DEC758}"/>
              </a:ext>
            </a:extLst>
          </p:cNvPr>
          <p:cNvSpPr>
            <a:spLocks noGrp="1"/>
          </p:cNvSpPr>
          <p:nvPr>
            <p:ph type="ftr" sz="quarter" idx="10"/>
          </p:nvPr>
        </p:nvSpPr>
        <p:spPr/>
        <p:txBody>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2022 New Frontier Advisors LLC.  All rights reserved.</a:t>
            </a:r>
          </a:p>
        </p:txBody>
      </p:sp>
      <p:sp>
        <p:nvSpPr>
          <p:cNvPr id="3" name="Slide Number Placeholder 2">
            <a:extLst>
              <a:ext uri="{FF2B5EF4-FFF2-40B4-BE49-F238E27FC236}">
                <a16:creationId xmlns:a16="http://schemas.microsoft.com/office/drawing/2014/main" id="{B309AFA4-9022-91A5-AE3A-7F28F14BFBD0}"/>
              </a:ext>
            </a:extLst>
          </p:cNvPr>
          <p:cNvSpPr>
            <a:spLocks noGrp="1"/>
          </p:cNvSpPr>
          <p:nvPr>
            <p:ph type="sldNum" sz="quarter" idx="11"/>
          </p:nvPr>
        </p:nvSpPr>
        <p:spPr/>
        <p:txBody>
          <a:bodyPr/>
          <a:lstStyle/>
          <a:p>
            <a:fld id="{6548A57E-3D93-ED44-ACB1-374FABDFB92A}" type="slidenum">
              <a:rPr lang="en-US" smtClean="0"/>
              <a:pPr/>
              <a:t>‹#›</a:t>
            </a:fld>
            <a:endParaRPr lang="en-US"/>
          </a:p>
        </p:txBody>
      </p:sp>
      <p:grpSp>
        <p:nvGrpSpPr>
          <p:cNvPr id="4" name="Group 3">
            <a:extLst>
              <a:ext uri="{FF2B5EF4-FFF2-40B4-BE49-F238E27FC236}">
                <a16:creationId xmlns:a16="http://schemas.microsoft.com/office/drawing/2014/main" id="{6348F5CD-AD0E-5666-76D5-6220A4D4EAE5}"/>
              </a:ext>
            </a:extLst>
          </p:cNvPr>
          <p:cNvGrpSpPr/>
          <p:nvPr userDrawn="1"/>
        </p:nvGrpSpPr>
        <p:grpSpPr>
          <a:xfrm>
            <a:off x="4720280" y="0"/>
            <a:ext cx="7471720" cy="109728"/>
            <a:chOff x="5400170" y="0"/>
            <a:chExt cx="7125460" cy="114758"/>
          </a:xfrm>
        </p:grpSpPr>
        <p:sp>
          <p:nvSpPr>
            <p:cNvPr id="5" name="Rectangle 4">
              <a:extLst>
                <a:ext uri="{FF2B5EF4-FFF2-40B4-BE49-F238E27FC236}">
                  <a16:creationId xmlns:a16="http://schemas.microsoft.com/office/drawing/2014/main" id="{131D5B3B-FC9B-3621-9E72-D2E480B0932E}"/>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B417DD-2262-BB78-C994-4398CA88D18D}"/>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A024B2-1F63-7319-D97F-CA376224CE4A}"/>
                </a:ext>
              </a:extLst>
            </p:cNvPr>
            <p:cNvSpPr/>
            <p:nvPr/>
          </p:nvSpPr>
          <p:spPr>
            <a:xfrm>
              <a:off x="10717349" y="0"/>
              <a:ext cx="1808281"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D743B6-FF70-2183-06A2-8055C9220648}"/>
                </a:ext>
              </a:extLst>
            </p:cNvPr>
            <p:cNvSpPr/>
            <p:nvPr/>
          </p:nvSpPr>
          <p:spPr>
            <a:xfrm>
              <a:off x="5400170" y="0"/>
              <a:ext cx="1809290" cy="114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Screen Recording 2023-11-29 at 3.06.04 PM">
            <a:hlinkClick r:id="" action="ppaction://media"/>
            <a:extLst>
              <a:ext uri="{FF2B5EF4-FFF2-40B4-BE49-F238E27FC236}">
                <a16:creationId xmlns:a16="http://schemas.microsoft.com/office/drawing/2014/main" id="{B626F9AE-2F21-2476-7990-6AAB0B646174}"/>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b="2794"/>
          <a:stretch/>
        </p:blipFill>
        <p:spPr>
          <a:xfrm>
            <a:off x="6214836" y="1783597"/>
            <a:ext cx="3139177" cy="1846042"/>
          </a:xfrm>
          <a:prstGeom prst="rect">
            <a:avLst/>
          </a:prstGeom>
        </p:spPr>
      </p:pic>
    </p:spTree>
    <p:extLst>
      <p:ext uri="{BB962C8B-B14F-4D97-AF65-F5344CB8AC3E}">
        <p14:creationId xmlns:p14="http://schemas.microsoft.com/office/powerpoint/2010/main" val="118624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mute="1">
                <p:cTn id="12" repeatCount="indefinite" fill="hold" display="0">
                  <p:stCondLst>
                    <p:cond delay="indefinite"/>
                  </p:stCondLst>
                </p:cTn>
                <p:tgtEl>
                  <p:spTgt spid="13"/>
                </p:tgtEl>
              </p:cMediaNode>
            </p:video>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898BF45-0B1E-E880-B911-1C93F94B9526}"/>
              </a:ext>
            </a:extLst>
          </p:cNvPr>
          <p:cNvSpPr/>
          <p:nvPr userDrawn="1"/>
        </p:nvSpPr>
        <p:spPr>
          <a:xfrm>
            <a:off x="0" y="1056968"/>
            <a:ext cx="12186714" cy="5801031"/>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43A07E14-FDAC-2B16-31EB-C813A76CD1CE}"/>
              </a:ext>
            </a:extLst>
          </p:cNvPr>
          <p:cNvCxnSpPr>
            <a:cxnSpLocks/>
          </p:cNvCxnSpPr>
          <p:nvPr userDrawn="1"/>
        </p:nvCxnSpPr>
        <p:spPr>
          <a:xfrm flipV="1">
            <a:off x="1095919" y="2057400"/>
            <a:ext cx="0" cy="2367939"/>
          </a:xfrm>
          <a:prstGeom prst="line">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53F7D403-E9AC-E8F7-F981-ADB8C352F733}"/>
              </a:ext>
            </a:extLst>
          </p:cNvPr>
          <p:cNvSpPr txBox="1"/>
          <p:nvPr userDrawn="1"/>
        </p:nvSpPr>
        <p:spPr>
          <a:xfrm>
            <a:off x="738075" y="4700499"/>
            <a:ext cx="2374018" cy="1246495"/>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January 11</a:t>
            </a:r>
            <a:endParaRPr lang="en-US" sz="11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a:defRPr/>
            </a:pPr>
            <a:r>
              <a:rPr kumimoji="0" lang="en-US" sz="1100" b="1" i="0" u="none" strike="noStrike" kern="1200" cap="none" spc="0" normalizeH="0" baseline="0" noProof="0">
                <a:ln>
                  <a:noFill/>
                </a:ln>
                <a:solidFill>
                  <a:schemeClr val="accent1"/>
                </a:solidFill>
                <a:effectLst/>
                <a:uLnTx/>
                <a:uFillTx/>
                <a:latin typeface="Century Gothic" panose="020B0502020202020204" pitchFamily="34" charset="0"/>
                <a:ea typeface="Tahoma"/>
                <a:cs typeface="Tahoma"/>
              </a:rPr>
              <a:t>Tax-Sensitive</a:t>
            </a:r>
            <a:br>
              <a:rPr lang="en-US" sz="1100" b="1">
                <a:solidFill>
                  <a:schemeClr val="accent1"/>
                </a:solidFill>
                <a:latin typeface="Century Gothic" panose="020B0502020202020204" pitchFamily="34" charset="0"/>
                <a:ea typeface="Tahoma"/>
                <a:cs typeface="Tahoma"/>
              </a:rPr>
            </a:br>
            <a:endParaRPr lang="en-US" sz="1100" b="1" i="0" u="none" strike="noStrike" kern="1200" cap="none" spc="0" normalizeH="0" baseline="0" noProof="0">
              <a:ln>
                <a:noFill/>
              </a:ln>
              <a:solidFill>
                <a:schemeClr val="accent1"/>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171450" marR="0" lvl="0" indent="-171450" algn="l" defTabSz="914400" rtl="0" eaLnBrk="1" fontAlgn="base" latinLnBrk="0" hangingPunct="1">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Removed China</a:t>
            </a:r>
            <a:endParaRPr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marL="171450" marR="0" lvl="0" indent="-171450" algn="l" defTabSz="914400" rtl="0" eaLnBrk="1" fontAlgn="base" latinLnBrk="0" hangingPunct="1">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Added EAFE Min Vol to lower  bond exposure​</a:t>
            </a:r>
            <a:endParaRPr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marL="171450" marR="0" lvl="0" indent="-171450" algn="l" defTabSz="914400" rtl="0" eaLnBrk="1" fontAlgn="base" latinLnBrk="0" hangingPunct="1">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Took gains from US Large Cap</a:t>
            </a:r>
            <a:endParaRPr lang="en-US" sz="1000" b="1"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p:txBody>
      </p:sp>
      <p:cxnSp>
        <p:nvCxnSpPr>
          <p:cNvPr id="7" name="Straight Connector 6">
            <a:extLst>
              <a:ext uri="{FF2B5EF4-FFF2-40B4-BE49-F238E27FC236}">
                <a16:creationId xmlns:a16="http://schemas.microsoft.com/office/drawing/2014/main" id="{1B01A170-9CC9-4B0C-8610-FE04D0B05727}"/>
              </a:ext>
            </a:extLst>
          </p:cNvPr>
          <p:cNvCxnSpPr>
            <a:cxnSpLocks/>
          </p:cNvCxnSpPr>
          <p:nvPr userDrawn="1"/>
        </p:nvCxnSpPr>
        <p:spPr>
          <a:xfrm flipV="1">
            <a:off x="645880" y="4385072"/>
            <a:ext cx="0" cy="1679868"/>
          </a:xfrm>
          <a:prstGeom prst="line">
            <a:avLst/>
          </a:prstGeom>
          <a:ln w="19050">
            <a:solidFill>
              <a:schemeClr val="tx1"/>
            </a:solidFill>
            <a:headEnd type="oval"/>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A61B24D-BE77-0E7F-4F4D-52AC9D843620}"/>
              </a:ext>
            </a:extLst>
          </p:cNvPr>
          <p:cNvSpPr txBox="1"/>
          <p:nvPr userDrawn="1"/>
        </p:nvSpPr>
        <p:spPr>
          <a:xfrm>
            <a:off x="1174819" y="2126737"/>
            <a:ext cx="2243302" cy="1477328"/>
          </a:xfrm>
          <a:prstGeom prst="rect">
            <a:avLst/>
          </a:prstGeom>
          <a:noFill/>
        </p:spPr>
        <p:txBody>
          <a:bodyPr wrap="square" lIns="91440" tIns="45720" rIns="91440" bIns="45720" rtlCol="0" anchor="t">
            <a:spAutoFit/>
          </a:bodyPr>
          <a:lstStyle/>
          <a:p>
            <a:pPr>
              <a:defRPr/>
            </a:pPr>
            <a:r>
              <a:rPr lang="en-US" sz="1100">
                <a:solidFill>
                  <a:schemeClr val="tx1"/>
                </a:solidFill>
                <a:latin typeface="Century Gothic" panose="020B0502020202020204" pitchFamily="34" charset="0"/>
                <a:ea typeface="Tahoma"/>
                <a:cs typeface="Tahoma"/>
              </a:rPr>
              <a:t>January 21</a:t>
            </a:r>
            <a:endParaRPr lang="en-US" sz="1100">
              <a:solidFill>
                <a:schemeClr val="tx1"/>
              </a:solidFill>
              <a:latin typeface="Century Gothic" panose="020B0502020202020204" pitchFamily="34" charset="0"/>
              <a:cs typeface="Calibri"/>
            </a:endParaRPr>
          </a:p>
          <a:p>
            <a:pPr>
              <a:defRPr/>
            </a:pPr>
            <a:r>
              <a:rPr lang="en-US" sz="1100" b="1">
                <a:solidFill>
                  <a:schemeClr val="accent1"/>
                </a:solidFill>
                <a:latin typeface="Century Gothic" panose="020B0502020202020204" pitchFamily="34" charset="0"/>
                <a:ea typeface="Tahoma"/>
                <a:cs typeface="Tahoma"/>
              </a:rPr>
              <a:t>Multi-Asset Income</a:t>
            </a:r>
            <a:endParaRPr lang="en-US" sz="1100">
              <a:solidFill>
                <a:schemeClr val="accent1"/>
              </a:solidFill>
              <a:latin typeface="Century Gothic" panose="020B0502020202020204" pitchFamily="34" charset="0"/>
              <a:ea typeface="+mn-lt"/>
              <a:cs typeface="+mn-lt"/>
            </a:endParaRPr>
          </a:p>
          <a:p>
            <a:pPr marL="109728">
              <a:defRPr/>
            </a:pPr>
            <a:endParaRPr lang="en-US" sz="1000">
              <a:solidFill>
                <a:schemeClr val="tx1"/>
              </a:solidFill>
              <a:latin typeface="Century Gothic" panose="020B0502020202020204" pitchFamily="34" charset="0"/>
              <a:ea typeface="Tahoma"/>
              <a:cs typeface="Tahoma"/>
            </a:endParaRPr>
          </a:p>
          <a:p>
            <a:pPr marL="109728" indent="-171450">
              <a:buFont typeface="Arial" panose="020B0604020202020204" pitchFamily="34" charset="0"/>
              <a:buChar char="•"/>
              <a:defRPr/>
            </a:pPr>
            <a:r>
              <a:rPr lang="en-US" sz="1000">
                <a:solidFill>
                  <a:schemeClr val="tx1"/>
                </a:solidFill>
                <a:latin typeface="Century Gothic" panose="020B0502020202020204" pitchFamily="34" charset="0"/>
                <a:ea typeface="Tahoma"/>
                <a:cs typeface="Tahoma"/>
              </a:rPr>
              <a:t>Added</a:t>
            </a:r>
            <a:r>
              <a:rPr kumimoji="0"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 TIPS (higher yields)</a:t>
            </a:r>
            <a:endParaRPr lang="en-US" sz="1000">
              <a:solidFill>
                <a:schemeClr val="tx1"/>
              </a:solidFill>
              <a:latin typeface="Century Gothic" panose="020B0502020202020204" pitchFamily="34" charset="0"/>
              <a:cs typeface="Calibri"/>
            </a:endParaRPr>
          </a:p>
          <a:p>
            <a:pPr marL="109728" marR="0" lvl="0" indent="-1714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Took gains from US Dividends</a:t>
            </a:r>
            <a:endParaRPr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marL="109728" marR="0" lvl="0" indent="-1714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More Intl. Dividends</a:t>
            </a:r>
            <a:endParaRPr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
              <a:tabLst/>
              <a:defRPr/>
            </a:pPr>
            <a:endParaRPr lang="en-US" sz="14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spcBef>
                <a:spcPts val="0"/>
              </a:spcBef>
              <a:spcAft>
                <a:spcPts val="0"/>
              </a:spcAft>
              <a:buClrTx/>
              <a:buSzTx/>
              <a:buFontTx/>
              <a:buNone/>
              <a:tabLst/>
              <a:defRPr/>
            </a:pPr>
            <a:endParaRPr kumimoji="0" lang="en-US" sz="1400" b="1"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p:txBody>
      </p:sp>
      <p:sp>
        <p:nvSpPr>
          <p:cNvPr id="9" name="TextBox 8">
            <a:extLst>
              <a:ext uri="{FF2B5EF4-FFF2-40B4-BE49-F238E27FC236}">
                <a16:creationId xmlns:a16="http://schemas.microsoft.com/office/drawing/2014/main" id="{18450D9B-51AB-3D73-A0C5-79B6D53B1512}"/>
              </a:ext>
            </a:extLst>
          </p:cNvPr>
          <p:cNvSpPr txBox="1"/>
          <p:nvPr userDrawn="1"/>
        </p:nvSpPr>
        <p:spPr>
          <a:xfrm>
            <a:off x="5940914" y="4700499"/>
            <a:ext cx="2845722" cy="1292662"/>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July 15</a:t>
            </a:r>
            <a:endParaRPr lang="en-US" sz="11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marL="0" marR="0" lvl="0" indent="0" algn="l" defTabSz="914400" rtl="0" eaLnBrk="1" fontAlgn="auto" latinLnBrk="0" hangingPunct="1">
              <a:spcBef>
                <a:spcPts val="0"/>
              </a:spcBef>
              <a:spcAft>
                <a:spcPts val="0"/>
              </a:spcAft>
              <a:buClrTx/>
              <a:buSzTx/>
              <a:buFontTx/>
              <a:buNone/>
              <a:tabLst/>
              <a:defRPr/>
            </a:pPr>
            <a:r>
              <a:rPr kumimoji="0" lang="en-US" sz="1100" b="1" i="0" u="none" strike="noStrike" kern="1200" cap="none" spc="0" normalizeH="0" baseline="0" noProof="0">
                <a:ln>
                  <a:noFill/>
                </a:ln>
                <a:solidFill>
                  <a:schemeClr val="accent1"/>
                </a:solidFill>
                <a:effectLst/>
                <a:uLnTx/>
                <a:uFillTx/>
                <a:latin typeface="Century Gothic" panose="020B0502020202020204" pitchFamily="34" charset="0"/>
                <a:ea typeface="Tahoma"/>
                <a:cs typeface="Tahoma"/>
              </a:rPr>
              <a:t>Tax-Sensitive</a:t>
            </a:r>
            <a:endParaRPr lang="en-US" sz="1100" b="1" i="0" u="none" strike="noStrike" kern="1200" cap="none" spc="0" normalizeH="0" baseline="0" noProof="0">
              <a:ln>
                <a:noFill/>
              </a:ln>
              <a:solidFill>
                <a:schemeClr val="accent1"/>
              </a:solidFill>
              <a:effectLst/>
              <a:uLnTx/>
              <a:uFillTx/>
              <a:latin typeface="Century Gothic" panose="020B0502020202020204" pitchFamily="34" charset="0"/>
              <a:ea typeface="Tahoma"/>
              <a:cs typeface="Tahoma"/>
            </a:endParaRP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tabLst/>
              <a:defRPr/>
            </a:pPr>
            <a:endParaRPr lang="en-US" sz="10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171450" marR="0" lvl="0" indent="-171450" algn="l" defTabSz="914400" rtl="0" eaLnBrk="1" fontAlgn="base" latinLnBrk="0" hangingPunct="1">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Removed four taxable bonds (TIPS, Intl. Treasury, Long IG, Short HY)</a:t>
            </a:r>
            <a:endParaRPr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marL="171450" marR="0" lvl="0" indent="-171450" algn="l" defTabSz="914400" rtl="0" eaLnBrk="1" fontAlgn="base" latinLnBrk="0" hangingPunct="1">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More municipal bonds</a:t>
            </a:r>
            <a:endParaRPr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marL="0" marR="0" lvl="0" indent="0" algn="l" defTabSz="914400" rtl="0" eaLnBrk="1" fontAlgn="auto" latinLnBrk="0" hangingPunct="1">
              <a:spcBef>
                <a:spcPts val="0"/>
              </a:spcBef>
              <a:spcAft>
                <a:spcPts val="0"/>
              </a:spcAft>
              <a:buClrTx/>
              <a:buSzTx/>
              <a:buFontTx/>
              <a:buNone/>
              <a:tabLst/>
              <a:defRPr/>
            </a:pPr>
            <a:endParaRPr kumimoji="0" lang="en-US" sz="16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86250FF4-6F4C-9034-8E6F-DA4EACCF9DDB}"/>
              </a:ext>
            </a:extLst>
          </p:cNvPr>
          <p:cNvSpPr txBox="1"/>
          <p:nvPr userDrawn="1"/>
        </p:nvSpPr>
        <p:spPr>
          <a:xfrm>
            <a:off x="4949942" y="2788644"/>
            <a:ext cx="2140080" cy="1569660"/>
          </a:xfrm>
          <a:prstGeom prst="rect">
            <a:avLst/>
          </a:prstGeom>
          <a:noFill/>
        </p:spPr>
        <p:txBody>
          <a:bodyPr wrap="square" lIns="91440" tIns="45720" rIns="91440" bIns="45720" rtlCol="0" anchor="t">
            <a:spAutoFit/>
          </a:bodyPr>
          <a:lstStyle/>
          <a:p>
            <a:pPr>
              <a:defRPr/>
            </a:pPr>
            <a:r>
              <a:rPr lang="en-US" sz="1100">
                <a:solidFill>
                  <a:schemeClr val="tx1"/>
                </a:solidFill>
                <a:latin typeface="Century Gothic" panose="020B0502020202020204" pitchFamily="34" charset="0"/>
                <a:ea typeface="Tahoma"/>
                <a:cs typeface="Tahoma"/>
              </a:rPr>
              <a:t>June 30</a:t>
            </a:r>
            <a:br>
              <a:rPr lang="en-US" sz="1000" b="1">
                <a:solidFill>
                  <a:schemeClr val="tx1"/>
                </a:solidFill>
                <a:latin typeface="Century Gothic" panose="020B0502020202020204" pitchFamily="34" charset="0"/>
                <a:ea typeface="Tahoma"/>
                <a:cs typeface="Tahoma"/>
              </a:rPr>
            </a:br>
            <a:r>
              <a:rPr lang="en-US" sz="1100" b="1">
                <a:solidFill>
                  <a:schemeClr val="accent1"/>
                </a:solidFill>
                <a:latin typeface="Century Gothic" panose="020B0502020202020204" pitchFamily="34" charset="0"/>
                <a:ea typeface="Tahoma"/>
                <a:cs typeface="Tahoma"/>
              </a:rPr>
              <a:t>Multi-Asset Income</a:t>
            </a:r>
            <a:br>
              <a:rPr lang="en-US" sz="1000">
                <a:solidFill>
                  <a:schemeClr val="tx1"/>
                </a:solidFill>
                <a:latin typeface="Century Gothic" panose="020B0502020202020204" pitchFamily="34" charset="0"/>
                <a:ea typeface="Tahoma"/>
                <a:cs typeface="Tahoma"/>
              </a:rPr>
            </a:br>
            <a:endParaRPr lang="en-US" sz="1000">
              <a:solidFill>
                <a:schemeClr val="tx1"/>
              </a:solidFill>
              <a:latin typeface="Century Gothic" panose="020B0502020202020204" pitchFamily="34" charset="0"/>
              <a:ea typeface="Tahoma"/>
              <a:cs typeface="Tahoma"/>
            </a:endParaRPr>
          </a:p>
          <a:p>
            <a:pPr marL="171450" marR="0" lvl="0" indent="-171450" algn="l" defTabSz="914400">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Added Short Treasury </a:t>
            </a:r>
            <a:br>
              <a:rPr kumimoji="0"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br>
            <a:r>
              <a:rPr kumimoji="0"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(higher yields)</a:t>
            </a:r>
            <a:endParaRPr lang="en-US" sz="1000">
              <a:solidFill>
                <a:schemeClr val="tx1"/>
              </a:solidFill>
              <a:latin typeface="Century Gothic" panose="020B0502020202020204" pitchFamily="34" charset="0"/>
              <a:cs typeface="Calibri"/>
            </a:endParaRP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More credit exposure</a:t>
            </a:r>
            <a:endParaRPr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marL="171450" indent="-171450">
              <a:buFont typeface="Arial" panose="020B0604020202020204" pitchFamily="34" charset="0"/>
              <a:buChar char="•"/>
              <a:defRPr/>
            </a:pPr>
            <a:r>
              <a:rPr kumimoji="0"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Reduced value overweight</a:t>
            </a:r>
            <a:r>
              <a:rPr lang="en-US" sz="1000">
                <a:solidFill>
                  <a:schemeClr val="tx1"/>
                </a:solidFill>
                <a:latin typeface="Century Gothic" panose="020B0502020202020204" pitchFamily="34" charset="0"/>
                <a:ea typeface="Tahoma"/>
                <a:cs typeface="Tahoma"/>
              </a:rPr>
              <a:t> </a:t>
            </a:r>
            <a:endParaRPr lang="en-US" sz="10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
              <a:tabLst/>
              <a:defRPr/>
            </a:pPr>
            <a:endParaRPr lang="en-US" sz="12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spcBef>
                <a:spcPts val="0"/>
              </a:spcBef>
              <a:spcAft>
                <a:spcPts val="0"/>
              </a:spcAft>
              <a:buClrTx/>
              <a:buSzTx/>
              <a:buFontTx/>
              <a:buNone/>
              <a:tabLst/>
              <a:defRPr/>
            </a:pPr>
            <a:endParaRPr kumimoji="0" lang="en-US" sz="1200" b="1"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p:txBody>
      </p:sp>
      <p:sp>
        <p:nvSpPr>
          <p:cNvPr id="11" name="TextBox 10">
            <a:extLst>
              <a:ext uri="{FF2B5EF4-FFF2-40B4-BE49-F238E27FC236}">
                <a16:creationId xmlns:a16="http://schemas.microsoft.com/office/drawing/2014/main" id="{1669E9F7-B26F-BE26-B8C6-BF0FB40DD899}"/>
              </a:ext>
            </a:extLst>
          </p:cNvPr>
          <p:cNvSpPr txBox="1"/>
          <p:nvPr userDrawn="1"/>
        </p:nvSpPr>
        <p:spPr>
          <a:xfrm>
            <a:off x="3429097" y="4700499"/>
            <a:ext cx="2125107" cy="1446550"/>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June 23</a:t>
            </a:r>
            <a:endParaRPr lang="en-US" sz="1100" b="1"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marL="0" marR="0" lvl="0" indent="0" algn="l" defTabSz="914400" rtl="0" eaLnBrk="1" fontAlgn="auto" latinLnBrk="0" hangingPunct="1">
              <a:spcBef>
                <a:spcPts val="0"/>
              </a:spcBef>
              <a:spcAft>
                <a:spcPts val="0"/>
              </a:spcAft>
              <a:buClrTx/>
              <a:buSzTx/>
              <a:buFontTx/>
              <a:buNone/>
              <a:tabLst/>
              <a:defRPr/>
            </a:pPr>
            <a:r>
              <a:rPr kumimoji="0" lang="en-US" sz="1100" b="1" i="0" u="none" strike="noStrike" kern="1200" cap="none" spc="0" normalizeH="0" baseline="0" noProof="0">
                <a:ln>
                  <a:noFill/>
                </a:ln>
                <a:solidFill>
                  <a:schemeClr val="accent1"/>
                </a:solidFill>
                <a:effectLst/>
                <a:uLnTx/>
                <a:uFillTx/>
                <a:latin typeface="Century Gothic" panose="020B0502020202020204" pitchFamily="34" charset="0"/>
                <a:ea typeface="Tahoma"/>
                <a:cs typeface="Tahoma"/>
              </a:rPr>
              <a:t>Global Core</a:t>
            </a:r>
            <a:endParaRPr lang="en-US" sz="1100" b="1" i="0" u="none" strike="noStrike" kern="1200" cap="none" spc="0" normalizeH="0" baseline="0" noProof="0">
              <a:ln>
                <a:noFill/>
              </a:ln>
              <a:solidFill>
                <a:schemeClr val="accent1"/>
              </a:solidFill>
              <a:effectLst/>
              <a:uLnTx/>
              <a:uFillTx/>
              <a:latin typeface="Century Gothic" panose="020B0502020202020204" pitchFamily="34" charset="0"/>
              <a:ea typeface="Tahoma"/>
              <a:cs typeface="Tahoma"/>
            </a:endParaRPr>
          </a:p>
          <a:p>
            <a:pPr marL="0" marR="0" lvl="0" indent="0" algn="l" defTabSz="914400" rtl="0" eaLnBrk="1" fontAlgn="auto" latinLnBrk="0" hangingPunct="1">
              <a:spcBef>
                <a:spcPts val="0"/>
              </a:spcBef>
              <a:spcAft>
                <a:spcPts val="0"/>
              </a:spcAft>
              <a:buClrTx/>
              <a:buSzTx/>
              <a:buFontTx/>
              <a:buNone/>
              <a:tabLst/>
              <a:defRPr/>
            </a:pPr>
            <a:endParaRPr lang="en-US" sz="10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171450" marR="0" lvl="0" indent="-171450" algn="l" defTabSz="914400" rtl="0" eaLnBrk="1" fontAlgn="base" latinLnBrk="0" hangingPunct="1">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 More Short Treasury Bonds</a:t>
            </a:r>
            <a:endParaRPr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marL="171450" marR="0" lvl="0" indent="-171450" algn="l" defTabSz="914400" rtl="0" eaLnBrk="1" fontAlgn="base" latinLnBrk="0" hangingPunct="1">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 More credit exposure</a:t>
            </a:r>
            <a:endParaRPr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marL="171450" marR="0" lvl="0" indent="-171450" algn="l" defTabSz="914400" rtl="0" eaLnBrk="1" fontAlgn="base" latinLnBrk="0" hangingPunct="1">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 Took gains from Value stocks</a:t>
            </a:r>
            <a:endParaRPr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marL="0" marR="0" lvl="0" indent="0" algn="l" defTabSz="914400" rtl="0" eaLnBrk="1" fontAlgn="auto" latinLnBrk="0" hangingPunct="1">
              <a:spcBef>
                <a:spcPts val="0"/>
              </a:spcBef>
              <a:spcAft>
                <a:spcPts val="0"/>
              </a:spcAft>
              <a:buClrTx/>
              <a:buSzTx/>
              <a:buFontTx/>
              <a:buNone/>
              <a:tabLst/>
              <a:defRPr/>
            </a:pPr>
            <a:endParaRPr kumimoji="0" lang="en-US" sz="16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813AA31B-E2C3-D840-9A58-2C232E5E3EEC}"/>
              </a:ext>
            </a:extLst>
          </p:cNvPr>
          <p:cNvSpPr txBox="1"/>
          <p:nvPr userDrawn="1"/>
        </p:nvSpPr>
        <p:spPr>
          <a:xfrm>
            <a:off x="2705434" y="3483012"/>
            <a:ext cx="2561974" cy="600164"/>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rPr>
              <a:t>June 13</a:t>
            </a:r>
            <a:endParaRPr lang="en-US" sz="1100" b="1"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a:defRPr/>
            </a:pPr>
            <a:r>
              <a:rPr kumimoji="0" lang="en-US" sz="1100" b="1" i="0" u="none" strike="noStrike" kern="1200" cap="none" spc="0" normalizeH="0" baseline="0" noProof="0">
                <a:ln>
                  <a:noFill/>
                </a:ln>
                <a:solidFill>
                  <a:schemeClr val="accent2"/>
                </a:solidFill>
                <a:effectLst/>
                <a:uLnTx/>
                <a:uFillTx/>
                <a:latin typeface="Century Gothic" panose="020B0502020202020204" pitchFamily="34" charset="0"/>
                <a:ea typeface="Tahoma"/>
                <a:cs typeface="Tahoma"/>
              </a:rPr>
              <a:t>Global stocks entered </a:t>
            </a:r>
            <a:br>
              <a:rPr kumimoji="0" lang="en-US" sz="1100" b="1" i="0" u="none" strike="noStrike" kern="1200" cap="none" spc="0" normalizeH="0" baseline="0" noProof="0">
                <a:ln>
                  <a:noFill/>
                </a:ln>
                <a:solidFill>
                  <a:schemeClr val="accent2"/>
                </a:solidFill>
                <a:effectLst/>
                <a:uLnTx/>
                <a:uFillTx/>
                <a:latin typeface="Century Gothic" panose="020B0502020202020204" pitchFamily="34" charset="0"/>
                <a:ea typeface="Tahoma"/>
                <a:cs typeface="Tahoma"/>
              </a:rPr>
            </a:br>
            <a:r>
              <a:rPr kumimoji="0" lang="en-US" sz="1100" b="1" i="0" u="none" strike="noStrike" kern="1200" cap="none" spc="0" normalizeH="0" baseline="0" noProof="0">
                <a:ln>
                  <a:noFill/>
                </a:ln>
                <a:solidFill>
                  <a:schemeClr val="accent2"/>
                </a:solidFill>
                <a:effectLst/>
                <a:uLnTx/>
                <a:uFillTx/>
                <a:latin typeface="Century Gothic" panose="020B0502020202020204" pitchFamily="34" charset="0"/>
                <a:ea typeface="Tahoma"/>
                <a:cs typeface="Tahoma"/>
              </a:rPr>
              <a:t>bear market</a:t>
            </a:r>
            <a:r>
              <a:rPr lang="en-US" sz="1100" b="1">
                <a:solidFill>
                  <a:schemeClr val="accent2"/>
                </a:solidFill>
                <a:latin typeface="Century Gothic" panose="020B0502020202020204" pitchFamily="34" charset="0"/>
                <a:ea typeface="Tahoma"/>
                <a:cs typeface="Tahoma"/>
              </a:rPr>
              <a:t>  </a:t>
            </a:r>
            <a:endParaRPr lang="en-US" sz="1100" b="1" i="0" u="none" strike="noStrike" kern="1200" cap="none" spc="0" normalizeH="0" baseline="0" noProof="0">
              <a:ln>
                <a:noFill/>
              </a:ln>
              <a:solidFill>
                <a:schemeClr val="accent2"/>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cxnSp>
        <p:nvCxnSpPr>
          <p:cNvPr id="13" name="Straight Connector 12">
            <a:extLst>
              <a:ext uri="{FF2B5EF4-FFF2-40B4-BE49-F238E27FC236}">
                <a16:creationId xmlns:a16="http://schemas.microsoft.com/office/drawing/2014/main" id="{C885932E-A0FE-9AF1-84D4-487A5FB28BBF}"/>
              </a:ext>
            </a:extLst>
          </p:cNvPr>
          <p:cNvCxnSpPr>
            <a:cxnSpLocks/>
          </p:cNvCxnSpPr>
          <p:nvPr userDrawn="1"/>
        </p:nvCxnSpPr>
        <p:spPr>
          <a:xfrm flipV="1">
            <a:off x="7804473" y="1453896"/>
            <a:ext cx="0" cy="2959189"/>
          </a:xfrm>
          <a:prstGeom prst="line">
            <a:avLst/>
          </a:prstGeom>
          <a:ln w="19050">
            <a:solidFill>
              <a:srgbClr val="651696"/>
            </a:solidFill>
            <a:tailEnd type="ova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292BEDF1-7EFA-6286-7418-C47AD6252F70}"/>
              </a:ext>
            </a:extLst>
          </p:cNvPr>
          <p:cNvSpPr txBox="1"/>
          <p:nvPr userDrawn="1"/>
        </p:nvSpPr>
        <p:spPr>
          <a:xfrm>
            <a:off x="9503896" y="3095065"/>
            <a:ext cx="2298469" cy="1292662"/>
          </a:xfrm>
          <a:prstGeom prst="rect">
            <a:avLst/>
          </a:prstGeom>
          <a:noFill/>
        </p:spPr>
        <p:txBody>
          <a:bodyPr wrap="square" lIns="91440" tIns="45720" rIns="91440" bIns="45720" rtlCol="0" anchor="t">
            <a:spAutoFit/>
          </a:bodyPr>
          <a:lstStyle/>
          <a:p>
            <a:pPr>
              <a:defRPr/>
            </a:pPr>
            <a:r>
              <a:rPr lang="en-US" sz="1100">
                <a:solidFill>
                  <a:schemeClr val="tx1"/>
                </a:solidFill>
                <a:latin typeface="Century Gothic" panose="020B0502020202020204" pitchFamily="34" charset="0"/>
                <a:ea typeface="Tahoma"/>
                <a:cs typeface="Tahoma"/>
              </a:rPr>
              <a:t>November 22</a:t>
            </a:r>
            <a:endParaRPr lang="en-US" sz="11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a:defRPr/>
            </a:pPr>
            <a:r>
              <a:rPr lang="en-US" sz="1100" b="1">
                <a:solidFill>
                  <a:schemeClr val="accent1"/>
                </a:solidFill>
                <a:latin typeface="Century Gothic" panose="020B0502020202020204" pitchFamily="34" charset="0"/>
                <a:ea typeface="Tahoma"/>
                <a:cs typeface="Tahoma"/>
              </a:rPr>
              <a:t>U.S. Core</a:t>
            </a:r>
            <a:endParaRPr lang="en-US" sz="1100" b="1" i="0" u="none" strike="noStrike" kern="1200" cap="none" spc="0" normalizeH="0" baseline="0" noProof="0">
              <a:ln>
                <a:noFill/>
              </a:ln>
              <a:solidFill>
                <a:schemeClr val="accent1"/>
              </a:solidFill>
              <a:effectLst/>
              <a:uLnTx/>
              <a:uFillTx/>
              <a:latin typeface="Century Gothic" panose="020B0502020202020204" pitchFamily="34" charset="0"/>
              <a:ea typeface="Tahoma"/>
              <a:cs typeface="Tahoma"/>
            </a:endParaRPr>
          </a:p>
          <a:p>
            <a:pPr marL="0" marR="0" lvl="0" indent="0" algn="l" defTabSz="914400" rtl="0" eaLnBrk="1" fontAlgn="auto" latinLnBrk="0" hangingPunct="1">
              <a:spcBef>
                <a:spcPts val="0"/>
              </a:spcBef>
              <a:spcAft>
                <a:spcPts val="0"/>
              </a:spcAft>
              <a:buClrTx/>
              <a:buSzTx/>
              <a:buFontTx/>
              <a:buNone/>
              <a:tabLst/>
              <a:defRPr/>
            </a:pPr>
            <a:endParaRPr lang="en-US" sz="10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defRPr/>
            </a:pPr>
            <a:r>
              <a:rPr lang="en-US" sz="1000">
                <a:solidFill>
                  <a:schemeClr val="tx1"/>
                </a:solidFill>
                <a:latin typeface="Century Gothic" panose="020B0502020202020204" pitchFamily="34" charset="0"/>
                <a:ea typeface="Tahoma"/>
                <a:cs typeface="Tahoma"/>
              </a:rPr>
              <a:t>Reduced mortgages (MBS)</a:t>
            </a:r>
            <a:endParaRPr lang="en-US" sz="1000">
              <a:solidFill>
                <a:schemeClr val="tx1"/>
              </a:solidFill>
              <a:latin typeface="Century Gothic" panose="020B0502020202020204" pitchFamily="34" charset="0"/>
              <a:ea typeface="+mn-lt"/>
              <a:cs typeface="+mn-lt"/>
            </a:endParaRPr>
          </a:p>
          <a:p>
            <a:pPr marL="171450" indent="-171450">
              <a:buFont typeface="Arial" panose="020B0604020202020204" pitchFamily="34" charset="0"/>
              <a:buChar char="•"/>
              <a:defRPr/>
            </a:pPr>
            <a:r>
              <a:rPr lang="en-US" sz="1000">
                <a:solidFill>
                  <a:schemeClr val="tx1"/>
                </a:solidFill>
                <a:latin typeface="Century Gothic" panose="020B0502020202020204" pitchFamily="34" charset="0"/>
                <a:ea typeface="Tahoma"/>
                <a:cs typeface="Tahoma"/>
              </a:rPr>
              <a:t>More high yield</a:t>
            </a:r>
            <a:endParaRPr lang="en-US" sz="1000">
              <a:solidFill>
                <a:schemeClr val="tx1"/>
              </a:solidFill>
              <a:latin typeface="Century Gothic" panose="020B0502020202020204" pitchFamily="34" charset="0"/>
              <a:ea typeface="+mn-lt"/>
              <a:cs typeface="+mn-lt"/>
            </a:endParaRPr>
          </a:p>
          <a:p>
            <a:pPr marL="171450" indent="-171450">
              <a:buFont typeface="Arial" panose="020B0604020202020204" pitchFamily="34" charset="0"/>
              <a:buChar char="•"/>
              <a:defRPr/>
            </a:pPr>
            <a:r>
              <a:rPr lang="en-US" sz="1000">
                <a:solidFill>
                  <a:schemeClr val="tx1"/>
                </a:solidFill>
                <a:latin typeface="Century Gothic" panose="020B0502020202020204" pitchFamily="34" charset="0"/>
                <a:ea typeface="Tahoma"/>
                <a:cs typeface="Tahoma"/>
              </a:rPr>
              <a:t>More lower risk equities</a:t>
            </a:r>
            <a:endParaRPr lang="en-US">
              <a:solidFill>
                <a:schemeClr val="tx1"/>
              </a:solidFill>
              <a:latin typeface="Century Gothic" panose="020B0502020202020204" pitchFamily="34" charset="0"/>
              <a:cs typeface="Calibri" panose="020F0502020204030204"/>
            </a:endParaRPr>
          </a:p>
          <a:p>
            <a:pPr marL="0" marR="0" lvl="0" indent="0" algn="l" defTabSz="914400" rtl="0" eaLnBrk="1" fontAlgn="auto" latinLnBrk="0" hangingPunct="1">
              <a:spcBef>
                <a:spcPts val="0"/>
              </a:spcBef>
              <a:spcAft>
                <a:spcPts val="0"/>
              </a:spcAft>
              <a:buClrTx/>
              <a:buSzTx/>
              <a:buFontTx/>
              <a:buNone/>
              <a:tabLst/>
              <a:defRPr/>
            </a:pPr>
            <a:endParaRPr kumimoji="0" lang="en-US" sz="16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BAB73A87-823A-D2DA-6AFF-DEA0424CB08F}"/>
              </a:ext>
            </a:extLst>
          </p:cNvPr>
          <p:cNvSpPr txBox="1"/>
          <p:nvPr userDrawn="1"/>
        </p:nvSpPr>
        <p:spPr>
          <a:xfrm>
            <a:off x="7902197" y="1541479"/>
            <a:ext cx="2137910" cy="1215717"/>
          </a:xfrm>
          <a:prstGeom prst="rect">
            <a:avLst/>
          </a:prstGeom>
          <a:noFill/>
        </p:spPr>
        <p:txBody>
          <a:bodyPr wrap="square" lIns="91440" tIns="45720" rIns="91440" bIns="45720" rtlCol="0" anchor="t">
            <a:spAutoFit/>
          </a:bodyPr>
          <a:lstStyle/>
          <a:p>
            <a:pPr>
              <a:defRPr/>
            </a:pPr>
            <a:r>
              <a:rPr lang="en-US" sz="1100">
                <a:solidFill>
                  <a:schemeClr val="tx1"/>
                </a:solidFill>
                <a:latin typeface="Century Gothic" panose="020B0502020202020204" pitchFamily="34" charset="0"/>
                <a:ea typeface="Tahoma"/>
                <a:cs typeface="Tahoma"/>
              </a:rPr>
              <a:t>November 17</a:t>
            </a:r>
            <a:endParaRPr lang="en-US" sz="11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a:defRPr/>
            </a:pPr>
            <a:r>
              <a:rPr kumimoji="0" lang="en-US" sz="1100" b="1" i="0" u="none" strike="noStrike" kern="1200" cap="none" spc="0" normalizeH="0" baseline="0" noProof="0">
                <a:ln>
                  <a:noFill/>
                </a:ln>
                <a:solidFill>
                  <a:schemeClr val="accent1"/>
                </a:solidFill>
                <a:effectLst/>
                <a:uLnTx/>
                <a:uFillTx/>
                <a:latin typeface="Century Gothic" panose="020B0502020202020204" pitchFamily="34" charset="0"/>
                <a:ea typeface="Tahoma"/>
                <a:cs typeface="Tahoma"/>
              </a:rPr>
              <a:t>Tax-Sensitive</a:t>
            </a:r>
            <a:r>
              <a:rPr lang="en-US" sz="1100" b="1">
                <a:solidFill>
                  <a:schemeClr val="accent1"/>
                </a:solidFill>
                <a:latin typeface="Century Gothic" panose="020B0502020202020204" pitchFamily="34" charset="0"/>
                <a:ea typeface="Tahoma"/>
                <a:cs typeface="Tahoma"/>
              </a:rPr>
              <a:t> &amp; Global Core</a:t>
            </a:r>
            <a:br>
              <a:rPr kumimoji="0" lang="en-US" sz="1100" b="1" i="0" u="none" strike="noStrike" kern="1200" cap="none" spc="0" normalizeH="0" baseline="0" noProof="0">
                <a:ln>
                  <a:noFill/>
                </a:ln>
                <a:solidFill>
                  <a:schemeClr val="accent1"/>
                </a:solidFill>
                <a:effectLst/>
                <a:uLnTx/>
                <a:uFillTx/>
                <a:latin typeface="Century Gothic" panose="020B0502020202020204" pitchFamily="34" charset="0"/>
                <a:ea typeface="Tahoma"/>
                <a:cs typeface="Tahoma"/>
              </a:rPr>
            </a:br>
            <a:endParaRPr lang="en-US" sz="1100" b="1">
              <a:solidFill>
                <a:schemeClr val="accent1"/>
              </a:solidFill>
              <a:latin typeface="Century Gothic" panose="020B0502020202020204" pitchFamily="34" charset="0"/>
              <a:ea typeface="Tahoma"/>
              <a:cs typeface="Tahoma"/>
            </a:endParaRPr>
          </a:p>
          <a:p>
            <a:pPr marL="171450" indent="-171450">
              <a:buFont typeface="Arial" panose="020B0604020202020204" pitchFamily="34" charset="0"/>
              <a:buChar char="•"/>
              <a:defRPr/>
            </a:pPr>
            <a:r>
              <a:rPr lang="en-US" sz="1000">
                <a:solidFill>
                  <a:schemeClr val="tx1"/>
                </a:solidFill>
                <a:latin typeface="Century Gothic" panose="020B0502020202020204" pitchFamily="34" charset="0"/>
                <a:ea typeface="Tahoma"/>
                <a:cs typeface="Tahoma"/>
              </a:rPr>
              <a:t>Switched Treasury ETFs</a:t>
            </a:r>
          </a:p>
          <a:p>
            <a:pPr marL="171450" indent="-171450">
              <a:buFont typeface="Arial" panose="020B0604020202020204" pitchFamily="34" charset="0"/>
              <a:buChar char="•"/>
              <a:defRPr/>
            </a:pPr>
            <a:r>
              <a:rPr lang="en-US" sz="1000">
                <a:solidFill>
                  <a:schemeClr val="tx1"/>
                </a:solidFill>
                <a:latin typeface="Century Gothic" panose="020B0502020202020204" pitchFamily="34" charset="0"/>
                <a:ea typeface="Tahoma"/>
                <a:cs typeface="Tahoma"/>
              </a:rPr>
              <a:t>Reduced mortgages (MBS)</a:t>
            </a:r>
            <a:endParaRPr lang="en-US" sz="10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marL="171450" indent="-171450">
              <a:buFont typeface="Arial" panose="020B0604020202020204" pitchFamily="34" charset="0"/>
              <a:buChar char="•"/>
              <a:defRPr/>
            </a:pPr>
            <a:r>
              <a:rPr lang="en-US" sz="1000">
                <a:solidFill>
                  <a:schemeClr val="tx1"/>
                </a:solidFill>
                <a:latin typeface="Century Gothic" panose="020B0502020202020204" pitchFamily="34" charset="0"/>
                <a:ea typeface="Tahoma"/>
                <a:cs typeface="Tahoma"/>
              </a:rPr>
              <a:t>More high yield</a:t>
            </a:r>
            <a:endParaRPr lang="en-US" sz="100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defRPr/>
            </a:pPr>
            <a:r>
              <a:rPr lang="en-US" sz="1000">
                <a:solidFill>
                  <a:schemeClr val="tx1"/>
                </a:solidFill>
                <a:latin typeface="Century Gothic" panose="020B0502020202020204" pitchFamily="34" charset="0"/>
                <a:ea typeface="Tahoma"/>
                <a:cs typeface="Tahoma"/>
              </a:rPr>
              <a:t>More lower risk equities</a:t>
            </a:r>
            <a:endParaRPr lang="en-US" sz="1000">
              <a:solidFill>
                <a:schemeClr val="tx1"/>
              </a:solidFill>
              <a:latin typeface="Century Gothic" panose="020B050202020202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FC17EFF8-5F87-E52A-8AA0-B2BE49C65E65}"/>
              </a:ext>
            </a:extLst>
          </p:cNvPr>
          <p:cNvSpPr txBox="1"/>
          <p:nvPr userDrawn="1"/>
        </p:nvSpPr>
        <p:spPr>
          <a:xfrm>
            <a:off x="9827351" y="4700499"/>
            <a:ext cx="2196999" cy="1585049"/>
          </a:xfrm>
          <a:prstGeom prst="rect">
            <a:avLst/>
          </a:prstGeom>
          <a:noFill/>
        </p:spPr>
        <p:txBody>
          <a:bodyPr wrap="square" lIns="91440" tIns="45720" rIns="91440" bIns="45720" rtlCol="0" anchor="t">
            <a:spAutoFit/>
          </a:bodyPr>
          <a:lstStyle/>
          <a:p>
            <a:pPr>
              <a:defRPr/>
            </a:pPr>
            <a:r>
              <a:rPr lang="en-US" sz="1100">
                <a:solidFill>
                  <a:schemeClr val="tx1"/>
                </a:solidFill>
                <a:latin typeface="Century Gothic" panose="020B0502020202020204" pitchFamily="34" charset="0"/>
                <a:ea typeface="Tahoma"/>
                <a:cs typeface="Tahoma"/>
              </a:rPr>
              <a:t>November 23</a:t>
            </a:r>
            <a:endParaRPr lang="en-US" sz="1100" b="0" i="0" u="none" strike="noStrike" kern="1200" cap="none" spc="0" normalizeH="0" baseline="0" noProof="0">
              <a:ln>
                <a:noFill/>
              </a:ln>
              <a:solidFill>
                <a:schemeClr val="tx1"/>
              </a:solidFill>
              <a:effectLst/>
              <a:uLnTx/>
              <a:uFillTx/>
              <a:latin typeface="Century Gothic" panose="020B0502020202020204" pitchFamily="34" charset="0"/>
              <a:ea typeface="Tahoma"/>
              <a:cs typeface="Tahoma"/>
            </a:endParaRPr>
          </a:p>
          <a:p>
            <a:pPr>
              <a:defRPr/>
            </a:pPr>
            <a:r>
              <a:rPr lang="en-US" sz="1100" b="1">
                <a:solidFill>
                  <a:schemeClr val="accent1"/>
                </a:solidFill>
                <a:latin typeface="Century Gothic" panose="020B0502020202020204" pitchFamily="34" charset="0"/>
                <a:ea typeface="Tahoma"/>
                <a:cs typeface="Tahoma"/>
              </a:rPr>
              <a:t>Multi-Asset Income</a:t>
            </a:r>
            <a:endParaRPr lang="en-US" sz="1100" b="1" i="0" u="none" strike="noStrike" kern="1200" cap="none" spc="0" normalizeH="0" baseline="0" noProof="0">
              <a:ln>
                <a:noFill/>
              </a:ln>
              <a:solidFill>
                <a:schemeClr val="accent1"/>
              </a:solidFill>
              <a:effectLst/>
              <a:uLnTx/>
              <a:uFillTx/>
              <a:latin typeface="Century Gothic" panose="020B0502020202020204" pitchFamily="34" charset="0"/>
              <a:ea typeface="Tahoma"/>
              <a:cs typeface="Tahoma"/>
            </a:endParaRPr>
          </a:p>
          <a:p>
            <a:pPr marL="0" marR="0" lvl="0" indent="0" algn="l" defTabSz="914400" rtl="0" eaLnBrk="1" fontAlgn="auto" latinLnBrk="0" hangingPunct="1">
              <a:spcBef>
                <a:spcPts val="0"/>
              </a:spcBef>
              <a:spcAft>
                <a:spcPts val="0"/>
              </a:spcAft>
              <a:buClrTx/>
              <a:buSzTx/>
              <a:buFontTx/>
              <a:buNone/>
              <a:tabLst/>
              <a:defRPr/>
            </a:pPr>
            <a:endParaRPr lang="en-US" sz="10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defRPr/>
            </a:pPr>
            <a:r>
              <a:rPr lang="en-US" sz="1000">
                <a:solidFill>
                  <a:schemeClr val="tx1"/>
                </a:solidFill>
                <a:latin typeface="Century Gothic" panose="020B0502020202020204" pitchFamily="34" charset="0"/>
                <a:ea typeface="Tahoma"/>
                <a:cs typeface="Tahoma"/>
              </a:rPr>
              <a:t>Added US convertible bonds and removed global </a:t>
            </a:r>
            <a:br>
              <a:rPr lang="en-US" sz="1000">
                <a:solidFill>
                  <a:schemeClr val="tx1"/>
                </a:solidFill>
                <a:latin typeface="Century Gothic" panose="020B0502020202020204" pitchFamily="34" charset="0"/>
                <a:ea typeface="Tahoma"/>
                <a:cs typeface="Tahoma"/>
              </a:rPr>
            </a:br>
            <a:r>
              <a:rPr lang="en-US" sz="1000">
                <a:solidFill>
                  <a:schemeClr val="tx1"/>
                </a:solidFill>
                <a:latin typeface="Century Gothic" panose="020B0502020202020204" pitchFamily="34" charset="0"/>
                <a:ea typeface="Tahoma"/>
                <a:cs typeface="Tahoma"/>
              </a:rPr>
              <a:t>infrastructure</a:t>
            </a:r>
            <a:endParaRPr lang="en-US" sz="1000">
              <a:solidFill>
                <a:schemeClr val="tx1"/>
              </a:solidFill>
              <a:latin typeface="Century Gothic" panose="020B0502020202020204" pitchFamily="34" charset="0"/>
              <a:ea typeface="+mn-lt"/>
              <a:cs typeface="+mn-lt"/>
            </a:endParaRPr>
          </a:p>
          <a:p>
            <a:pPr marL="171450" indent="-171450">
              <a:buFont typeface="Arial" panose="020B0604020202020204" pitchFamily="34" charset="0"/>
              <a:buChar char="•"/>
              <a:defRPr/>
            </a:pPr>
            <a:r>
              <a:rPr lang="en-US" sz="1000">
                <a:solidFill>
                  <a:schemeClr val="tx1"/>
                </a:solidFill>
                <a:latin typeface="Century Gothic" panose="020B0502020202020204" pitchFamily="34" charset="0"/>
                <a:ea typeface="Tahoma"/>
                <a:cs typeface="Tahoma"/>
              </a:rPr>
              <a:t>More high yield</a:t>
            </a:r>
            <a:endParaRPr lang="en-US" sz="1000">
              <a:solidFill>
                <a:schemeClr val="tx1"/>
              </a:solidFill>
              <a:latin typeface="Century Gothic" panose="020B0502020202020204" pitchFamily="34" charset="0"/>
              <a:ea typeface="+mn-lt"/>
              <a:cs typeface="+mn-lt"/>
            </a:endParaRPr>
          </a:p>
          <a:p>
            <a:pPr marL="171450" indent="-171450">
              <a:buFont typeface="Arial" panose="020B0604020202020204" pitchFamily="34" charset="0"/>
              <a:buChar char="•"/>
              <a:defRPr/>
            </a:pPr>
            <a:r>
              <a:rPr lang="en-US" sz="1000">
                <a:solidFill>
                  <a:schemeClr val="tx1"/>
                </a:solidFill>
                <a:latin typeface="Century Gothic" panose="020B0502020202020204" pitchFamily="34" charset="0"/>
                <a:ea typeface="Tahoma"/>
                <a:cs typeface="Tahoma"/>
              </a:rPr>
              <a:t>More short Treasury Bonds</a:t>
            </a:r>
            <a:endParaRPr lang="en-US">
              <a:solidFill>
                <a:schemeClr val="tx1"/>
              </a:solidFill>
              <a:latin typeface="Century Gothic" panose="020B0502020202020204" pitchFamily="34" charset="0"/>
              <a:cs typeface="Calibri" panose="020F0502020204030204"/>
            </a:endParaRPr>
          </a:p>
          <a:p>
            <a:pPr marL="0" marR="0" lvl="0" indent="0" algn="l" defTabSz="914400" rtl="0" eaLnBrk="1" fontAlgn="auto" latinLnBrk="0" hangingPunct="1">
              <a:spcBef>
                <a:spcPts val="0"/>
              </a:spcBef>
              <a:spcAft>
                <a:spcPts val="0"/>
              </a:spcAft>
              <a:buClrTx/>
              <a:buSzTx/>
              <a:buFontTx/>
              <a:buNone/>
              <a:tabLst/>
              <a:defRPr/>
            </a:pPr>
            <a:endParaRPr kumimoji="0" lang="en-US" sz="1600" b="1"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17" name="Title 1">
            <a:extLst>
              <a:ext uri="{FF2B5EF4-FFF2-40B4-BE49-F238E27FC236}">
                <a16:creationId xmlns:a16="http://schemas.microsoft.com/office/drawing/2014/main" id="{3DEB00AA-34DF-6CFD-F139-661B8782DDC3}"/>
              </a:ext>
            </a:extLst>
          </p:cNvPr>
          <p:cNvSpPr txBox="1">
            <a:spLocks/>
          </p:cNvSpPr>
          <p:nvPr userDrawn="1"/>
        </p:nvSpPr>
        <p:spPr>
          <a:xfrm>
            <a:off x="521208" y="210263"/>
            <a:ext cx="10756645" cy="6704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stStyle>
          <a:p>
            <a:r>
              <a:rPr lang="en-US" sz="3200">
                <a:solidFill>
                  <a:schemeClr val="tx1"/>
                </a:solidFill>
              </a:rPr>
              <a:t>Model Rebalances in 2022</a:t>
            </a:r>
          </a:p>
        </p:txBody>
      </p:sp>
      <p:sp>
        <p:nvSpPr>
          <p:cNvPr id="18" name="Rectangle 17">
            <a:extLst>
              <a:ext uri="{FF2B5EF4-FFF2-40B4-BE49-F238E27FC236}">
                <a16:creationId xmlns:a16="http://schemas.microsoft.com/office/drawing/2014/main" id="{13849D5D-C644-597A-50A1-26E6847FBE06}"/>
              </a:ext>
            </a:extLst>
          </p:cNvPr>
          <p:cNvSpPr/>
          <p:nvPr userDrawn="1"/>
        </p:nvSpPr>
        <p:spPr>
          <a:xfrm>
            <a:off x="5286" y="1068138"/>
            <a:ext cx="6569250" cy="67040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300" normalizeH="0" baseline="0" noProof="0">
                <a:ln>
                  <a:noFill/>
                </a:ln>
                <a:solidFill>
                  <a:srgbClr val="FFFFFF"/>
                </a:solidFill>
                <a:effectLst/>
                <a:uLnTx/>
                <a:uFillTx/>
                <a:latin typeface="Century Gothic" panose="020B0502020202020204" pitchFamily="34" charset="0"/>
                <a:ea typeface="+mn-ea"/>
                <a:cs typeface="+mn-cs"/>
              </a:rPr>
              <a:t>CONSISTENT PORTFOLIO SHIFTS: LOWER DURATION</a:t>
            </a:r>
          </a:p>
        </p:txBody>
      </p:sp>
      <p:cxnSp>
        <p:nvCxnSpPr>
          <p:cNvPr id="20" name="Straight Connector 19">
            <a:extLst>
              <a:ext uri="{FF2B5EF4-FFF2-40B4-BE49-F238E27FC236}">
                <a16:creationId xmlns:a16="http://schemas.microsoft.com/office/drawing/2014/main" id="{D0477383-3ED9-4673-8769-6936079A8558}"/>
              </a:ext>
            </a:extLst>
          </p:cNvPr>
          <p:cNvCxnSpPr>
            <a:cxnSpLocks/>
          </p:cNvCxnSpPr>
          <p:nvPr userDrawn="1"/>
        </p:nvCxnSpPr>
        <p:spPr>
          <a:xfrm flipV="1">
            <a:off x="9404278" y="3008376"/>
            <a:ext cx="0" cy="1444431"/>
          </a:xfrm>
          <a:prstGeom prst="line">
            <a:avLst/>
          </a:prstGeom>
          <a:ln w="19050">
            <a:solidFill>
              <a:srgbClr val="6C179F"/>
            </a:solidFill>
            <a:tailEnd type="ova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1ED92BE7-2234-6513-E276-CB95DA84F452}"/>
              </a:ext>
            </a:extLst>
          </p:cNvPr>
          <p:cNvCxnSpPr>
            <a:cxnSpLocks/>
          </p:cNvCxnSpPr>
          <p:nvPr userDrawn="1"/>
        </p:nvCxnSpPr>
        <p:spPr>
          <a:xfrm flipV="1">
            <a:off x="9725709" y="4435041"/>
            <a:ext cx="0" cy="1629899"/>
          </a:xfrm>
          <a:prstGeom prst="line">
            <a:avLst/>
          </a:prstGeom>
          <a:ln w="19050">
            <a:solidFill>
              <a:srgbClr val="6E17A2"/>
            </a:solidFill>
            <a:headEnd type="oval"/>
            <a:tailEnd type="ova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801CE92-7E8F-8353-59E2-1F659F2D964E}"/>
              </a:ext>
            </a:extLst>
          </p:cNvPr>
          <p:cNvCxnSpPr>
            <a:cxnSpLocks/>
          </p:cNvCxnSpPr>
          <p:nvPr userDrawn="1"/>
        </p:nvCxnSpPr>
        <p:spPr>
          <a:xfrm flipV="1">
            <a:off x="2613823" y="3429000"/>
            <a:ext cx="0" cy="996339"/>
          </a:xfrm>
          <a:prstGeom prst="line">
            <a:avLst/>
          </a:prstGeom>
          <a:ln w="19050">
            <a:solidFill>
              <a:schemeClr val="tx1"/>
            </a:solidFill>
            <a:tailEnd type="ova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FD48F75F-0216-5148-6CD2-F756CB9CD900}"/>
              </a:ext>
            </a:extLst>
          </p:cNvPr>
          <p:cNvCxnSpPr>
            <a:cxnSpLocks/>
          </p:cNvCxnSpPr>
          <p:nvPr userDrawn="1"/>
        </p:nvCxnSpPr>
        <p:spPr>
          <a:xfrm flipV="1">
            <a:off x="3325072" y="4385072"/>
            <a:ext cx="0" cy="1679868"/>
          </a:xfrm>
          <a:prstGeom prst="line">
            <a:avLst/>
          </a:prstGeom>
          <a:ln w="19050">
            <a:solidFill>
              <a:schemeClr val="tx1"/>
            </a:solidFill>
            <a:headEnd type="ova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6EF1DA39-8048-2245-3D52-FE1C8C65AB64}"/>
              </a:ext>
            </a:extLst>
          </p:cNvPr>
          <p:cNvCxnSpPr>
            <a:cxnSpLocks/>
          </p:cNvCxnSpPr>
          <p:nvPr userDrawn="1"/>
        </p:nvCxnSpPr>
        <p:spPr>
          <a:xfrm flipV="1">
            <a:off x="4753519" y="2724912"/>
            <a:ext cx="0" cy="1700427"/>
          </a:xfrm>
          <a:prstGeom prst="line">
            <a:avLst/>
          </a:prstGeom>
          <a:ln w="19050">
            <a:solidFill>
              <a:srgbClr val="4D1675"/>
            </a:solidFill>
            <a:tailEnd type="ova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077FB982-688F-B3D5-EAD7-2C359054670E}"/>
              </a:ext>
            </a:extLst>
          </p:cNvPr>
          <p:cNvCxnSpPr>
            <a:cxnSpLocks/>
          </p:cNvCxnSpPr>
          <p:nvPr userDrawn="1"/>
        </p:nvCxnSpPr>
        <p:spPr>
          <a:xfrm flipV="1">
            <a:off x="5821384" y="4385072"/>
            <a:ext cx="0" cy="1679868"/>
          </a:xfrm>
          <a:prstGeom prst="line">
            <a:avLst/>
          </a:prstGeom>
          <a:ln w="19050">
            <a:solidFill>
              <a:srgbClr val="551681"/>
            </a:solidFill>
            <a:headEnd type="ova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50B07D1A-8595-5B92-9590-B41ABC848A4F}"/>
              </a:ext>
            </a:extLst>
          </p:cNvPr>
          <p:cNvCxnSpPr>
            <a:cxnSpLocks/>
          </p:cNvCxnSpPr>
          <p:nvPr userDrawn="1"/>
        </p:nvCxnSpPr>
        <p:spPr>
          <a:xfrm>
            <a:off x="0" y="4425339"/>
            <a:ext cx="12192000" cy="9702"/>
          </a:xfrm>
          <a:prstGeom prst="line">
            <a:avLst/>
          </a:prstGeom>
          <a:ln w="101600">
            <a:gradFill>
              <a:gsLst>
                <a:gs pos="0">
                  <a:schemeClr val="tx1"/>
                </a:gs>
                <a:gs pos="100000">
                  <a:schemeClr val="accent1"/>
                </a:gs>
              </a:gsLst>
              <a:lin ang="0" scaled="0"/>
            </a:gra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0134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ur Team">
    <p:bg>
      <p:bgPr>
        <a:solidFill>
          <a:srgbClr val="EFEDF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E06F9A1-FD5A-05CB-CCC0-319F7E389CDD}"/>
              </a:ext>
            </a:extLst>
          </p:cNvPr>
          <p:cNvSpPr/>
          <p:nvPr userDrawn="1"/>
        </p:nvSpPr>
        <p:spPr>
          <a:xfrm flipH="1">
            <a:off x="0" y="0"/>
            <a:ext cx="5369389"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D63B475B-59DE-D226-1EB2-8E75346285D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322" r="11444"/>
          <a:stretch/>
        </p:blipFill>
        <p:spPr>
          <a:xfrm>
            <a:off x="5689313" y="593116"/>
            <a:ext cx="6158404" cy="4371197"/>
          </a:xfrm>
          <a:prstGeom prst="rect">
            <a:avLst/>
          </a:prstGeom>
        </p:spPr>
      </p:pic>
      <p:sp>
        <p:nvSpPr>
          <p:cNvPr id="27" name="Content Placeholder 2">
            <a:extLst>
              <a:ext uri="{FF2B5EF4-FFF2-40B4-BE49-F238E27FC236}">
                <a16:creationId xmlns:a16="http://schemas.microsoft.com/office/drawing/2014/main" id="{B9907491-2C82-9FDF-A939-3E2B41466F46}"/>
              </a:ext>
            </a:extLst>
          </p:cNvPr>
          <p:cNvSpPr txBox="1">
            <a:spLocks/>
          </p:cNvSpPr>
          <p:nvPr userDrawn="1"/>
        </p:nvSpPr>
        <p:spPr>
          <a:xfrm>
            <a:off x="452757" y="313443"/>
            <a:ext cx="4281803" cy="956557"/>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a:ln>
                  <a:noFill/>
                </a:ln>
                <a:solidFill>
                  <a:schemeClr val="tx1"/>
                </a:solidFill>
                <a:effectLst/>
                <a:uLnTx/>
                <a:uFillTx/>
                <a:latin typeface="Century Gothic" panose="020B0502020202020204" pitchFamily="34" charset="0"/>
                <a:ea typeface="Tahoma" panose="020B0604030504040204" pitchFamily="34" charset="0"/>
                <a:cs typeface="Tahoma" panose="020B0604030504040204" pitchFamily="34" charset="0"/>
              </a:rPr>
              <a:t>Our Team</a:t>
            </a:r>
          </a:p>
          <a:p>
            <a: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ltLang="en-US" sz="1300" b="0" i="1">
                <a:solidFill>
                  <a:schemeClr val="tx1"/>
                </a:solidFill>
              </a:rPr>
              <a:t>National Advisory and Wealth Management Consulting team</a:t>
            </a:r>
          </a:p>
        </p:txBody>
      </p:sp>
      <p:sp>
        <p:nvSpPr>
          <p:cNvPr id="28" name="Rectangle 27">
            <a:extLst>
              <a:ext uri="{FF2B5EF4-FFF2-40B4-BE49-F238E27FC236}">
                <a16:creationId xmlns:a16="http://schemas.microsoft.com/office/drawing/2014/main" id="{6176118A-9DBF-F1FA-0141-249D7B857780}"/>
              </a:ext>
            </a:extLst>
          </p:cNvPr>
          <p:cNvSpPr/>
          <p:nvPr userDrawn="1"/>
        </p:nvSpPr>
        <p:spPr>
          <a:xfrm>
            <a:off x="535150" y="1541914"/>
            <a:ext cx="4331491" cy="33387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spc="300">
                <a:latin typeface="Century Gothic" panose="020B0502020202020204" pitchFamily="34" charset="0"/>
              </a:rPr>
              <a:t> EASTERN DIVISION</a:t>
            </a:r>
          </a:p>
        </p:txBody>
      </p:sp>
      <p:sp>
        <p:nvSpPr>
          <p:cNvPr id="29" name="Rectangle 28">
            <a:extLst>
              <a:ext uri="{FF2B5EF4-FFF2-40B4-BE49-F238E27FC236}">
                <a16:creationId xmlns:a16="http://schemas.microsoft.com/office/drawing/2014/main" id="{7F588C10-C8F6-8386-6804-2EE69A0876F4}"/>
              </a:ext>
            </a:extLst>
          </p:cNvPr>
          <p:cNvSpPr/>
          <p:nvPr userDrawn="1"/>
        </p:nvSpPr>
        <p:spPr>
          <a:xfrm>
            <a:off x="535150" y="3244192"/>
            <a:ext cx="4331491" cy="33387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spc="300">
                <a:latin typeface="Century Gothic" panose="020B0502020202020204" pitchFamily="34" charset="0"/>
              </a:rPr>
              <a:t> WESTERN DIVISION</a:t>
            </a:r>
          </a:p>
        </p:txBody>
      </p:sp>
      <p:pic>
        <p:nvPicPr>
          <p:cNvPr id="30" name="Picture 29">
            <a:extLst>
              <a:ext uri="{FF2B5EF4-FFF2-40B4-BE49-F238E27FC236}">
                <a16:creationId xmlns:a16="http://schemas.microsoft.com/office/drawing/2014/main" id="{81258195-F3AA-A92C-2AC1-89BD40D765E4}"/>
              </a:ext>
            </a:extLst>
          </p:cNvPr>
          <p:cNvPicPr>
            <a:picLocks/>
          </p:cNvPicPr>
          <p:nvPr userDrawn="1"/>
        </p:nvPicPr>
        <p:blipFill rotWithShape="1">
          <a:blip r:embed="rId4">
            <a:extLst>
              <a:ext uri="{28A0092B-C50C-407E-A947-70E740481C1C}">
                <a14:useLocalDpi xmlns:a14="http://schemas.microsoft.com/office/drawing/2010/main" val="0"/>
              </a:ext>
            </a:extLst>
          </a:blip>
          <a:srcRect l="68108" t="33833" r="25090" b="57080"/>
          <a:stretch/>
        </p:blipFill>
        <p:spPr>
          <a:xfrm>
            <a:off x="705616" y="2067231"/>
            <a:ext cx="881149" cy="877455"/>
          </a:xfrm>
          <a:prstGeom prst="ellipse">
            <a:avLst/>
          </a:prstGeom>
        </p:spPr>
      </p:pic>
      <p:pic>
        <p:nvPicPr>
          <p:cNvPr id="31" name="Picture 30">
            <a:extLst>
              <a:ext uri="{FF2B5EF4-FFF2-40B4-BE49-F238E27FC236}">
                <a16:creationId xmlns:a16="http://schemas.microsoft.com/office/drawing/2014/main" id="{202E8431-6944-3E9F-06E7-16F2270F9AB3}"/>
              </a:ext>
            </a:extLst>
          </p:cNvPr>
          <p:cNvPicPr>
            <a:picLocks/>
          </p:cNvPicPr>
          <p:nvPr userDrawn="1"/>
        </p:nvPicPr>
        <p:blipFill rotWithShape="1">
          <a:blip r:embed="rId4">
            <a:extLst>
              <a:ext uri="{28A0092B-C50C-407E-A947-70E740481C1C}">
                <a14:useLocalDpi xmlns:a14="http://schemas.microsoft.com/office/drawing/2010/main" val="0"/>
              </a:ext>
            </a:extLst>
          </a:blip>
          <a:srcRect l="68108" t="53059" r="25090" b="37854"/>
          <a:stretch/>
        </p:blipFill>
        <p:spPr>
          <a:xfrm>
            <a:off x="705615" y="3747828"/>
            <a:ext cx="881149" cy="877455"/>
          </a:xfrm>
          <a:prstGeom prst="ellipse">
            <a:avLst/>
          </a:prstGeom>
        </p:spPr>
      </p:pic>
      <p:pic>
        <p:nvPicPr>
          <p:cNvPr id="32" name="Picture 31">
            <a:extLst>
              <a:ext uri="{FF2B5EF4-FFF2-40B4-BE49-F238E27FC236}">
                <a16:creationId xmlns:a16="http://schemas.microsoft.com/office/drawing/2014/main" id="{8503F9DF-297C-4C9D-84CB-62A91F27ED63}"/>
              </a:ext>
            </a:extLst>
          </p:cNvPr>
          <p:cNvPicPr>
            <a:picLocks/>
          </p:cNvPicPr>
          <p:nvPr userDrawn="1"/>
        </p:nvPicPr>
        <p:blipFill rotWithShape="1">
          <a:blip r:embed="rId4">
            <a:extLst>
              <a:ext uri="{28A0092B-C50C-407E-A947-70E740481C1C}">
                <a14:useLocalDpi xmlns:a14="http://schemas.microsoft.com/office/drawing/2010/main" val="0"/>
              </a:ext>
            </a:extLst>
          </a:blip>
          <a:srcRect l="68108" t="70946" r="25090" b="19967"/>
          <a:stretch/>
        </p:blipFill>
        <p:spPr>
          <a:xfrm>
            <a:off x="705614" y="5445240"/>
            <a:ext cx="881149" cy="877455"/>
          </a:xfrm>
          <a:prstGeom prst="ellipse">
            <a:avLst/>
          </a:prstGeom>
        </p:spPr>
      </p:pic>
      <p:sp>
        <p:nvSpPr>
          <p:cNvPr id="33" name="Rectangle 32">
            <a:extLst>
              <a:ext uri="{FF2B5EF4-FFF2-40B4-BE49-F238E27FC236}">
                <a16:creationId xmlns:a16="http://schemas.microsoft.com/office/drawing/2014/main" id="{2C7D6AE3-DCB3-761E-63E4-A3F1DD30F414}"/>
              </a:ext>
            </a:extLst>
          </p:cNvPr>
          <p:cNvSpPr/>
          <p:nvPr userDrawn="1"/>
        </p:nvSpPr>
        <p:spPr>
          <a:xfrm>
            <a:off x="535150" y="4913214"/>
            <a:ext cx="4331491" cy="33387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spc="300">
                <a:solidFill>
                  <a:schemeClr val="tx1"/>
                </a:solidFill>
                <a:latin typeface="Century Gothic" panose="020B0502020202020204" pitchFamily="34" charset="0"/>
              </a:rPr>
              <a:t> INTERNATIONAL SALES TEAM </a:t>
            </a:r>
          </a:p>
        </p:txBody>
      </p:sp>
      <p:sp>
        <p:nvSpPr>
          <p:cNvPr id="34" name="Content Placeholder 2">
            <a:extLst>
              <a:ext uri="{FF2B5EF4-FFF2-40B4-BE49-F238E27FC236}">
                <a16:creationId xmlns:a16="http://schemas.microsoft.com/office/drawing/2014/main" id="{F94EDDB7-0249-DB68-ED14-94873DCE32F5}"/>
              </a:ext>
            </a:extLst>
          </p:cNvPr>
          <p:cNvSpPr txBox="1">
            <a:spLocks/>
          </p:cNvSpPr>
          <p:nvPr userDrawn="1"/>
        </p:nvSpPr>
        <p:spPr>
          <a:xfrm>
            <a:off x="1735965" y="5403134"/>
            <a:ext cx="3585705" cy="1102102"/>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eaLnBrk="0" fontAlgn="base" hangingPunct="0">
              <a:lnSpc>
                <a:spcPct val="100000"/>
              </a:lnSpc>
              <a:buClr>
                <a:srgbClr val="00A198"/>
              </a:buClr>
            </a:pPr>
            <a:r>
              <a:rPr lang="en-US" sz="1300">
                <a:solidFill>
                  <a:schemeClr val="tx1"/>
                </a:solidFill>
                <a:ea typeface="+mn-ea"/>
                <a:cs typeface="+mn-cs"/>
              </a:rPr>
              <a:t>Nick Lam</a:t>
            </a:r>
          </a:p>
          <a:p>
            <a:pPr algn="l" eaLnBrk="0" fontAlgn="base" hangingPunct="0">
              <a:lnSpc>
                <a:spcPct val="100000"/>
              </a:lnSpc>
              <a:spcBef>
                <a:spcPts val="500"/>
              </a:spcBef>
              <a:buClr>
                <a:srgbClr val="00A198"/>
              </a:buClr>
            </a:pPr>
            <a:r>
              <a:rPr lang="en-US" sz="1050" b="0">
                <a:solidFill>
                  <a:schemeClr val="tx1"/>
                </a:solidFill>
                <a:ea typeface="+mn-ea"/>
                <a:cs typeface="+mn-cs"/>
              </a:rPr>
              <a:t>Vice President, Business Development</a:t>
            </a:r>
          </a:p>
          <a:p>
            <a:pPr algn="l" eaLnBrk="0" fontAlgn="base" hangingPunct="0">
              <a:lnSpc>
                <a:spcPct val="100000"/>
              </a:lnSpc>
              <a:spcBef>
                <a:spcPts val="500"/>
              </a:spcBef>
              <a:buClr>
                <a:srgbClr val="00A198"/>
              </a:buClr>
            </a:pPr>
            <a:r>
              <a:rPr lang="en-US" sz="1050" b="0">
                <a:solidFill>
                  <a:schemeClr val="tx1"/>
                </a:solidFill>
                <a:ea typeface="+mn-ea"/>
                <a:cs typeface="+mn-cs"/>
                <a:hlinkClick r:id="rId5">
                  <a:extLst>
                    <a:ext uri="{A12FA001-AC4F-418D-AE19-62706E023703}">
                      <ahyp:hlinkClr xmlns:ahyp="http://schemas.microsoft.com/office/drawing/2018/hyperlinkcolor" val="tx"/>
                    </a:ext>
                  </a:extLst>
                </a:hlinkClick>
              </a:rPr>
              <a:t>nlam@newfrontieradvisors.com</a:t>
            </a:r>
            <a:endParaRPr lang="en-US" sz="1050" b="0">
              <a:solidFill>
                <a:schemeClr val="tx1"/>
              </a:solidFill>
              <a:ea typeface="+mn-ea"/>
              <a:cs typeface="+mn-cs"/>
            </a:endParaRPr>
          </a:p>
          <a:p>
            <a:pPr algn="l" eaLnBrk="0" fontAlgn="base" hangingPunct="0">
              <a:lnSpc>
                <a:spcPct val="100000"/>
              </a:lnSpc>
              <a:spcBef>
                <a:spcPts val="500"/>
              </a:spcBef>
              <a:buClr>
                <a:srgbClr val="00A198"/>
              </a:buClr>
            </a:pPr>
            <a:r>
              <a:rPr lang="en-US" sz="1050" b="0">
                <a:solidFill>
                  <a:schemeClr val="tx1"/>
                </a:solidFill>
                <a:ea typeface="+mn-ea"/>
                <a:cs typeface="+mn-cs"/>
              </a:rPr>
              <a:t>Direct: 617+648+3906</a:t>
            </a:r>
          </a:p>
          <a:p>
            <a:pPr algn="l" eaLnBrk="0" fontAlgn="base" hangingPunct="0">
              <a:lnSpc>
                <a:spcPct val="100000"/>
              </a:lnSpc>
              <a:buClr>
                <a:srgbClr val="00A198"/>
              </a:buClr>
            </a:pPr>
            <a:endParaRPr lang="en-US" sz="1050">
              <a:solidFill>
                <a:schemeClr val="tx1"/>
              </a:solidFill>
            </a:endParaRPr>
          </a:p>
        </p:txBody>
      </p:sp>
      <p:sp>
        <p:nvSpPr>
          <p:cNvPr id="35" name="Content Placeholder 2">
            <a:extLst>
              <a:ext uri="{FF2B5EF4-FFF2-40B4-BE49-F238E27FC236}">
                <a16:creationId xmlns:a16="http://schemas.microsoft.com/office/drawing/2014/main" id="{9640BC26-241E-A559-98DD-5EF10264155E}"/>
              </a:ext>
            </a:extLst>
          </p:cNvPr>
          <p:cNvSpPr txBox="1">
            <a:spLocks/>
          </p:cNvSpPr>
          <p:nvPr userDrawn="1"/>
        </p:nvSpPr>
        <p:spPr>
          <a:xfrm>
            <a:off x="1735966" y="2044081"/>
            <a:ext cx="3471291" cy="1102102"/>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eaLnBrk="0" fontAlgn="base" hangingPunct="0">
              <a:lnSpc>
                <a:spcPct val="100000"/>
              </a:lnSpc>
              <a:buClr>
                <a:srgbClr val="00A198"/>
              </a:buClr>
            </a:pPr>
            <a:r>
              <a:rPr lang="en-US" sz="1300">
                <a:solidFill>
                  <a:schemeClr val="tx1"/>
                </a:solidFill>
                <a:ea typeface="+mn-ea"/>
                <a:cs typeface="+mn-cs"/>
              </a:rPr>
              <a:t>David </a:t>
            </a:r>
            <a:r>
              <a:rPr lang="en-US" sz="1300" err="1">
                <a:solidFill>
                  <a:schemeClr val="tx1"/>
                </a:solidFill>
                <a:ea typeface="+mn-ea"/>
                <a:cs typeface="+mn-cs"/>
              </a:rPr>
              <a:t>Schubach</a:t>
            </a:r>
            <a:endParaRPr lang="en-US" sz="1300">
              <a:solidFill>
                <a:schemeClr val="tx1"/>
              </a:solidFill>
            </a:endParaRPr>
          </a:p>
          <a:p>
            <a:pPr algn="l" eaLnBrk="0" fontAlgn="base" hangingPunct="0">
              <a:lnSpc>
                <a:spcPct val="100000"/>
              </a:lnSpc>
              <a:spcBef>
                <a:spcPts val="500"/>
              </a:spcBef>
              <a:buClr>
                <a:srgbClr val="00A198"/>
              </a:buClr>
            </a:pPr>
            <a:r>
              <a:rPr lang="en-US" sz="1050" b="0">
                <a:solidFill>
                  <a:schemeClr val="tx1"/>
                </a:solidFill>
                <a:ea typeface="+mn-ea"/>
                <a:cs typeface="+mn-cs"/>
              </a:rPr>
              <a:t>Director of Wealth Management Consulting</a:t>
            </a:r>
          </a:p>
          <a:p>
            <a:pPr algn="l" eaLnBrk="0" fontAlgn="base" hangingPunct="0">
              <a:lnSpc>
                <a:spcPct val="100000"/>
              </a:lnSpc>
              <a:spcBef>
                <a:spcPts val="500"/>
              </a:spcBef>
              <a:buClr>
                <a:srgbClr val="00A198"/>
              </a:buClr>
            </a:pPr>
            <a:r>
              <a:rPr lang="en-US" sz="1050" b="0">
                <a:solidFill>
                  <a:schemeClr val="tx1"/>
                </a:solidFill>
                <a:ea typeface="+mn-ea"/>
                <a:cs typeface="+mn-cs"/>
                <a:hlinkClick r:id="rId6">
                  <a:extLst>
                    <a:ext uri="{A12FA001-AC4F-418D-AE19-62706E023703}">
                      <ahyp:hlinkClr xmlns:ahyp="http://schemas.microsoft.com/office/drawing/2018/hyperlinkcolor" val="tx"/>
                    </a:ext>
                  </a:extLst>
                </a:hlinkClick>
              </a:rPr>
              <a:t>dschubach@newfrontieradvisors.com</a:t>
            </a:r>
            <a:endParaRPr lang="en-US" sz="1050" b="0">
              <a:solidFill>
                <a:schemeClr val="tx1"/>
              </a:solidFill>
              <a:ea typeface="+mn-ea"/>
              <a:cs typeface="+mn-cs"/>
            </a:endParaRPr>
          </a:p>
          <a:p>
            <a:pPr algn="l" eaLnBrk="0" fontAlgn="base" hangingPunct="0">
              <a:lnSpc>
                <a:spcPct val="100000"/>
              </a:lnSpc>
              <a:spcBef>
                <a:spcPts val="500"/>
              </a:spcBef>
              <a:buClr>
                <a:srgbClr val="00A198"/>
              </a:buClr>
            </a:pPr>
            <a:r>
              <a:rPr lang="en-US" sz="1050" b="0">
                <a:solidFill>
                  <a:schemeClr val="tx1"/>
                </a:solidFill>
                <a:ea typeface="+mn-ea"/>
                <a:cs typeface="+mn-cs"/>
              </a:rPr>
              <a:t>Direct: 860+966+9884</a:t>
            </a:r>
            <a:endParaRPr lang="en-US" sz="1050">
              <a:solidFill>
                <a:schemeClr val="tx1"/>
              </a:solidFill>
            </a:endParaRPr>
          </a:p>
        </p:txBody>
      </p:sp>
      <p:sp>
        <p:nvSpPr>
          <p:cNvPr id="36" name="Content Placeholder 2">
            <a:extLst>
              <a:ext uri="{FF2B5EF4-FFF2-40B4-BE49-F238E27FC236}">
                <a16:creationId xmlns:a16="http://schemas.microsoft.com/office/drawing/2014/main" id="{C6BBCE2E-B266-6CE4-E0FC-D2377D976332}"/>
              </a:ext>
            </a:extLst>
          </p:cNvPr>
          <p:cNvSpPr txBox="1">
            <a:spLocks/>
          </p:cNvSpPr>
          <p:nvPr userDrawn="1"/>
        </p:nvSpPr>
        <p:spPr>
          <a:xfrm>
            <a:off x="1735966" y="3780748"/>
            <a:ext cx="3585705" cy="1056892"/>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eaLnBrk="0" fontAlgn="base" hangingPunct="0">
              <a:lnSpc>
                <a:spcPct val="100000"/>
              </a:lnSpc>
              <a:buClr>
                <a:srgbClr val="00A198"/>
              </a:buClr>
            </a:pPr>
            <a:r>
              <a:rPr lang="en-US" sz="1300">
                <a:solidFill>
                  <a:schemeClr val="tx1"/>
                </a:solidFill>
                <a:ea typeface="+mn-ea"/>
                <a:cs typeface="+mn-cs"/>
              </a:rPr>
              <a:t>Jessi Andrews</a:t>
            </a:r>
          </a:p>
          <a:p>
            <a:pPr algn="l" eaLnBrk="0" fontAlgn="base" hangingPunct="0">
              <a:lnSpc>
                <a:spcPct val="100000"/>
              </a:lnSpc>
              <a:spcBef>
                <a:spcPts val="500"/>
              </a:spcBef>
              <a:buClr>
                <a:srgbClr val="00A198"/>
              </a:buClr>
            </a:pPr>
            <a:r>
              <a:rPr lang="en-US" sz="1050" b="0">
                <a:solidFill>
                  <a:schemeClr val="tx1"/>
                </a:solidFill>
                <a:ea typeface="+mn-ea"/>
                <a:cs typeface="+mn-cs"/>
              </a:rPr>
              <a:t>Director of Wealth Management Consulting</a:t>
            </a:r>
          </a:p>
          <a:p>
            <a:pPr algn="l" eaLnBrk="0" fontAlgn="base" hangingPunct="0">
              <a:lnSpc>
                <a:spcPct val="100000"/>
              </a:lnSpc>
              <a:spcBef>
                <a:spcPts val="500"/>
              </a:spcBef>
              <a:buClr>
                <a:srgbClr val="00A198"/>
              </a:buClr>
            </a:pPr>
            <a:r>
              <a:rPr lang="en-US" sz="1050" b="0">
                <a:solidFill>
                  <a:schemeClr val="tx1"/>
                </a:solidFill>
                <a:ea typeface="+mn-ea"/>
                <a:cs typeface="+mn-cs"/>
                <a:hlinkClick r:id="rId7">
                  <a:extLst>
                    <a:ext uri="{A12FA001-AC4F-418D-AE19-62706E023703}">
                      <ahyp:hlinkClr xmlns:ahyp="http://schemas.microsoft.com/office/drawing/2018/hyperlinkcolor" val="tx"/>
                    </a:ext>
                  </a:extLst>
                </a:hlinkClick>
              </a:rPr>
              <a:t>jandrews@newfrontieradvisors.com</a:t>
            </a:r>
            <a:endParaRPr lang="en-US" sz="1050" b="0">
              <a:solidFill>
                <a:schemeClr val="tx1"/>
              </a:solidFill>
              <a:ea typeface="+mn-ea"/>
              <a:cs typeface="+mn-cs"/>
            </a:endParaRPr>
          </a:p>
          <a:p>
            <a:pPr algn="l" eaLnBrk="0" fontAlgn="base" hangingPunct="0">
              <a:lnSpc>
                <a:spcPct val="100000"/>
              </a:lnSpc>
              <a:spcBef>
                <a:spcPts val="500"/>
              </a:spcBef>
              <a:buClr>
                <a:srgbClr val="00A198"/>
              </a:buClr>
            </a:pPr>
            <a:r>
              <a:rPr lang="en-US" sz="1050" b="0">
                <a:solidFill>
                  <a:schemeClr val="tx1"/>
                </a:solidFill>
                <a:ea typeface="+mn-ea"/>
                <a:cs typeface="+mn-cs"/>
              </a:rPr>
              <a:t>Direct: 480+819+5465</a:t>
            </a:r>
          </a:p>
        </p:txBody>
      </p:sp>
      <p:sp>
        <p:nvSpPr>
          <p:cNvPr id="37" name="Content Placeholder 2">
            <a:extLst>
              <a:ext uri="{FF2B5EF4-FFF2-40B4-BE49-F238E27FC236}">
                <a16:creationId xmlns:a16="http://schemas.microsoft.com/office/drawing/2014/main" id="{5B33D10F-AA2B-2E75-F1AF-FAF142C27E47}"/>
              </a:ext>
            </a:extLst>
          </p:cNvPr>
          <p:cNvSpPr txBox="1">
            <a:spLocks/>
          </p:cNvSpPr>
          <p:nvPr userDrawn="1"/>
        </p:nvSpPr>
        <p:spPr>
          <a:xfrm>
            <a:off x="6435590" y="5211339"/>
            <a:ext cx="2363241" cy="1021012"/>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eaLnBrk="0" fontAlgn="base" hangingPunct="0">
              <a:lnSpc>
                <a:spcPct val="100000"/>
              </a:lnSpc>
              <a:buClr>
                <a:srgbClr val="00A198"/>
              </a:buClr>
            </a:pPr>
            <a:r>
              <a:rPr lang="en-US" sz="1300">
                <a:solidFill>
                  <a:schemeClr val="tx1"/>
                </a:solidFill>
                <a:ea typeface="+mn-ea"/>
                <a:cs typeface="+mn-cs"/>
              </a:rPr>
              <a:t>Main Office</a:t>
            </a:r>
          </a:p>
          <a:p>
            <a:pPr algn="l" eaLnBrk="0" fontAlgn="base" hangingPunct="0">
              <a:lnSpc>
                <a:spcPct val="100000"/>
              </a:lnSpc>
              <a:spcBef>
                <a:spcPts val="500"/>
              </a:spcBef>
              <a:buClr>
                <a:srgbClr val="00A198"/>
              </a:buClr>
            </a:pPr>
            <a:r>
              <a:rPr lang="en-US" sz="1050" b="0">
                <a:solidFill>
                  <a:schemeClr val="tx1"/>
                </a:solidFill>
                <a:ea typeface="+mn-ea"/>
                <a:cs typeface="+mn-cs"/>
              </a:rPr>
              <a:t>155 Federal Street, 10</a:t>
            </a:r>
            <a:r>
              <a:rPr lang="en-US" sz="1050" b="0" baseline="30000">
                <a:solidFill>
                  <a:schemeClr val="tx1"/>
                </a:solidFill>
                <a:ea typeface="+mn-ea"/>
                <a:cs typeface="+mn-cs"/>
              </a:rPr>
              <a:t>th</a:t>
            </a:r>
            <a:r>
              <a:rPr lang="en-US" sz="1050" b="0">
                <a:solidFill>
                  <a:schemeClr val="tx1"/>
                </a:solidFill>
                <a:ea typeface="+mn-ea"/>
                <a:cs typeface="+mn-cs"/>
              </a:rPr>
              <a:t> Floor</a:t>
            </a:r>
          </a:p>
          <a:p>
            <a:pPr algn="l" eaLnBrk="0" fontAlgn="base" hangingPunct="0">
              <a:lnSpc>
                <a:spcPct val="100000"/>
              </a:lnSpc>
              <a:spcBef>
                <a:spcPts val="500"/>
              </a:spcBef>
              <a:buClr>
                <a:srgbClr val="00A198"/>
              </a:buClr>
            </a:pPr>
            <a:r>
              <a:rPr lang="en-US" sz="1050" b="0">
                <a:solidFill>
                  <a:schemeClr val="tx1"/>
                </a:solidFill>
                <a:ea typeface="+mn-ea"/>
                <a:cs typeface="+mn-cs"/>
              </a:rPr>
              <a:t>Boston, MA 02110</a:t>
            </a:r>
          </a:p>
          <a:p>
            <a:pPr algn="l" eaLnBrk="0" fontAlgn="base" hangingPunct="0">
              <a:lnSpc>
                <a:spcPct val="100000"/>
              </a:lnSpc>
              <a:spcBef>
                <a:spcPts val="500"/>
              </a:spcBef>
              <a:buClr>
                <a:srgbClr val="00A198"/>
              </a:buClr>
            </a:pPr>
            <a:r>
              <a:rPr lang="en-US" sz="1050" b="0">
                <a:solidFill>
                  <a:schemeClr val="tx1"/>
                </a:solidFill>
                <a:ea typeface="+mn-ea"/>
                <a:cs typeface="+mn-cs"/>
              </a:rPr>
              <a:t>617+482+1433</a:t>
            </a:r>
          </a:p>
        </p:txBody>
      </p:sp>
      <p:sp>
        <p:nvSpPr>
          <p:cNvPr id="38" name="Content Placeholder 2">
            <a:extLst>
              <a:ext uri="{FF2B5EF4-FFF2-40B4-BE49-F238E27FC236}">
                <a16:creationId xmlns:a16="http://schemas.microsoft.com/office/drawing/2014/main" id="{7B0A70E2-88A3-A56E-ED32-716E79D93E01}"/>
              </a:ext>
            </a:extLst>
          </p:cNvPr>
          <p:cNvSpPr txBox="1">
            <a:spLocks/>
          </p:cNvSpPr>
          <p:nvPr userDrawn="1"/>
        </p:nvSpPr>
        <p:spPr>
          <a:xfrm>
            <a:off x="9018970" y="5211339"/>
            <a:ext cx="2363241" cy="888519"/>
          </a:xfrm>
          <a:prstGeom prst="rect">
            <a:avLst/>
          </a:prstGeom>
        </p:spPr>
        <p:txBody>
          <a:bodyPr/>
          <a:lstStyle>
            <a:lvl1pPr marL="0" indent="0" algn="just" defTabSz="914400" rtl="0" eaLnBrk="1" latinLnBrk="0" hangingPunct="1">
              <a:lnSpc>
                <a:spcPct val="90000"/>
              </a:lnSpc>
              <a:spcBef>
                <a:spcPts val="1000"/>
              </a:spcBef>
              <a:buFont typeface="Arial" panose="020B0604020202020204" pitchFamily="34" charset="0"/>
              <a:buNone/>
              <a:defRPr sz="1600" b="1"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200" b="0" i="0" kern="1200">
                <a:solidFill>
                  <a:srgbClr val="4E4E4E"/>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eaLnBrk="0" fontAlgn="base" hangingPunct="0">
              <a:lnSpc>
                <a:spcPct val="100000"/>
              </a:lnSpc>
              <a:buClr>
                <a:srgbClr val="00A198"/>
              </a:buClr>
            </a:pPr>
            <a:r>
              <a:rPr lang="en-US" sz="1300">
                <a:solidFill>
                  <a:schemeClr val="tx1"/>
                </a:solidFill>
                <a:ea typeface="+mn-ea"/>
                <a:cs typeface="+mn-cs"/>
              </a:rPr>
              <a:t>Advisor Resource Center</a:t>
            </a:r>
          </a:p>
          <a:p>
            <a:pPr algn="l" eaLnBrk="0" fontAlgn="base" hangingPunct="0">
              <a:lnSpc>
                <a:spcPct val="100000"/>
              </a:lnSpc>
              <a:spcBef>
                <a:spcPts val="500"/>
              </a:spcBef>
              <a:buClr>
                <a:srgbClr val="00A198"/>
              </a:buClr>
            </a:pPr>
            <a:r>
              <a:rPr lang="en-US" sz="1050" b="0">
                <a:solidFill>
                  <a:schemeClr val="tx1"/>
                </a:solidFill>
                <a:ea typeface="+mn-ea"/>
                <a:cs typeface="+mn-cs"/>
                <a:hlinkClick r:id="rId5">
                  <a:extLst>
                    <a:ext uri="{A12FA001-AC4F-418D-AE19-62706E023703}">
                      <ahyp:hlinkClr xmlns:ahyp="http://schemas.microsoft.com/office/drawing/2018/hyperlinkcolor" val="tx"/>
                    </a:ext>
                  </a:extLst>
                </a:hlinkClick>
              </a:rPr>
              <a:t>FrontierAdvisor.com</a:t>
            </a:r>
            <a:endParaRPr lang="en-US" sz="1050" b="0">
              <a:solidFill>
                <a:schemeClr val="tx1"/>
              </a:solidFill>
              <a:ea typeface="+mn-ea"/>
              <a:cs typeface="+mn-cs"/>
            </a:endParaRPr>
          </a:p>
        </p:txBody>
      </p:sp>
    </p:spTree>
    <p:extLst>
      <p:ext uri="{BB962C8B-B14F-4D97-AF65-F5344CB8AC3E}">
        <p14:creationId xmlns:p14="http://schemas.microsoft.com/office/powerpoint/2010/main" val="40204747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B598A-0321-47CF-BDE1-6FCB792DC6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C32D0-9CF9-492C-8DE0-FAD81275B8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244A9-4F07-4403-8975-8EDCEA887D0A}"/>
              </a:ext>
            </a:extLst>
          </p:cNvPr>
          <p:cNvSpPr>
            <a:spLocks noGrp="1"/>
          </p:cNvSpPr>
          <p:nvPr>
            <p:ph type="dt" sz="half" idx="10"/>
          </p:nvPr>
        </p:nvSpPr>
        <p:spPr/>
        <p:txBody>
          <a:bodyPr/>
          <a:lstStyle/>
          <a:p>
            <a:fld id="{24EFDAFF-B946-405B-BA57-0BA2BFFFC763}" type="datetimeFigureOut">
              <a:rPr lang="en-US" smtClean="0"/>
              <a:t>5/8/2025</a:t>
            </a:fld>
            <a:endParaRPr lang="en-US"/>
          </a:p>
        </p:txBody>
      </p:sp>
      <p:sp>
        <p:nvSpPr>
          <p:cNvPr id="5" name="Footer Placeholder 4">
            <a:extLst>
              <a:ext uri="{FF2B5EF4-FFF2-40B4-BE49-F238E27FC236}">
                <a16:creationId xmlns:a16="http://schemas.microsoft.com/office/drawing/2014/main" id="{33784A3F-B8E4-4996-BEF2-1A9F035E2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FA75A4-810C-40A2-9245-5B81013C6DFC}"/>
              </a:ext>
            </a:extLst>
          </p:cNvPr>
          <p:cNvSpPr>
            <a:spLocks noGrp="1"/>
          </p:cNvSpPr>
          <p:nvPr>
            <p:ph type="sldNum" sz="quarter" idx="12"/>
          </p:nvPr>
        </p:nvSpPr>
        <p:spPr/>
        <p:txBody>
          <a:bodyPr/>
          <a:lstStyle/>
          <a:p>
            <a:fld id="{D584AE24-10FA-47B7-A03C-EB8BC89EF192}" type="slidenum">
              <a:rPr lang="en-US" smtClean="0"/>
              <a:t>‹#›</a:t>
            </a:fld>
            <a:endParaRPr lang="en-US"/>
          </a:p>
        </p:txBody>
      </p:sp>
    </p:spTree>
    <p:extLst>
      <p:ext uri="{BB962C8B-B14F-4D97-AF65-F5344CB8AC3E}">
        <p14:creationId xmlns:p14="http://schemas.microsoft.com/office/powerpoint/2010/main" val="848157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712F-3975-4CD3-BC6A-22DCFBCD2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B72F48-6879-4279-B9D3-C84ED2ACD7C5}"/>
              </a:ext>
            </a:extLst>
          </p:cNvPr>
          <p:cNvSpPr>
            <a:spLocks noGrp="1"/>
          </p:cNvSpPr>
          <p:nvPr>
            <p:ph sz="half" idx="1"/>
          </p:nvPr>
        </p:nvSpPr>
        <p:spPr>
          <a:xfrm>
            <a:off x="53712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128E6A-1D71-4A38-87E8-64BF8DEA8DAB}"/>
              </a:ext>
            </a:extLst>
          </p:cNvPr>
          <p:cNvSpPr>
            <a:spLocks noGrp="1"/>
          </p:cNvSpPr>
          <p:nvPr>
            <p:ph sz="half" idx="2"/>
          </p:nvPr>
        </p:nvSpPr>
        <p:spPr>
          <a:xfrm>
            <a:off x="5871120" y="1825625"/>
            <a:ext cx="5181600" cy="4351338"/>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C56573-020F-41E6-B276-A774A1547AB9}"/>
              </a:ext>
            </a:extLst>
          </p:cNvPr>
          <p:cNvSpPr>
            <a:spLocks noGrp="1"/>
          </p:cNvSpPr>
          <p:nvPr>
            <p:ph type="dt" sz="half" idx="10"/>
          </p:nvPr>
        </p:nvSpPr>
        <p:spPr/>
        <p:txBody>
          <a:bodyPr/>
          <a:lstStyle/>
          <a:p>
            <a:fld id="{27AC8C5C-22E4-4B10-BEB5-ABD3E1C0851F}" type="datetimeFigureOut">
              <a:rPr lang="en-US" smtClean="0"/>
              <a:t>5/8/2025</a:t>
            </a:fld>
            <a:endParaRPr lang="en-US"/>
          </a:p>
        </p:txBody>
      </p:sp>
      <p:sp>
        <p:nvSpPr>
          <p:cNvPr id="6" name="Footer Placeholder 5">
            <a:extLst>
              <a:ext uri="{FF2B5EF4-FFF2-40B4-BE49-F238E27FC236}">
                <a16:creationId xmlns:a16="http://schemas.microsoft.com/office/drawing/2014/main" id="{77E1F7B3-7DA3-42E9-AEDB-A2B3F2DBF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ADF26B-57AA-4019-83AA-D332A351AC67}"/>
              </a:ext>
            </a:extLst>
          </p:cNvPr>
          <p:cNvSpPr>
            <a:spLocks noGrp="1"/>
          </p:cNvSpPr>
          <p:nvPr>
            <p:ph type="sldNum" sz="quarter" idx="12"/>
          </p:nvPr>
        </p:nvSpPr>
        <p:spPr/>
        <p:txBody>
          <a:bodyPr/>
          <a:lstStyle/>
          <a:p>
            <a:fld id="{FE6EC232-7242-4181-9B83-78D112641239}" type="slidenum">
              <a:rPr lang="en-US" smtClean="0"/>
              <a:t>‹#›</a:t>
            </a:fld>
            <a:endParaRPr lang="en-US"/>
          </a:p>
        </p:txBody>
      </p:sp>
      <p:cxnSp>
        <p:nvCxnSpPr>
          <p:cNvPr id="9" name="Straight Connector 8">
            <a:extLst>
              <a:ext uri="{FF2B5EF4-FFF2-40B4-BE49-F238E27FC236}">
                <a16:creationId xmlns:a16="http://schemas.microsoft.com/office/drawing/2014/main" id="{8C85ED75-8BA5-450B-BB83-C713E860DFE5}"/>
              </a:ext>
            </a:extLst>
          </p:cNvPr>
          <p:cNvCxnSpPr>
            <a:cxnSpLocks/>
          </p:cNvCxnSpPr>
          <p:nvPr userDrawn="1"/>
        </p:nvCxnSpPr>
        <p:spPr>
          <a:xfrm>
            <a:off x="838200" y="1338349"/>
            <a:ext cx="9365166" cy="0"/>
          </a:xfrm>
          <a:prstGeom prst="line">
            <a:avLst/>
          </a:prstGeom>
          <a:ln w="3175">
            <a:solidFill>
              <a:srgbClr val="0448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4666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 Purple Box">
    <p:spTree>
      <p:nvGrpSpPr>
        <p:cNvPr id="1" name=""/>
        <p:cNvGrpSpPr/>
        <p:nvPr/>
      </p:nvGrpSpPr>
      <p:grpSpPr>
        <a:xfrm>
          <a:off x="0" y="0"/>
          <a:ext cx="0" cy="0"/>
          <a:chOff x="0" y="0"/>
          <a:chExt cx="0" cy="0"/>
        </a:xfrm>
      </p:grpSpPr>
      <p:pic>
        <p:nvPicPr>
          <p:cNvPr id="2" name="Picture 1" descr="A blue grid with dots&#10;&#10;Description automatically generated with medium confidence">
            <a:extLst>
              <a:ext uri="{FF2B5EF4-FFF2-40B4-BE49-F238E27FC236}">
                <a16:creationId xmlns:a16="http://schemas.microsoft.com/office/drawing/2014/main" id="{BE7D0AE4-CE16-17C9-5001-E0E2373971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100" r="13470"/>
          <a:stretch/>
        </p:blipFill>
        <p:spPr>
          <a:xfrm>
            <a:off x="4219138" y="-1"/>
            <a:ext cx="7972862" cy="6857302"/>
          </a:xfrm>
          <a:prstGeom prst="rect">
            <a:avLst/>
          </a:prstGeom>
        </p:spPr>
      </p:pic>
      <p:sp>
        <p:nvSpPr>
          <p:cNvPr id="4" name="Rectangle 3">
            <a:extLst>
              <a:ext uri="{FF2B5EF4-FFF2-40B4-BE49-F238E27FC236}">
                <a16:creationId xmlns:a16="http://schemas.microsoft.com/office/drawing/2014/main" id="{AA1FE6E7-11B6-FE72-20CB-C617B5C2ACB7}"/>
              </a:ext>
            </a:extLst>
          </p:cNvPr>
          <p:cNvSpPr/>
          <p:nvPr userDrawn="1"/>
        </p:nvSpPr>
        <p:spPr>
          <a:xfrm>
            <a:off x="4219140" y="-2"/>
            <a:ext cx="7972860" cy="6857303"/>
          </a:xfrm>
          <a:prstGeom prst="rect">
            <a:avLst/>
          </a:prstGeom>
          <a:gradFill>
            <a:gsLst>
              <a:gs pos="0">
                <a:srgbClr val="000064">
                  <a:alpha val="70000"/>
                </a:srgbClr>
              </a:gs>
              <a:gs pos="100000">
                <a:srgbClr val="7E19BA">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p:nvPr>
        </p:nvSpPr>
        <p:spPr>
          <a:xfrm>
            <a:off x="538163" y="1126969"/>
            <a:ext cx="3567112" cy="2302031"/>
          </a:xfrm>
        </p:spPr>
        <p:txBody>
          <a:bodyPr anchor="b">
            <a:normAutofit/>
          </a:bodyPr>
          <a:lstStyle>
            <a:lvl1pPr algn="l">
              <a:defRPr lang="en-US" sz="4400" b="0" kern="1200" smtClean="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Master text styles</a:t>
            </a:r>
          </a:p>
        </p:txBody>
      </p:sp>
      <p:cxnSp>
        <p:nvCxnSpPr>
          <p:cNvPr id="29" name="Straight Connector 28">
            <a:extLst>
              <a:ext uri="{FF2B5EF4-FFF2-40B4-BE49-F238E27FC236}">
                <a16:creationId xmlns:a16="http://schemas.microsoft.com/office/drawing/2014/main" id="{DDEB3B28-064C-7CF8-5219-D256A66DD915}"/>
              </a:ext>
            </a:extLst>
          </p:cNvPr>
          <p:cNvCxnSpPr/>
          <p:nvPr userDrawn="1"/>
        </p:nvCxnSpPr>
        <p:spPr>
          <a:xfrm>
            <a:off x="644905" y="3632378"/>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771E672-757D-22D5-C085-73B709B2A6F3}"/>
              </a:ext>
            </a:extLst>
          </p:cNvPr>
          <p:cNvSpPr/>
          <p:nvPr userDrawn="1"/>
        </p:nvSpPr>
        <p:spPr>
          <a:xfrm>
            <a:off x="4219139" y="4713233"/>
            <a:ext cx="7972861" cy="14293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Content Placeholder 34">
            <a:extLst>
              <a:ext uri="{FF2B5EF4-FFF2-40B4-BE49-F238E27FC236}">
                <a16:creationId xmlns:a16="http://schemas.microsoft.com/office/drawing/2014/main" id="{E6805C60-57B6-4942-CF90-F78322DF6BE2}"/>
              </a:ext>
            </a:extLst>
          </p:cNvPr>
          <p:cNvSpPr>
            <a:spLocks noGrp="1"/>
          </p:cNvSpPr>
          <p:nvPr>
            <p:ph sz="quarter" idx="11"/>
          </p:nvPr>
        </p:nvSpPr>
        <p:spPr>
          <a:xfrm>
            <a:off x="538163" y="3879192"/>
            <a:ext cx="3567112" cy="2537634"/>
          </a:xfrm>
        </p:spPr>
        <p:txBody>
          <a:bodyPr anchor="t">
            <a:normAutofit/>
          </a:bodyPr>
          <a:lstStyle>
            <a:lvl1pPr marL="0" algn="l" defTabSz="914400" rtl="0" eaLnBrk="1" latinLnBrk="0" hangingPunct="1">
              <a:lnSpc>
                <a:spcPct val="100000"/>
              </a:lnSpc>
              <a:spcBef>
                <a:spcPts val="0"/>
              </a:spcBef>
              <a:defRPr lang="en-US" sz="1400" b="0" kern="1200" dirty="0">
                <a:solidFill>
                  <a:schemeClr val="tx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7" name="Content Placeholder 34">
            <a:extLst>
              <a:ext uri="{FF2B5EF4-FFF2-40B4-BE49-F238E27FC236}">
                <a16:creationId xmlns:a16="http://schemas.microsoft.com/office/drawing/2014/main" id="{DA3800DA-FE42-A10B-D509-93F3F6DA5889}"/>
              </a:ext>
            </a:extLst>
          </p:cNvPr>
          <p:cNvSpPr>
            <a:spLocks noGrp="1"/>
          </p:cNvSpPr>
          <p:nvPr>
            <p:ph sz="quarter" idx="12" hasCustomPrompt="1"/>
          </p:nvPr>
        </p:nvSpPr>
        <p:spPr>
          <a:xfrm>
            <a:off x="5048060" y="5056723"/>
            <a:ext cx="6356580" cy="274275"/>
          </a:xfrm>
        </p:spPr>
        <p:txBody>
          <a:bodyPr anchor="t">
            <a:normAutofit/>
          </a:bodyPr>
          <a:lstStyle>
            <a:lvl1pPr marL="0" algn="ctr" defTabSz="914400" rtl="0" eaLnBrk="1" latinLnBrk="0" hangingPunct="1">
              <a:defRPr lang="en-US" sz="13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8" name="Content Placeholder 34">
            <a:extLst>
              <a:ext uri="{FF2B5EF4-FFF2-40B4-BE49-F238E27FC236}">
                <a16:creationId xmlns:a16="http://schemas.microsoft.com/office/drawing/2014/main" id="{C9E8A7A3-310D-90EF-EF5A-FAB0EFD67425}"/>
              </a:ext>
            </a:extLst>
          </p:cNvPr>
          <p:cNvSpPr>
            <a:spLocks noGrp="1"/>
          </p:cNvSpPr>
          <p:nvPr>
            <p:ph sz="quarter" idx="13"/>
          </p:nvPr>
        </p:nvSpPr>
        <p:spPr>
          <a:xfrm>
            <a:off x="5048060" y="5330998"/>
            <a:ext cx="6356580" cy="523221"/>
          </a:xfrm>
        </p:spPr>
        <p:txBody>
          <a:bodyPr anchor="t">
            <a:normAutofit/>
          </a:bodyPr>
          <a:lstStyle>
            <a:lvl1pPr marL="0" algn="ctr" defTabSz="914400" rtl="0" eaLnBrk="1" latinLnBrk="0" hangingPunct="1">
              <a:defRPr lang="en-US" sz="13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pic>
        <p:nvPicPr>
          <p:cNvPr id="16" name="Graphic 15">
            <a:extLst>
              <a:ext uri="{FF2B5EF4-FFF2-40B4-BE49-F238E27FC236}">
                <a16:creationId xmlns:a16="http://schemas.microsoft.com/office/drawing/2014/main" id="{B5EF6C0B-2E2B-AB6C-CF44-B28472DFB0C3}"/>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251" y="441169"/>
            <a:ext cx="2476500" cy="685800"/>
          </a:xfrm>
          <a:prstGeom prst="rect">
            <a:avLst/>
          </a:prstGeom>
        </p:spPr>
      </p:pic>
    </p:spTree>
    <p:extLst>
      <p:ext uri="{BB962C8B-B14F-4D97-AF65-F5344CB8AC3E}">
        <p14:creationId xmlns:p14="http://schemas.microsoft.com/office/powerpoint/2010/main" val="40957025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 Teal Box">
    <p:spTree>
      <p:nvGrpSpPr>
        <p:cNvPr id="1" name=""/>
        <p:cNvGrpSpPr/>
        <p:nvPr/>
      </p:nvGrpSpPr>
      <p:grpSpPr>
        <a:xfrm>
          <a:off x="0" y="0"/>
          <a:ext cx="0" cy="0"/>
          <a:chOff x="0" y="0"/>
          <a:chExt cx="0" cy="0"/>
        </a:xfrm>
      </p:grpSpPr>
      <p:pic>
        <p:nvPicPr>
          <p:cNvPr id="2" name="Picture 1" descr="A colorful waves on a dark background&#10;&#10;Description automatically generated">
            <a:extLst>
              <a:ext uri="{FF2B5EF4-FFF2-40B4-BE49-F238E27FC236}">
                <a16:creationId xmlns:a16="http://schemas.microsoft.com/office/drawing/2014/main" id="{EBCF3100-5CE7-42BA-3FF4-E3E28FF41C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277" t="9549" r="2626" b="-1"/>
          <a:stretch/>
        </p:blipFill>
        <p:spPr>
          <a:xfrm>
            <a:off x="4219139" y="8390"/>
            <a:ext cx="7965029" cy="6849609"/>
          </a:xfrm>
          <a:prstGeom prst="rect">
            <a:avLst/>
          </a:prstGeom>
        </p:spPr>
      </p:pic>
      <p:sp>
        <p:nvSpPr>
          <p:cNvPr id="3" name="Rectangle 2">
            <a:extLst>
              <a:ext uri="{FF2B5EF4-FFF2-40B4-BE49-F238E27FC236}">
                <a16:creationId xmlns:a16="http://schemas.microsoft.com/office/drawing/2014/main" id="{7AA918DC-E4E5-1374-8ED0-F1C39824DDEF}"/>
              </a:ext>
            </a:extLst>
          </p:cNvPr>
          <p:cNvSpPr/>
          <p:nvPr userDrawn="1"/>
        </p:nvSpPr>
        <p:spPr>
          <a:xfrm>
            <a:off x="4221139" y="8390"/>
            <a:ext cx="7965029" cy="6849610"/>
          </a:xfrm>
          <a:prstGeom prst="rect">
            <a:avLst/>
          </a:prstGeom>
          <a:gradFill>
            <a:gsLst>
              <a:gs pos="100000">
                <a:srgbClr val="170031">
                  <a:alpha val="70000"/>
                </a:srgbClr>
              </a:gs>
              <a:gs pos="0">
                <a:srgbClr val="504CC5">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p:nvPr>
        </p:nvSpPr>
        <p:spPr>
          <a:xfrm>
            <a:off x="538163" y="1126969"/>
            <a:ext cx="3567112" cy="2302031"/>
          </a:xfrm>
        </p:spPr>
        <p:txBody>
          <a:bodyPr anchor="b">
            <a:normAutofit/>
          </a:bodyPr>
          <a:lstStyle>
            <a:lvl1pPr algn="l">
              <a:defRPr lang="en-US" sz="4400" b="0" kern="1200" smtClean="0">
                <a:solidFill>
                  <a:srgbClr val="131225"/>
                </a:solidFill>
                <a:latin typeface="Century Gothic" panose="020B0502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Master text styles</a:t>
            </a:r>
          </a:p>
        </p:txBody>
      </p:sp>
      <p:cxnSp>
        <p:nvCxnSpPr>
          <p:cNvPr id="29" name="Straight Connector 28">
            <a:extLst>
              <a:ext uri="{FF2B5EF4-FFF2-40B4-BE49-F238E27FC236}">
                <a16:creationId xmlns:a16="http://schemas.microsoft.com/office/drawing/2014/main" id="{DDEB3B28-064C-7CF8-5219-D256A66DD915}"/>
              </a:ext>
            </a:extLst>
          </p:cNvPr>
          <p:cNvCxnSpPr/>
          <p:nvPr userDrawn="1"/>
        </p:nvCxnSpPr>
        <p:spPr>
          <a:xfrm>
            <a:off x="644905" y="3632378"/>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771E672-757D-22D5-C085-73B709B2A6F3}"/>
              </a:ext>
            </a:extLst>
          </p:cNvPr>
          <p:cNvSpPr/>
          <p:nvPr userDrawn="1"/>
        </p:nvSpPr>
        <p:spPr>
          <a:xfrm>
            <a:off x="4219139" y="4713233"/>
            <a:ext cx="7972861" cy="142938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Content Placeholder 34">
            <a:extLst>
              <a:ext uri="{FF2B5EF4-FFF2-40B4-BE49-F238E27FC236}">
                <a16:creationId xmlns:a16="http://schemas.microsoft.com/office/drawing/2014/main" id="{E6805C60-57B6-4942-CF90-F78322DF6BE2}"/>
              </a:ext>
            </a:extLst>
          </p:cNvPr>
          <p:cNvSpPr>
            <a:spLocks noGrp="1"/>
          </p:cNvSpPr>
          <p:nvPr>
            <p:ph sz="quarter" idx="11"/>
          </p:nvPr>
        </p:nvSpPr>
        <p:spPr>
          <a:xfrm>
            <a:off x="538163" y="3879192"/>
            <a:ext cx="3567112" cy="2698246"/>
          </a:xfrm>
        </p:spPr>
        <p:txBody>
          <a:bodyPr anchor="t">
            <a:normAutofit/>
          </a:bodyPr>
          <a:lstStyle>
            <a:lvl1pPr marL="0" algn="l" defTabSz="914400" rtl="0" eaLnBrk="1" latinLnBrk="0" hangingPunct="1">
              <a:lnSpc>
                <a:spcPct val="100000"/>
              </a:lnSpc>
              <a:spcBef>
                <a:spcPts val="0"/>
              </a:spcBef>
              <a:defRPr lang="en-US" sz="1400" b="0" kern="1200" dirty="0">
                <a:solidFill>
                  <a:srgbClr val="131225"/>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7" name="Content Placeholder 34">
            <a:extLst>
              <a:ext uri="{FF2B5EF4-FFF2-40B4-BE49-F238E27FC236}">
                <a16:creationId xmlns:a16="http://schemas.microsoft.com/office/drawing/2014/main" id="{DA3800DA-FE42-A10B-D509-93F3F6DA5889}"/>
              </a:ext>
            </a:extLst>
          </p:cNvPr>
          <p:cNvSpPr>
            <a:spLocks noGrp="1"/>
          </p:cNvSpPr>
          <p:nvPr>
            <p:ph sz="quarter" idx="12" hasCustomPrompt="1"/>
          </p:nvPr>
        </p:nvSpPr>
        <p:spPr>
          <a:xfrm>
            <a:off x="5027279" y="5067114"/>
            <a:ext cx="6356580" cy="274275"/>
          </a:xfrm>
        </p:spPr>
        <p:txBody>
          <a:bodyPr anchor="t">
            <a:normAutofit/>
          </a:bodyPr>
          <a:lstStyle>
            <a:lvl1pPr marL="0" algn="ctr" defTabSz="914400" rtl="0" eaLnBrk="1" latinLnBrk="0" hangingPunct="1">
              <a:defRPr lang="en-US" sz="1300" b="0" kern="1200" spc="300" dirty="0">
                <a:solidFill>
                  <a:srgbClr val="131225"/>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8" name="Content Placeholder 34">
            <a:extLst>
              <a:ext uri="{FF2B5EF4-FFF2-40B4-BE49-F238E27FC236}">
                <a16:creationId xmlns:a16="http://schemas.microsoft.com/office/drawing/2014/main" id="{C9E8A7A3-310D-90EF-EF5A-FAB0EFD67425}"/>
              </a:ext>
            </a:extLst>
          </p:cNvPr>
          <p:cNvSpPr>
            <a:spLocks noGrp="1"/>
          </p:cNvSpPr>
          <p:nvPr>
            <p:ph sz="quarter" idx="13"/>
          </p:nvPr>
        </p:nvSpPr>
        <p:spPr>
          <a:xfrm>
            <a:off x="5027279" y="5341389"/>
            <a:ext cx="6356580" cy="523221"/>
          </a:xfrm>
        </p:spPr>
        <p:txBody>
          <a:bodyPr anchor="t">
            <a:normAutofit/>
          </a:bodyPr>
          <a:lstStyle>
            <a:lvl1pPr marL="0" algn="ctr" defTabSz="914400" rtl="0" eaLnBrk="1" latinLnBrk="0" hangingPunct="1">
              <a:defRPr lang="en-US" sz="1300" b="0" kern="1200" spc="300" dirty="0">
                <a:solidFill>
                  <a:srgbClr val="131225"/>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pic>
        <p:nvPicPr>
          <p:cNvPr id="16" name="Graphic 15">
            <a:extLst>
              <a:ext uri="{FF2B5EF4-FFF2-40B4-BE49-F238E27FC236}">
                <a16:creationId xmlns:a16="http://schemas.microsoft.com/office/drawing/2014/main" id="{B618FA61-14AB-3C14-F60A-F611CEC6036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251" y="441169"/>
            <a:ext cx="2476500" cy="685800"/>
          </a:xfrm>
          <a:prstGeom prst="rect">
            <a:avLst/>
          </a:prstGeom>
        </p:spPr>
      </p:pic>
    </p:spTree>
    <p:extLst>
      <p:ext uri="{BB962C8B-B14F-4D97-AF65-F5344CB8AC3E}">
        <p14:creationId xmlns:p14="http://schemas.microsoft.com/office/powerpoint/2010/main" val="36314597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 Blue Box Left">
    <p:spTree>
      <p:nvGrpSpPr>
        <p:cNvPr id="1" name=""/>
        <p:cNvGrpSpPr/>
        <p:nvPr/>
      </p:nvGrpSpPr>
      <p:grpSpPr>
        <a:xfrm>
          <a:off x="0" y="0"/>
          <a:ext cx="0" cy="0"/>
          <a:chOff x="0" y="0"/>
          <a:chExt cx="0" cy="0"/>
        </a:xfrm>
      </p:grpSpPr>
      <p:pic>
        <p:nvPicPr>
          <p:cNvPr id="47" name="Picture 46" descr="A speed motion in a tunnel&#10;&#10;Description automatically generated">
            <a:extLst>
              <a:ext uri="{FF2B5EF4-FFF2-40B4-BE49-F238E27FC236}">
                <a16:creationId xmlns:a16="http://schemas.microsoft.com/office/drawing/2014/main" id="{2B817292-4942-1DF9-E9C5-78E4B33E22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33" r="12553"/>
          <a:stretch/>
        </p:blipFill>
        <p:spPr>
          <a:xfrm>
            <a:off x="4710471" y="1"/>
            <a:ext cx="7481530" cy="6878958"/>
          </a:xfrm>
          <a:prstGeom prst="rect">
            <a:avLst/>
          </a:prstGeom>
        </p:spPr>
      </p:pic>
      <p:sp>
        <p:nvSpPr>
          <p:cNvPr id="12" name="Rectangle 11">
            <a:extLst>
              <a:ext uri="{FF2B5EF4-FFF2-40B4-BE49-F238E27FC236}">
                <a16:creationId xmlns:a16="http://schemas.microsoft.com/office/drawing/2014/main" id="{1D4425BA-E520-EA7A-0C6F-34DD405296FF}"/>
              </a:ext>
            </a:extLst>
          </p:cNvPr>
          <p:cNvSpPr/>
          <p:nvPr userDrawn="1"/>
        </p:nvSpPr>
        <p:spPr>
          <a:xfrm>
            <a:off x="4710472" y="-12928"/>
            <a:ext cx="7481527" cy="6906700"/>
          </a:xfrm>
          <a:prstGeom prst="rect">
            <a:avLst/>
          </a:prstGeom>
          <a:gradFill>
            <a:gsLst>
              <a:gs pos="100000">
                <a:srgbClr val="000064">
                  <a:alpha val="70000"/>
                </a:srgbClr>
              </a:gs>
              <a:gs pos="0">
                <a:srgbClr val="7E19BA">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Content Placeholder 34">
            <a:extLst>
              <a:ext uri="{FF2B5EF4-FFF2-40B4-BE49-F238E27FC236}">
                <a16:creationId xmlns:a16="http://schemas.microsoft.com/office/drawing/2014/main" id="{E6805C60-57B6-4942-CF90-F78322DF6BE2}"/>
              </a:ext>
            </a:extLst>
          </p:cNvPr>
          <p:cNvSpPr>
            <a:spLocks noGrp="1"/>
          </p:cNvSpPr>
          <p:nvPr>
            <p:ph sz="quarter" idx="11"/>
          </p:nvPr>
        </p:nvSpPr>
        <p:spPr>
          <a:xfrm>
            <a:off x="552922" y="3174975"/>
            <a:ext cx="3567112" cy="1193719"/>
          </a:xfrm>
        </p:spPr>
        <p:txBody>
          <a:bodyPr anchor="t">
            <a:normAutofit/>
          </a:bodyPr>
          <a:lstStyle>
            <a:lvl1pPr marL="0" algn="l" defTabSz="914400" rtl="0" eaLnBrk="1" latinLnBrk="0" hangingPunct="1">
              <a:lnSpc>
                <a:spcPct val="100000"/>
              </a:lnSpc>
              <a:spcBef>
                <a:spcPts val="0"/>
              </a:spcBef>
              <a:defRPr lang="en-US" sz="1600" b="0" kern="1200" dirty="0">
                <a:solidFill>
                  <a:srgbClr val="131225"/>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p:nvPr>
        </p:nvSpPr>
        <p:spPr>
          <a:xfrm>
            <a:off x="552922" y="518699"/>
            <a:ext cx="3567112" cy="2302031"/>
          </a:xfrm>
        </p:spPr>
        <p:txBody>
          <a:bodyPr anchor="b">
            <a:normAutofit/>
          </a:bodyPr>
          <a:lstStyle>
            <a:lvl1pPr algn="l">
              <a:defRPr lang="en-US" sz="4400" b="0" kern="1200" smtClean="0">
                <a:solidFill>
                  <a:srgbClr val="131225"/>
                </a:solidFill>
                <a:latin typeface="Century Gothic" panose="020B0502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Master text styles</a:t>
            </a:r>
          </a:p>
        </p:txBody>
      </p:sp>
      <p:cxnSp>
        <p:nvCxnSpPr>
          <p:cNvPr id="30" name="Straight Connector 29">
            <a:extLst>
              <a:ext uri="{FF2B5EF4-FFF2-40B4-BE49-F238E27FC236}">
                <a16:creationId xmlns:a16="http://schemas.microsoft.com/office/drawing/2014/main" id="{1A8F43D4-6DA3-9744-C3F7-B59AE6322415}"/>
              </a:ext>
            </a:extLst>
          </p:cNvPr>
          <p:cNvCxnSpPr/>
          <p:nvPr userDrawn="1"/>
        </p:nvCxnSpPr>
        <p:spPr>
          <a:xfrm>
            <a:off x="644905" y="302769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CD77AFA-53D2-63C6-64E3-8C9048FB53FF}"/>
              </a:ext>
            </a:extLst>
          </p:cNvPr>
          <p:cNvSpPr/>
          <p:nvPr userDrawn="1"/>
        </p:nvSpPr>
        <p:spPr>
          <a:xfrm>
            <a:off x="0" y="4575663"/>
            <a:ext cx="6603167" cy="135170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Content Placeholder 34">
            <a:extLst>
              <a:ext uri="{FF2B5EF4-FFF2-40B4-BE49-F238E27FC236}">
                <a16:creationId xmlns:a16="http://schemas.microsoft.com/office/drawing/2014/main" id="{DA3800DA-FE42-A10B-D509-93F3F6DA5889}"/>
              </a:ext>
            </a:extLst>
          </p:cNvPr>
          <p:cNvSpPr>
            <a:spLocks noGrp="1"/>
          </p:cNvSpPr>
          <p:nvPr>
            <p:ph sz="quarter" idx="12" hasCustomPrompt="1"/>
          </p:nvPr>
        </p:nvSpPr>
        <p:spPr>
          <a:xfrm>
            <a:off x="552922" y="4958516"/>
            <a:ext cx="5543078" cy="274275"/>
          </a:xfrm>
        </p:spPr>
        <p:txBody>
          <a:bodyPr anchor="t">
            <a:normAutofit/>
          </a:bodyPr>
          <a:lstStyle>
            <a:lvl1pPr marL="0" algn="l" defTabSz="914400" rtl="0" eaLnBrk="1" latinLnBrk="0" hangingPunct="1">
              <a:defRPr lang="en-US" sz="12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8" name="Content Placeholder 34">
            <a:extLst>
              <a:ext uri="{FF2B5EF4-FFF2-40B4-BE49-F238E27FC236}">
                <a16:creationId xmlns:a16="http://schemas.microsoft.com/office/drawing/2014/main" id="{C9E8A7A3-310D-90EF-EF5A-FAB0EFD67425}"/>
              </a:ext>
            </a:extLst>
          </p:cNvPr>
          <p:cNvSpPr>
            <a:spLocks noGrp="1"/>
          </p:cNvSpPr>
          <p:nvPr>
            <p:ph sz="quarter" idx="13"/>
          </p:nvPr>
        </p:nvSpPr>
        <p:spPr>
          <a:xfrm>
            <a:off x="552922" y="5271400"/>
            <a:ext cx="5543078" cy="274275"/>
          </a:xfrm>
        </p:spPr>
        <p:txBody>
          <a:bodyPr anchor="t">
            <a:normAutofit/>
          </a:bodyPr>
          <a:lstStyle>
            <a:lvl1pPr marL="0" algn="l" defTabSz="914400" rtl="0" eaLnBrk="1" latinLnBrk="0" hangingPunct="1">
              <a:defRPr lang="en-US" sz="12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pic>
        <p:nvPicPr>
          <p:cNvPr id="51" name="Graphic 50">
            <a:extLst>
              <a:ext uri="{FF2B5EF4-FFF2-40B4-BE49-F238E27FC236}">
                <a16:creationId xmlns:a16="http://schemas.microsoft.com/office/drawing/2014/main" id="{16A760A1-B99D-6CA0-EBC5-867BFF0F668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8796" y="369618"/>
            <a:ext cx="2476500" cy="685800"/>
          </a:xfrm>
          <a:prstGeom prst="rect">
            <a:avLst/>
          </a:prstGeom>
        </p:spPr>
      </p:pic>
    </p:spTree>
    <p:extLst>
      <p:ext uri="{BB962C8B-B14F-4D97-AF65-F5344CB8AC3E}">
        <p14:creationId xmlns:p14="http://schemas.microsoft.com/office/powerpoint/2010/main" val="2817918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Purple Box Lef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C942AC-2C33-6E95-86E8-565C61CA6BB3}"/>
              </a:ext>
            </a:extLst>
          </p:cNvPr>
          <p:cNvPicPr>
            <a:picLocks noChangeAspect="1"/>
          </p:cNvPicPr>
          <p:nvPr userDrawn="1"/>
        </p:nvPicPr>
        <p:blipFill>
          <a:blip r:embed="rId2">
            <a:extLst>
              <a:ext uri="{28A0092B-C50C-407E-A947-70E740481C1C}">
                <a14:useLocalDpi xmlns:a14="http://schemas.microsoft.com/office/drawing/2010/main" val="0"/>
              </a:ext>
            </a:extLst>
          </a:blip>
          <a:srcRect l="22971" r="22971"/>
          <a:stretch/>
        </p:blipFill>
        <p:spPr>
          <a:xfrm>
            <a:off x="4710474" y="0"/>
            <a:ext cx="7481525" cy="6924502"/>
          </a:xfrm>
          <a:prstGeom prst="rect">
            <a:avLst/>
          </a:prstGeom>
        </p:spPr>
      </p:pic>
      <p:sp>
        <p:nvSpPr>
          <p:cNvPr id="8" name="Rectangle 7">
            <a:extLst>
              <a:ext uri="{FF2B5EF4-FFF2-40B4-BE49-F238E27FC236}">
                <a16:creationId xmlns:a16="http://schemas.microsoft.com/office/drawing/2014/main" id="{D594CB9A-3A55-C7CA-2E5B-EECA3D2C5A98}"/>
              </a:ext>
            </a:extLst>
          </p:cNvPr>
          <p:cNvSpPr/>
          <p:nvPr userDrawn="1"/>
        </p:nvSpPr>
        <p:spPr>
          <a:xfrm>
            <a:off x="4710474" y="2556"/>
            <a:ext cx="7481526" cy="6921946"/>
          </a:xfrm>
          <a:prstGeom prst="rect">
            <a:avLst/>
          </a:prstGeom>
          <a:gradFill>
            <a:gsLst>
              <a:gs pos="100000">
                <a:srgbClr val="170031">
                  <a:alpha val="70000"/>
                </a:srgbClr>
              </a:gs>
              <a:gs pos="0">
                <a:srgbClr val="504CC5">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34">
            <a:extLst>
              <a:ext uri="{FF2B5EF4-FFF2-40B4-BE49-F238E27FC236}">
                <a16:creationId xmlns:a16="http://schemas.microsoft.com/office/drawing/2014/main" id="{E6805C60-57B6-4942-CF90-F78322DF6BE2}"/>
              </a:ext>
            </a:extLst>
          </p:cNvPr>
          <p:cNvSpPr>
            <a:spLocks noGrp="1"/>
          </p:cNvSpPr>
          <p:nvPr>
            <p:ph sz="quarter" idx="11"/>
          </p:nvPr>
        </p:nvSpPr>
        <p:spPr>
          <a:xfrm>
            <a:off x="552922" y="3174975"/>
            <a:ext cx="3567112" cy="1193721"/>
          </a:xfrm>
        </p:spPr>
        <p:txBody>
          <a:bodyPr anchor="t">
            <a:normAutofit/>
          </a:bodyPr>
          <a:lstStyle>
            <a:lvl1pPr marL="0" algn="l" defTabSz="914400" rtl="0" eaLnBrk="1" latinLnBrk="0" hangingPunct="1">
              <a:lnSpc>
                <a:spcPct val="100000"/>
              </a:lnSpc>
              <a:spcBef>
                <a:spcPts val="0"/>
              </a:spcBef>
              <a:defRPr lang="en-US" sz="1600" b="0" kern="1200" dirty="0">
                <a:solidFill>
                  <a:srgbClr val="131225"/>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p:nvPr>
        </p:nvSpPr>
        <p:spPr>
          <a:xfrm>
            <a:off x="552922" y="518699"/>
            <a:ext cx="3567112" cy="2302031"/>
          </a:xfrm>
        </p:spPr>
        <p:txBody>
          <a:bodyPr anchor="b">
            <a:normAutofit/>
          </a:bodyPr>
          <a:lstStyle>
            <a:lvl1pPr algn="l">
              <a:defRPr lang="en-US" sz="4400" b="0" kern="1200" smtClean="0">
                <a:solidFill>
                  <a:srgbClr val="131225"/>
                </a:solidFill>
                <a:latin typeface="Century Gothic" panose="020B0502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Master text styles</a:t>
            </a:r>
          </a:p>
        </p:txBody>
      </p:sp>
      <p:cxnSp>
        <p:nvCxnSpPr>
          <p:cNvPr id="30" name="Straight Connector 29">
            <a:extLst>
              <a:ext uri="{FF2B5EF4-FFF2-40B4-BE49-F238E27FC236}">
                <a16:creationId xmlns:a16="http://schemas.microsoft.com/office/drawing/2014/main" id="{1A8F43D4-6DA3-9744-C3F7-B59AE6322415}"/>
              </a:ext>
            </a:extLst>
          </p:cNvPr>
          <p:cNvCxnSpPr/>
          <p:nvPr userDrawn="1"/>
        </p:nvCxnSpPr>
        <p:spPr>
          <a:xfrm>
            <a:off x="644905" y="302769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CD77AFA-53D2-63C6-64E3-8C9048FB53FF}"/>
              </a:ext>
            </a:extLst>
          </p:cNvPr>
          <p:cNvSpPr/>
          <p:nvPr userDrawn="1"/>
        </p:nvSpPr>
        <p:spPr>
          <a:xfrm>
            <a:off x="0" y="4575663"/>
            <a:ext cx="6603167" cy="135170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34">
            <a:extLst>
              <a:ext uri="{FF2B5EF4-FFF2-40B4-BE49-F238E27FC236}">
                <a16:creationId xmlns:a16="http://schemas.microsoft.com/office/drawing/2014/main" id="{DA3800DA-FE42-A10B-D509-93F3F6DA5889}"/>
              </a:ext>
            </a:extLst>
          </p:cNvPr>
          <p:cNvSpPr>
            <a:spLocks noGrp="1"/>
          </p:cNvSpPr>
          <p:nvPr>
            <p:ph sz="quarter" idx="12" hasCustomPrompt="1"/>
          </p:nvPr>
        </p:nvSpPr>
        <p:spPr>
          <a:xfrm>
            <a:off x="552922" y="4958516"/>
            <a:ext cx="5543078" cy="274275"/>
          </a:xfrm>
        </p:spPr>
        <p:txBody>
          <a:bodyPr anchor="t">
            <a:normAutofit/>
          </a:bodyPr>
          <a:lstStyle>
            <a:lvl1pPr marL="0" algn="l" defTabSz="914400" rtl="0" eaLnBrk="1" latinLnBrk="0" hangingPunct="1">
              <a:defRPr lang="en-US" sz="12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8" name="Content Placeholder 34">
            <a:extLst>
              <a:ext uri="{FF2B5EF4-FFF2-40B4-BE49-F238E27FC236}">
                <a16:creationId xmlns:a16="http://schemas.microsoft.com/office/drawing/2014/main" id="{C9E8A7A3-310D-90EF-EF5A-FAB0EFD67425}"/>
              </a:ext>
            </a:extLst>
          </p:cNvPr>
          <p:cNvSpPr>
            <a:spLocks noGrp="1"/>
          </p:cNvSpPr>
          <p:nvPr>
            <p:ph sz="quarter" idx="13"/>
          </p:nvPr>
        </p:nvSpPr>
        <p:spPr>
          <a:xfrm>
            <a:off x="552922" y="5271400"/>
            <a:ext cx="5543078" cy="274275"/>
          </a:xfrm>
        </p:spPr>
        <p:txBody>
          <a:bodyPr anchor="t">
            <a:normAutofit/>
          </a:bodyPr>
          <a:lstStyle>
            <a:lvl1pPr marL="0" algn="l" defTabSz="914400" rtl="0" eaLnBrk="1" latinLnBrk="0" hangingPunct="1">
              <a:defRPr lang="en-US" sz="12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pic>
        <p:nvPicPr>
          <p:cNvPr id="5" name="Graphic 4">
            <a:extLst>
              <a:ext uri="{FF2B5EF4-FFF2-40B4-BE49-F238E27FC236}">
                <a16:creationId xmlns:a16="http://schemas.microsoft.com/office/drawing/2014/main" id="{053974CC-6AE6-B687-D0ED-788BD4DC85EA}"/>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8796" y="369618"/>
            <a:ext cx="2476500" cy="685800"/>
          </a:xfrm>
          <a:prstGeom prst="rect">
            <a:avLst/>
          </a:prstGeom>
        </p:spPr>
      </p:pic>
    </p:spTree>
    <p:extLst>
      <p:ext uri="{BB962C8B-B14F-4D97-AF65-F5344CB8AC3E}">
        <p14:creationId xmlns:p14="http://schemas.microsoft.com/office/powerpoint/2010/main" val="36299958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 Purple Box Lef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C942AC-2C33-6E95-86E8-565C61CA6BB3}"/>
              </a:ext>
            </a:extLst>
          </p:cNvPr>
          <p:cNvPicPr>
            <a:picLocks noChangeAspect="1"/>
          </p:cNvPicPr>
          <p:nvPr userDrawn="1"/>
        </p:nvPicPr>
        <p:blipFill>
          <a:blip r:embed="rId2">
            <a:extLst>
              <a:ext uri="{28A0092B-C50C-407E-A947-70E740481C1C}">
                <a14:useLocalDpi xmlns:a14="http://schemas.microsoft.com/office/drawing/2010/main" val="0"/>
              </a:ext>
            </a:extLst>
          </a:blip>
          <a:srcRect l="22971" r="22971"/>
          <a:stretch/>
        </p:blipFill>
        <p:spPr>
          <a:xfrm>
            <a:off x="4710474" y="0"/>
            <a:ext cx="7481525" cy="6924502"/>
          </a:xfrm>
          <a:prstGeom prst="rect">
            <a:avLst/>
          </a:prstGeom>
        </p:spPr>
      </p:pic>
      <p:sp>
        <p:nvSpPr>
          <p:cNvPr id="8" name="Rectangle 7">
            <a:extLst>
              <a:ext uri="{FF2B5EF4-FFF2-40B4-BE49-F238E27FC236}">
                <a16:creationId xmlns:a16="http://schemas.microsoft.com/office/drawing/2014/main" id="{D594CB9A-3A55-C7CA-2E5B-EECA3D2C5A98}"/>
              </a:ext>
            </a:extLst>
          </p:cNvPr>
          <p:cNvSpPr/>
          <p:nvPr userDrawn="1"/>
        </p:nvSpPr>
        <p:spPr>
          <a:xfrm>
            <a:off x="4710474" y="2556"/>
            <a:ext cx="7481526" cy="6921946"/>
          </a:xfrm>
          <a:prstGeom prst="rect">
            <a:avLst/>
          </a:prstGeom>
          <a:gradFill>
            <a:gsLst>
              <a:gs pos="100000">
                <a:srgbClr val="170031">
                  <a:alpha val="70000"/>
                </a:srgbClr>
              </a:gs>
              <a:gs pos="0">
                <a:srgbClr val="504CC5">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Content Placeholder 34">
            <a:extLst>
              <a:ext uri="{FF2B5EF4-FFF2-40B4-BE49-F238E27FC236}">
                <a16:creationId xmlns:a16="http://schemas.microsoft.com/office/drawing/2014/main" id="{E6805C60-57B6-4942-CF90-F78322DF6BE2}"/>
              </a:ext>
            </a:extLst>
          </p:cNvPr>
          <p:cNvSpPr>
            <a:spLocks noGrp="1"/>
          </p:cNvSpPr>
          <p:nvPr>
            <p:ph sz="quarter" idx="11"/>
          </p:nvPr>
        </p:nvSpPr>
        <p:spPr>
          <a:xfrm>
            <a:off x="552922" y="3174975"/>
            <a:ext cx="3567112" cy="1193721"/>
          </a:xfrm>
        </p:spPr>
        <p:txBody>
          <a:bodyPr anchor="t">
            <a:normAutofit/>
          </a:bodyPr>
          <a:lstStyle>
            <a:lvl1pPr marL="0" algn="l" defTabSz="914400" rtl="0" eaLnBrk="1" latinLnBrk="0" hangingPunct="1">
              <a:lnSpc>
                <a:spcPct val="100000"/>
              </a:lnSpc>
              <a:spcBef>
                <a:spcPts val="0"/>
              </a:spcBef>
              <a:defRPr lang="en-US" sz="1600" b="0" kern="1200" dirty="0">
                <a:solidFill>
                  <a:srgbClr val="131225"/>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p:nvPr>
        </p:nvSpPr>
        <p:spPr>
          <a:xfrm>
            <a:off x="552922" y="518699"/>
            <a:ext cx="3567112" cy="2302031"/>
          </a:xfrm>
        </p:spPr>
        <p:txBody>
          <a:bodyPr anchor="b">
            <a:normAutofit/>
          </a:bodyPr>
          <a:lstStyle>
            <a:lvl1pPr algn="l">
              <a:defRPr lang="en-US" sz="4400" b="0" kern="1200" smtClean="0">
                <a:solidFill>
                  <a:srgbClr val="131225"/>
                </a:solidFill>
                <a:latin typeface="Century Gothic" panose="020B0502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Master text styles</a:t>
            </a:r>
          </a:p>
        </p:txBody>
      </p:sp>
      <p:cxnSp>
        <p:nvCxnSpPr>
          <p:cNvPr id="30" name="Straight Connector 29">
            <a:extLst>
              <a:ext uri="{FF2B5EF4-FFF2-40B4-BE49-F238E27FC236}">
                <a16:creationId xmlns:a16="http://schemas.microsoft.com/office/drawing/2014/main" id="{1A8F43D4-6DA3-9744-C3F7-B59AE6322415}"/>
              </a:ext>
            </a:extLst>
          </p:cNvPr>
          <p:cNvCxnSpPr/>
          <p:nvPr userDrawn="1"/>
        </p:nvCxnSpPr>
        <p:spPr>
          <a:xfrm>
            <a:off x="644905" y="302769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CD77AFA-53D2-63C6-64E3-8C9048FB53FF}"/>
              </a:ext>
            </a:extLst>
          </p:cNvPr>
          <p:cNvSpPr/>
          <p:nvPr userDrawn="1"/>
        </p:nvSpPr>
        <p:spPr>
          <a:xfrm>
            <a:off x="0" y="4575663"/>
            <a:ext cx="6603167" cy="135170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Content Placeholder 34">
            <a:extLst>
              <a:ext uri="{FF2B5EF4-FFF2-40B4-BE49-F238E27FC236}">
                <a16:creationId xmlns:a16="http://schemas.microsoft.com/office/drawing/2014/main" id="{DA3800DA-FE42-A10B-D509-93F3F6DA5889}"/>
              </a:ext>
            </a:extLst>
          </p:cNvPr>
          <p:cNvSpPr>
            <a:spLocks noGrp="1"/>
          </p:cNvSpPr>
          <p:nvPr>
            <p:ph sz="quarter" idx="12" hasCustomPrompt="1"/>
          </p:nvPr>
        </p:nvSpPr>
        <p:spPr>
          <a:xfrm>
            <a:off x="552922" y="4958516"/>
            <a:ext cx="5543078" cy="274275"/>
          </a:xfrm>
        </p:spPr>
        <p:txBody>
          <a:bodyPr anchor="t">
            <a:normAutofit/>
          </a:bodyPr>
          <a:lstStyle>
            <a:lvl1pPr marL="0" algn="l" defTabSz="914400" rtl="0" eaLnBrk="1" latinLnBrk="0" hangingPunct="1">
              <a:defRPr lang="en-US" sz="12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8" name="Content Placeholder 34">
            <a:extLst>
              <a:ext uri="{FF2B5EF4-FFF2-40B4-BE49-F238E27FC236}">
                <a16:creationId xmlns:a16="http://schemas.microsoft.com/office/drawing/2014/main" id="{C9E8A7A3-310D-90EF-EF5A-FAB0EFD67425}"/>
              </a:ext>
            </a:extLst>
          </p:cNvPr>
          <p:cNvSpPr>
            <a:spLocks noGrp="1"/>
          </p:cNvSpPr>
          <p:nvPr>
            <p:ph sz="quarter" idx="13"/>
          </p:nvPr>
        </p:nvSpPr>
        <p:spPr>
          <a:xfrm>
            <a:off x="552922" y="5271400"/>
            <a:ext cx="5543078" cy="274275"/>
          </a:xfrm>
        </p:spPr>
        <p:txBody>
          <a:bodyPr anchor="t">
            <a:normAutofit/>
          </a:bodyPr>
          <a:lstStyle>
            <a:lvl1pPr marL="0" algn="l" defTabSz="914400" rtl="0" eaLnBrk="1" latinLnBrk="0" hangingPunct="1">
              <a:defRPr lang="en-US" sz="12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pic>
        <p:nvPicPr>
          <p:cNvPr id="5" name="Graphic 4">
            <a:extLst>
              <a:ext uri="{FF2B5EF4-FFF2-40B4-BE49-F238E27FC236}">
                <a16:creationId xmlns:a16="http://schemas.microsoft.com/office/drawing/2014/main" id="{053974CC-6AE6-B687-D0ED-788BD4DC85EA}"/>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8796" y="369618"/>
            <a:ext cx="2476500" cy="685800"/>
          </a:xfrm>
          <a:prstGeom prst="rect">
            <a:avLst/>
          </a:prstGeom>
        </p:spPr>
      </p:pic>
    </p:spTree>
    <p:extLst>
      <p:ext uri="{BB962C8B-B14F-4D97-AF65-F5344CB8AC3E}">
        <p14:creationId xmlns:p14="http://schemas.microsoft.com/office/powerpoint/2010/main" val="17456943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 Purple Box Left - Alt Image">
    <p:spTree>
      <p:nvGrpSpPr>
        <p:cNvPr id="1" name=""/>
        <p:cNvGrpSpPr/>
        <p:nvPr/>
      </p:nvGrpSpPr>
      <p:grpSpPr>
        <a:xfrm>
          <a:off x="0" y="0"/>
          <a:ext cx="0" cy="0"/>
          <a:chOff x="0" y="0"/>
          <a:chExt cx="0" cy="0"/>
        </a:xfrm>
      </p:grpSpPr>
      <p:pic>
        <p:nvPicPr>
          <p:cNvPr id="18" name="Picture 17" descr="A blue wavy lines on a blue background&#10;&#10;Description automatically generated">
            <a:extLst>
              <a:ext uri="{FF2B5EF4-FFF2-40B4-BE49-F238E27FC236}">
                <a16:creationId xmlns:a16="http://schemas.microsoft.com/office/drawing/2014/main" id="{7FB8A602-EB59-BB8B-F1F5-5655D01470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261" r="17410"/>
          <a:stretch/>
        </p:blipFill>
        <p:spPr>
          <a:xfrm>
            <a:off x="4710473" y="-2"/>
            <a:ext cx="7481527" cy="6857999"/>
          </a:xfrm>
          <a:prstGeom prst="rect">
            <a:avLst/>
          </a:prstGeom>
        </p:spPr>
      </p:pic>
      <p:sp>
        <p:nvSpPr>
          <p:cNvPr id="19" name="Rectangle 18">
            <a:extLst>
              <a:ext uri="{FF2B5EF4-FFF2-40B4-BE49-F238E27FC236}">
                <a16:creationId xmlns:a16="http://schemas.microsoft.com/office/drawing/2014/main" id="{A962CC77-2421-674C-0AAB-47FDBB0ED00C}"/>
              </a:ext>
            </a:extLst>
          </p:cNvPr>
          <p:cNvSpPr/>
          <p:nvPr userDrawn="1"/>
        </p:nvSpPr>
        <p:spPr>
          <a:xfrm>
            <a:off x="4710473" y="-1"/>
            <a:ext cx="7481527" cy="6857959"/>
          </a:xfrm>
          <a:prstGeom prst="rect">
            <a:avLst/>
          </a:prstGeom>
          <a:gradFill>
            <a:gsLst>
              <a:gs pos="100000">
                <a:srgbClr val="170031">
                  <a:alpha val="75000"/>
                </a:srgbClr>
              </a:gs>
              <a:gs pos="0">
                <a:srgbClr val="504CC5">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Content Placeholder 34">
            <a:extLst>
              <a:ext uri="{FF2B5EF4-FFF2-40B4-BE49-F238E27FC236}">
                <a16:creationId xmlns:a16="http://schemas.microsoft.com/office/drawing/2014/main" id="{E6805C60-57B6-4942-CF90-F78322DF6BE2}"/>
              </a:ext>
            </a:extLst>
          </p:cNvPr>
          <p:cNvSpPr>
            <a:spLocks noGrp="1"/>
          </p:cNvSpPr>
          <p:nvPr>
            <p:ph sz="quarter" idx="11"/>
          </p:nvPr>
        </p:nvSpPr>
        <p:spPr>
          <a:xfrm>
            <a:off x="552922" y="3174975"/>
            <a:ext cx="3567112" cy="1193719"/>
          </a:xfrm>
        </p:spPr>
        <p:txBody>
          <a:bodyPr anchor="t">
            <a:normAutofit/>
          </a:bodyPr>
          <a:lstStyle>
            <a:lvl1pPr marL="0" algn="l" defTabSz="914400" rtl="0" eaLnBrk="1" latinLnBrk="0" hangingPunct="1">
              <a:lnSpc>
                <a:spcPct val="100000"/>
              </a:lnSpc>
              <a:spcBef>
                <a:spcPts val="0"/>
              </a:spcBef>
              <a:defRPr lang="en-US" sz="1600" b="0" kern="1200" dirty="0">
                <a:solidFill>
                  <a:schemeClr val="tx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p:nvPr>
        </p:nvSpPr>
        <p:spPr>
          <a:xfrm>
            <a:off x="552922" y="518699"/>
            <a:ext cx="3567112" cy="2302031"/>
          </a:xfrm>
        </p:spPr>
        <p:txBody>
          <a:bodyPr anchor="b">
            <a:normAutofit/>
          </a:bodyPr>
          <a:lstStyle>
            <a:lvl1pPr algn="l">
              <a:defRPr lang="en-US" sz="4400" b="0" kern="1200" smtClean="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Master text styles</a:t>
            </a:r>
          </a:p>
        </p:txBody>
      </p:sp>
      <p:cxnSp>
        <p:nvCxnSpPr>
          <p:cNvPr id="30" name="Straight Connector 29">
            <a:extLst>
              <a:ext uri="{FF2B5EF4-FFF2-40B4-BE49-F238E27FC236}">
                <a16:creationId xmlns:a16="http://schemas.microsoft.com/office/drawing/2014/main" id="{1A8F43D4-6DA3-9744-C3F7-B59AE6322415}"/>
              </a:ext>
            </a:extLst>
          </p:cNvPr>
          <p:cNvCxnSpPr/>
          <p:nvPr userDrawn="1"/>
        </p:nvCxnSpPr>
        <p:spPr>
          <a:xfrm>
            <a:off x="644905" y="302769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CD77AFA-53D2-63C6-64E3-8C9048FB53FF}"/>
              </a:ext>
            </a:extLst>
          </p:cNvPr>
          <p:cNvSpPr/>
          <p:nvPr userDrawn="1"/>
        </p:nvSpPr>
        <p:spPr>
          <a:xfrm>
            <a:off x="0" y="4575663"/>
            <a:ext cx="6603167" cy="135170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Content Placeholder 34">
            <a:extLst>
              <a:ext uri="{FF2B5EF4-FFF2-40B4-BE49-F238E27FC236}">
                <a16:creationId xmlns:a16="http://schemas.microsoft.com/office/drawing/2014/main" id="{DA3800DA-FE42-A10B-D509-93F3F6DA5889}"/>
              </a:ext>
            </a:extLst>
          </p:cNvPr>
          <p:cNvSpPr>
            <a:spLocks noGrp="1"/>
          </p:cNvSpPr>
          <p:nvPr>
            <p:ph sz="quarter" idx="12" hasCustomPrompt="1"/>
          </p:nvPr>
        </p:nvSpPr>
        <p:spPr>
          <a:xfrm>
            <a:off x="552922" y="4958516"/>
            <a:ext cx="5543078" cy="274275"/>
          </a:xfrm>
        </p:spPr>
        <p:txBody>
          <a:bodyPr anchor="t">
            <a:normAutofit/>
          </a:bodyPr>
          <a:lstStyle>
            <a:lvl1pPr marL="0" algn="l" defTabSz="914400" rtl="0" eaLnBrk="1" latinLnBrk="0" hangingPunct="1">
              <a:defRPr lang="en-US" sz="12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8" name="Content Placeholder 34">
            <a:extLst>
              <a:ext uri="{FF2B5EF4-FFF2-40B4-BE49-F238E27FC236}">
                <a16:creationId xmlns:a16="http://schemas.microsoft.com/office/drawing/2014/main" id="{C9E8A7A3-310D-90EF-EF5A-FAB0EFD67425}"/>
              </a:ext>
            </a:extLst>
          </p:cNvPr>
          <p:cNvSpPr>
            <a:spLocks noGrp="1"/>
          </p:cNvSpPr>
          <p:nvPr>
            <p:ph sz="quarter" idx="13"/>
          </p:nvPr>
        </p:nvSpPr>
        <p:spPr>
          <a:xfrm>
            <a:off x="552922" y="5271400"/>
            <a:ext cx="5543078" cy="274275"/>
          </a:xfrm>
        </p:spPr>
        <p:txBody>
          <a:bodyPr anchor="t">
            <a:normAutofit/>
          </a:bodyPr>
          <a:lstStyle>
            <a:lvl1pPr marL="0" algn="l" defTabSz="914400" rtl="0" eaLnBrk="1" latinLnBrk="0" hangingPunct="1">
              <a:defRPr lang="en-US" sz="12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pic>
        <p:nvPicPr>
          <p:cNvPr id="21" name="Graphic 20">
            <a:extLst>
              <a:ext uri="{FF2B5EF4-FFF2-40B4-BE49-F238E27FC236}">
                <a16:creationId xmlns:a16="http://schemas.microsoft.com/office/drawing/2014/main" id="{08C816E4-BE30-F530-8CA8-A997649B3C62}"/>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8796" y="369618"/>
            <a:ext cx="2476500" cy="685800"/>
          </a:xfrm>
          <a:prstGeom prst="rect">
            <a:avLst/>
          </a:prstGeom>
        </p:spPr>
      </p:pic>
    </p:spTree>
    <p:extLst>
      <p:ext uri="{BB962C8B-B14F-4D97-AF65-F5344CB8AC3E}">
        <p14:creationId xmlns:p14="http://schemas.microsoft.com/office/powerpoint/2010/main" val="3168260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ivider - Blue Box, Dial at Bottom">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3D535C-C13D-CAF0-DDC4-AA97BCF3BBFC}"/>
              </a:ext>
            </a:extLst>
          </p:cNvPr>
          <p:cNvPicPr>
            <a:picLocks noChangeAspect="1"/>
          </p:cNvPicPr>
          <p:nvPr userDrawn="1"/>
        </p:nvPicPr>
        <p:blipFill rotWithShape="1">
          <a:blip r:embed="rId2"/>
          <a:srcRect l="11448" r="2934"/>
          <a:stretch/>
        </p:blipFill>
        <p:spPr>
          <a:xfrm>
            <a:off x="3376423" y="0"/>
            <a:ext cx="8815578" cy="6858000"/>
          </a:xfrm>
          <a:prstGeom prst="rect">
            <a:avLst/>
          </a:prstGeom>
        </p:spPr>
      </p:pic>
      <p:sp>
        <p:nvSpPr>
          <p:cNvPr id="5" name="Rectangle 4">
            <a:extLst>
              <a:ext uri="{FF2B5EF4-FFF2-40B4-BE49-F238E27FC236}">
                <a16:creationId xmlns:a16="http://schemas.microsoft.com/office/drawing/2014/main" id="{0C4AD06F-6010-4398-734F-D146AE5B6203}"/>
              </a:ext>
            </a:extLst>
          </p:cNvPr>
          <p:cNvSpPr/>
          <p:nvPr userDrawn="1"/>
        </p:nvSpPr>
        <p:spPr>
          <a:xfrm flipV="1">
            <a:off x="3376429" y="0"/>
            <a:ext cx="8815571" cy="6858184"/>
          </a:xfrm>
          <a:prstGeom prst="rect">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3F888D5-A460-CEBA-E810-EC39D4163D80}"/>
              </a:ext>
            </a:extLst>
          </p:cNvPr>
          <p:cNvSpPr/>
          <p:nvPr userDrawn="1"/>
        </p:nvSpPr>
        <p:spPr>
          <a:xfrm>
            <a:off x="-1" y="3717289"/>
            <a:ext cx="6096001" cy="157403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ED1043F-20AC-0C0B-6752-EE4113768FB7}"/>
              </a:ext>
            </a:extLst>
          </p:cNvPr>
          <p:cNvCxnSpPr>
            <a:cxnSpLocks/>
          </p:cNvCxnSpPr>
          <p:nvPr userDrawn="1"/>
        </p:nvCxnSpPr>
        <p:spPr>
          <a:xfrm>
            <a:off x="1249863" y="4077853"/>
            <a:ext cx="0" cy="829559"/>
          </a:xfrm>
          <a:prstGeom prst="line">
            <a:avLst/>
          </a:prstGeom>
          <a:ln w="19050">
            <a:solidFill>
              <a:schemeClr val="accent6">
                <a:alpha val="52183"/>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9F5B349-6069-DF87-9204-B41844CE51AD}"/>
              </a:ext>
            </a:extLst>
          </p:cNvPr>
          <p:cNvSpPr>
            <a:spLocks noGrp="1"/>
          </p:cNvSpPr>
          <p:nvPr>
            <p:ph type="body" sz="quarter" idx="10" hasCustomPrompt="1"/>
          </p:nvPr>
        </p:nvSpPr>
        <p:spPr>
          <a:xfrm>
            <a:off x="465139" y="4078288"/>
            <a:ext cx="580664" cy="828675"/>
          </a:xfrm>
        </p:spPr>
        <p:txBody>
          <a:bodyPr lIns="0" tIns="0" rIns="0" bIns="0" anchor="ctr"/>
          <a:lstStyle>
            <a:lvl1pPr algn="r">
              <a:defRPr sz="2800">
                <a:solidFill>
                  <a:schemeClr val="bg2"/>
                </a:solidFill>
              </a:defRPr>
            </a:lvl1pPr>
          </a:lstStyle>
          <a:p>
            <a:pPr lvl="0"/>
            <a:r>
              <a:rPr lang="en-US"/>
              <a:t>01</a:t>
            </a:r>
          </a:p>
        </p:txBody>
      </p:sp>
      <p:sp>
        <p:nvSpPr>
          <p:cNvPr id="16" name="Text Placeholder 14">
            <a:extLst>
              <a:ext uri="{FF2B5EF4-FFF2-40B4-BE49-F238E27FC236}">
                <a16:creationId xmlns:a16="http://schemas.microsoft.com/office/drawing/2014/main" id="{9551C1D1-ADAA-D287-DBF2-C41C4A7399C4}"/>
              </a:ext>
            </a:extLst>
          </p:cNvPr>
          <p:cNvSpPr>
            <a:spLocks noGrp="1"/>
          </p:cNvSpPr>
          <p:nvPr>
            <p:ph type="body" sz="quarter" idx="11" hasCustomPrompt="1"/>
          </p:nvPr>
        </p:nvSpPr>
        <p:spPr>
          <a:xfrm>
            <a:off x="1445700" y="4093739"/>
            <a:ext cx="4364547" cy="828675"/>
          </a:xfrm>
        </p:spPr>
        <p:txBody>
          <a:bodyPr anchor="ctr">
            <a:normAutofit/>
          </a:bodyPr>
          <a:lstStyle>
            <a:lvl1pPr algn="l">
              <a:defRPr sz="2800">
                <a:solidFill>
                  <a:schemeClr val="bg2"/>
                </a:solidFill>
              </a:defRPr>
            </a:lvl1pPr>
          </a:lstStyle>
          <a:p>
            <a:pPr lvl="0"/>
            <a:r>
              <a:rPr lang="en-US"/>
              <a:t>Divider Slide Title</a:t>
            </a:r>
          </a:p>
        </p:txBody>
      </p:sp>
      <p:pic>
        <p:nvPicPr>
          <p:cNvPr id="2" name="Graphic 1">
            <a:extLst>
              <a:ext uri="{FF2B5EF4-FFF2-40B4-BE49-F238E27FC236}">
                <a16:creationId xmlns:a16="http://schemas.microsoft.com/office/drawing/2014/main" id="{85CD4C37-C96A-9568-04B3-3F5C4F91213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781" y="441168"/>
            <a:ext cx="2728624" cy="755619"/>
          </a:xfrm>
          <a:prstGeom prst="rect">
            <a:avLst/>
          </a:prstGeom>
        </p:spPr>
      </p:pic>
      <p:pic>
        <p:nvPicPr>
          <p:cNvPr id="9" name="Picture 8">
            <a:extLst>
              <a:ext uri="{FF2B5EF4-FFF2-40B4-BE49-F238E27FC236}">
                <a16:creationId xmlns:a16="http://schemas.microsoft.com/office/drawing/2014/main" id="{C5303B0B-866B-ADEA-DEBF-E6E288FB864E}"/>
              </a:ext>
            </a:extLst>
          </p:cNvPr>
          <p:cNvPicPr>
            <a:picLocks noChangeAspect="1"/>
          </p:cNvPicPr>
          <p:nvPr userDrawn="1"/>
        </p:nvPicPr>
        <p:blipFill>
          <a:blip r:embed="rId5"/>
          <a:stretch>
            <a:fillRect/>
          </a:stretch>
        </p:blipFill>
        <p:spPr>
          <a:xfrm>
            <a:off x="3376423" y="5626213"/>
            <a:ext cx="8815577" cy="623699"/>
          </a:xfrm>
          <a:prstGeom prst="rect">
            <a:avLst/>
          </a:prstGeom>
        </p:spPr>
      </p:pic>
    </p:spTree>
    <p:extLst>
      <p:ext uri="{BB962C8B-B14F-4D97-AF65-F5344CB8AC3E}">
        <p14:creationId xmlns:p14="http://schemas.microsoft.com/office/powerpoint/2010/main" val="11441077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ivider - Gray Box, Composition Map">
    <p:spTree>
      <p:nvGrpSpPr>
        <p:cNvPr id="1" name=""/>
        <p:cNvGrpSpPr/>
        <p:nvPr/>
      </p:nvGrpSpPr>
      <p:grpSpPr>
        <a:xfrm>
          <a:off x="0" y="0"/>
          <a:ext cx="0" cy="0"/>
          <a:chOff x="0" y="0"/>
          <a:chExt cx="0" cy="0"/>
        </a:xfrm>
      </p:grpSpPr>
      <p:pic>
        <p:nvPicPr>
          <p:cNvPr id="3" name="Picture 2" descr="A colorful background with waves&#10;&#10;Description automatically generated with medium confidence">
            <a:extLst>
              <a:ext uri="{FF2B5EF4-FFF2-40B4-BE49-F238E27FC236}">
                <a16:creationId xmlns:a16="http://schemas.microsoft.com/office/drawing/2014/main" id="{5645EC16-50B1-DBF0-7CF4-5617F40AA1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03" t="8808" b="1246"/>
          <a:stretch/>
        </p:blipFill>
        <p:spPr>
          <a:xfrm>
            <a:off x="3540545" y="0"/>
            <a:ext cx="8651455" cy="6858001"/>
          </a:xfrm>
          <a:prstGeom prst="rect">
            <a:avLst/>
          </a:prstGeom>
        </p:spPr>
      </p:pic>
      <p:sp>
        <p:nvSpPr>
          <p:cNvPr id="6" name="Rectangle 5">
            <a:extLst>
              <a:ext uri="{FF2B5EF4-FFF2-40B4-BE49-F238E27FC236}">
                <a16:creationId xmlns:a16="http://schemas.microsoft.com/office/drawing/2014/main" id="{03F888D5-A460-CEBA-E810-EC39D4163D80}"/>
              </a:ext>
            </a:extLst>
          </p:cNvPr>
          <p:cNvSpPr/>
          <p:nvPr userDrawn="1"/>
        </p:nvSpPr>
        <p:spPr>
          <a:xfrm>
            <a:off x="-1" y="3717289"/>
            <a:ext cx="6096001" cy="157403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ED1043F-20AC-0C0B-6752-EE4113768FB7}"/>
              </a:ext>
            </a:extLst>
          </p:cNvPr>
          <p:cNvCxnSpPr>
            <a:cxnSpLocks/>
          </p:cNvCxnSpPr>
          <p:nvPr userDrawn="1"/>
        </p:nvCxnSpPr>
        <p:spPr>
          <a:xfrm>
            <a:off x="1249863" y="4077853"/>
            <a:ext cx="0" cy="829559"/>
          </a:xfrm>
          <a:prstGeom prst="line">
            <a:avLst/>
          </a:prstGeom>
          <a:ln w="19050">
            <a:solidFill>
              <a:schemeClr val="tx2">
                <a:alpha val="52183"/>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9F5B349-6069-DF87-9204-B41844CE51AD}"/>
              </a:ext>
            </a:extLst>
          </p:cNvPr>
          <p:cNvSpPr>
            <a:spLocks noGrp="1"/>
          </p:cNvSpPr>
          <p:nvPr>
            <p:ph type="body" sz="quarter" idx="10" hasCustomPrompt="1"/>
          </p:nvPr>
        </p:nvSpPr>
        <p:spPr>
          <a:xfrm>
            <a:off x="465139" y="4078288"/>
            <a:ext cx="580664" cy="828675"/>
          </a:xfrm>
        </p:spPr>
        <p:txBody>
          <a:bodyPr lIns="0" tIns="0" rIns="0" bIns="0" anchor="ctr"/>
          <a:lstStyle>
            <a:lvl1pPr algn="r">
              <a:defRPr sz="2800">
                <a:solidFill>
                  <a:schemeClr val="tx1"/>
                </a:solidFill>
              </a:defRPr>
            </a:lvl1pPr>
          </a:lstStyle>
          <a:p>
            <a:pPr lvl="0"/>
            <a:r>
              <a:rPr lang="en-US"/>
              <a:t>01</a:t>
            </a:r>
          </a:p>
        </p:txBody>
      </p:sp>
      <p:sp>
        <p:nvSpPr>
          <p:cNvPr id="16" name="Text Placeholder 14">
            <a:extLst>
              <a:ext uri="{FF2B5EF4-FFF2-40B4-BE49-F238E27FC236}">
                <a16:creationId xmlns:a16="http://schemas.microsoft.com/office/drawing/2014/main" id="{9551C1D1-ADAA-D287-DBF2-C41C4A7399C4}"/>
              </a:ext>
            </a:extLst>
          </p:cNvPr>
          <p:cNvSpPr>
            <a:spLocks noGrp="1"/>
          </p:cNvSpPr>
          <p:nvPr>
            <p:ph type="body" sz="quarter" idx="11" hasCustomPrompt="1"/>
          </p:nvPr>
        </p:nvSpPr>
        <p:spPr>
          <a:xfrm>
            <a:off x="1445700" y="4093739"/>
            <a:ext cx="4364547" cy="828675"/>
          </a:xfrm>
        </p:spPr>
        <p:txBody>
          <a:bodyPr anchor="ctr">
            <a:normAutofit/>
          </a:bodyPr>
          <a:lstStyle>
            <a:lvl1pPr algn="l">
              <a:defRPr sz="2800">
                <a:solidFill>
                  <a:schemeClr val="tx1"/>
                </a:solidFill>
              </a:defRPr>
            </a:lvl1pPr>
          </a:lstStyle>
          <a:p>
            <a:pPr lvl="0"/>
            <a:r>
              <a:rPr lang="en-US"/>
              <a:t>Divider Slide Title</a:t>
            </a:r>
          </a:p>
        </p:txBody>
      </p:sp>
      <p:pic>
        <p:nvPicPr>
          <p:cNvPr id="2" name="Graphic 1">
            <a:extLst>
              <a:ext uri="{FF2B5EF4-FFF2-40B4-BE49-F238E27FC236}">
                <a16:creationId xmlns:a16="http://schemas.microsoft.com/office/drawing/2014/main" id="{85CD4C37-C96A-9568-04B3-3F5C4F91213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781" y="441168"/>
            <a:ext cx="2728624" cy="755619"/>
          </a:xfrm>
          <a:prstGeom prst="rect">
            <a:avLst/>
          </a:prstGeom>
        </p:spPr>
      </p:pic>
    </p:spTree>
    <p:extLst>
      <p:ext uri="{BB962C8B-B14F-4D97-AF65-F5344CB8AC3E}">
        <p14:creationId xmlns:p14="http://schemas.microsoft.com/office/powerpoint/2010/main" val="12207196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ivider - Purple Box Left">
    <p:spTree>
      <p:nvGrpSpPr>
        <p:cNvPr id="1" name=""/>
        <p:cNvGrpSpPr/>
        <p:nvPr/>
      </p:nvGrpSpPr>
      <p:grpSpPr>
        <a:xfrm>
          <a:off x="0" y="0"/>
          <a:ext cx="0" cy="0"/>
          <a:chOff x="0" y="0"/>
          <a:chExt cx="0" cy="0"/>
        </a:xfrm>
      </p:grpSpPr>
      <p:pic>
        <p:nvPicPr>
          <p:cNvPr id="3" name="Picture 2" descr="A blue wavy lines on a dark background&#10;&#10;Description automatically generated">
            <a:extLst>
              <a:ext uri="{FF2B5EF4-FFF2-40B4-BE49-F238E27FC236}">
                <a16:creationId xmlns:a16="http://schemas.microsoft.com/office/drawing/2014/main" id="{92B072AD-3840-02A8-AA21-A92B0D29D5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800" r="2990"/>
          <a:stretch/>
        </p:blipFill>
        <p:spPr>
          <a:xfrm>
            <a:off x="3376425" y="-2"/>
            <a:ext cx="8804985" cy="6858001"/>
          </a:xfrm>
          <a:prstGeom prst="rect">
            <a:avLst/>
          </a:prstGeom>
        </p:spPr>
      </p:pic>
      <p:sp>
        <p:nvSpPr>
          <p:cNvPr id="19" name="Rectangle 18">
            <a:extLst>
              <a:ext uri="{FF2B5EF4-FFF2-40B4-BE49-F238E27FC236}">
                <a16:creationId xmlns:a16="http://schemas.microsoft.com/office/drawing/2014/main" id="{17BD945F-D420-5804-E429-4A7141AD3AE4}"/>
              </a:ext>
            </a:extLst>
          </p:cNvPr>
          <p:cNvSpPr/>
          <p:nvPr userDrawn="1"/>
        </p:nvSpPr>
        <p:spPr>
          <a:xfrm>
            <a:off x="3376425" y="-3"/>
            <a:ext cx="8804985" cy="6857999"/>
          </a:xfrm>
          <a:prstGeom prst="rect">
            <a:avLst/>
          </a:prstGeom>
          <a:gradFill>
            <a:gsLst>
              <a:gs pos="100000">
                <a:srgbClr val="170031">
                  <a:alpha val="70000"/>
                </a:srgbClr>
              </a:gs>
              <a:gs pos="0">
                <a:srgbClr val="504CC5">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3F888D5-A460-CEBA-E810-EC39D4163D80}"/>
              </a:ext>
            </a:extLst>
          </p:cNvPr>
          <p:cNvSpPr/>
          <p:nvPr userDrawn="1"/>
        </p:nvSpPr>
        <p:spPr>
          <a:xfrm>
            <a:off x="-1" y="3717289"/>
            <a:ext cx="6522721" cy="1574039"/>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Content Placeholder 34">
            <a:extLst>
              <a:ext uri="{FF2B5EF4-FFF2-40B4-BE49-F238E27FC236}">
                <a16:creationId xmlns:a16="http://schemas.microsoft.com/office/drawing/2014/main" id="{A607CC86-F0C8-29A8-EE10-021990DFEAFD}"/>
              </a:ext>
            </a:extLst>
          </p:cNvPr>
          <p:cNvSpPr>
            <a:spLocks noGrp="1"/>
          </p:cNvSpPr>
          <p:nvPr>
            <p:ph sz="quarter" idx="12" hasCustomPrompt="1"/>
          </p:nvPr>
        </p:nvSpPr>
        <p:spPr>
          <a:xfrm>
            <a:off x="552922" y="4255691"/>
            <a:ext cx="5543078" cy="274275"/>
          </a:xfrm>
        </p:spPr>
        <p:txBody>
          <a:bodyPr anchor="t">
            <a:normAutofit/>
          </a:bodyPr>
          <a:lstStyle>
            <a:lvl1pPr marL="0" algn="l" defTabSz="914400" rtl="0" eaLnBrk="1" latinLnBrk="0" hangingPunct="1">
              <a:defRPr lang="en-US" sz="12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DIVIDER SLIDE TITLE</a:t>
            </a:r>
          </a:p>
        </p:txBody>
      </p:sp>
      <p:sp>
        <p:nvSpPr>
          <p:cNvPr id="13" name="Content Placeholder 34">
            <a:extLst>
              <a:ext uri="{FF2B5EF4-FFF2-40B4-BE49-F238E27FC236}">
                <a16:creationId xmlns:a16="http://schemas.microsoft.com/office/drawing/2014/main" id="{BB27E004-E1D0-A1EA-6E68-CC6181069592}"/>
              </a:ext>
            </a:extLst>
          </p:cNvPr>
          <p:cNvSpPr>
            <a:spLocks noGrp="1"/>
          </p:cNvSpPr>
          <p:nvPr>
            <p:ph sz="quarter" idx="13" hasCustomPrompt="1"/>
          </p:nvPr>
        </p:nvSpPr>
        <p:spPr>
          <a:xfrm>
            <a:off x="552922" y="4568575"/>
            <a:ext cx="5543078" cy="274275"/>
          </a:xfrm>
        </p:spPr>
        <p:txBody>
          <a:bodyPr anchor="t">
            <a:normAutofit/>
          </a:bodyPr>
          <a:lstStyle>
            <a:lvl1pPr marL="0" algn="l" defTabSz="914400" rtl="0" eaLnBrk="1" latinLnBrk="0" hangingPunct="1">
              <a:defRPr lang="en-US" sz="12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Divider Slide Supporting Statement</a:t>
            </a:r>
          </a:p>
        </p:txBody>
      </p:sp>
      <p:pic>
        <p:nvPicPr>
          <p:cNvPr id="22" name="Graphic 21">
            <a:extLst>
              <a:ext uri="{FF2B5EF4-FFF2-40B4-BE49-F238E27FC236}">
                <a16:creationId xmlns:a16="http://schemas.microsoft.com/office/drawing/2014/main" id="{48E3EAFE-47D1-8DDF-B932-73D3E8CCCC72}"/>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781" y="441168"/>
            <a:ext cx="2728624" cy="755619"/>
          </a:xfrm>
          <a:prstGeom prst="rect">
            <a:avLst/>
          </a:prstGeom>
        </p:spPr>
      </p:pic>
    </p:spTree>
    <p:extLst>
      <p:ext uri="{BB962C8B-B14F-4D97-AF65-F5344CB8AC3E}">
        <p14:creationId xmlns:p14="http://schemas.microsoft.com/office/powerpoint/2010/main" val="38746637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ivider - Efficient Frontier Gradient - Blue">
    <p:spTree>
      <p:nvGrpSpPr>
        <p:cNvPr id="1" name=""/>
        <p:cNvGrpSpPr/>
        <p:nvPr/>
      </p:nvGrpSpPr>
      <p:grpSpPr>
        <a:xfrm>
          <a:off x="0" y="0"/>
          <a:ext cx="0" cy="0"/>
          <a:chOff x="0" y="0"/>
          <a:chExt cx="0" cy="0"/>
        </a:xfrm>
      </p:grpSpPr>
      <p:pic>
        <p:nvPicPr>
          <p:cNvPr id="9" name="Picture 8" descr="A blue and purple gradient&#10;&#10;Description automatically generated">
            <a:extLst>
              <a:ext uri="{FF2B5EF4-FFF2-40B4-BE49-F238E27FC236}">
                <a16:creationId xmlns:a16="http://schemas.microsoft.com/office/drawing/2014/main" id="{934E2474-752A-86B2-9356-C9971CAA03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475" r="14180"/>
          <a:stretch/>
        </p:blipFill>
        <p:spPr>
          <a:xfrm>
            <a:off x="3578771" y="0"/>
            <a:ext cx="8613229" cy="6858000"/>
          </a:xfrm>
          <a:prstGeom prst="rect">
            <a:avLst/>
          </a:prstGeom>
        </p:spPr>
      </p:pic>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hasCustomPrompt="1"/>
          </p:nvPr>
        </p:nvSpPr>
        <p:spPr>
          <a:xfrm>
            <a:off x="419100" y="488211"/>
            <a:ext cx="2812831" cy="1865047"/>
          </a:xfrm>
        </p:spPr>
        <p:txBody>
          <a:bodyPr anchor="b">
            <a:noAutofit/>
          </a:bodyPr>
          <a:lstStyle>
            <a:lvl1pPr algn="l">
              <a:defRPr lang="en-US" sz="3200" b="0" kern="1200" smtClean="0">
                <a:solidFill>
                  <a:srgbClr val="131225"/>
                </a:solidFill>
                <a:latin typeface="Century Gothic" panose="020B0502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Divider Slide Title</a:t>
            </a:r>
          </a:p>
        </p:txBody>
      </p:sp>
      <p:cxnSp>
        <p:nvCxnSpPr>
          <p:cNvPr id="30" name="Straight Connector 29">
            <a:extLst>
              <a:ext uri="{FF2B5EF4-FFF2-40B4-BE49-F238E27FC236}">
                <a16:creationId xmlns:a16="http://schemas.microsoft.com/office/drawing/2014/main" id="{1A8F43D4-6DA3-9744-C3F7-B59AE6322415}"/>
              </a:ext>
            </a:extLst>
          </p:cNvPr>
          <p:cNvCxnSpPr/>
          <p:nvPr userDrawn="1"/>
        </p:nvCxnSpPr>
        <p:spPr>
          <a:xfrm>
            <a:off x="561619" y="2536481"/>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EE3FEA25-6BB8-3240-CB65-2BAD0BDF824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2243" y="329277"/>
            <a:ext cx="2476500" cy="685800"/>
          </a:xfrm>
          <a:prstGeom prst="rect">
            <a:avLst/>
          </a:prstGeom>
        </p:spPr>
      </p:pic>
      <p:pic>
        <p:nvPicPr>
          <p:cNvPr id="14" name="Graphic 13">
            <a:extLst>
              <a:ext uri="{FF2B5EF4-FFF2-40B4-BE49-F238E27FC236}">
                <a16:creationId xmlns:a16="http://schemas.microsoft.com/office/drawing/2014/main" id="{7045F1D8-431A-17DA-FAB5-818BFF5E80A1}"/>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11085"/>
          <a:stretch/>
        </p:blipFill>
        <p:spPr>
          <a:xfrm>
            <a:off x="3231931" y="279350"/>
            <a:ext cx="8960070" cy="6566891"/>
          </a:xfrm>
          <a:prstGeom prst="rect">
            <a:avLst/>
          </a:prstGeom>
        </p:spPr>
      </p:pic>
    </p:spTree>
    <p:extLst>
      <p:ext uri="{BB962C8B-B14F-4D97-AF65-F5344CB8AC3E}">
        <p14:creationId xmlns:p14="http://schemas.microsoft.com/office/powerpoint/2010/main" val="41587568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ivider - Efficient Frontier Gradient - Purple">
    <p:spTree>
      <p:nvGrpSpPr>
        <p:cNvPr id="1" name=""/>
        <p:cNvGrpSpPr/>
        <p:nvPr/>
      </p:nvGrpSpPr>
      <p:grpSpPr>
        <a:xfrm>
          <a:off x="0" y="0"/>
          <a:ext cx="0" cy="0"/>
          <a:chOff x="0" y="0"/>
          <a:chExt cx="0" cy="0"/>
        </a:xfrm>
      </p:grpSpPr>
      <p:pic>
        <p:nvPicPr>
          <p:cNvPr id="6" name="Picture 5" descr="A blue and purple gradient&#10;&#10;Description automatically generated">
            <a:extLst>
              <a:ext uri="{FF2B5EF4-FFF2-40B4-BE49-F238E27FC236}">
                <a16:creationId xmlns:a16="http://schemas.microsoft.com/office/drawing/2014/main" id="{E9052679-F3AA-ED6E-570D-45278D325D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475" r="14180"/>
          <a:stretch/>
        </p:blipFill>
        <p:spPr>
          <a:xfrm>
            <a:off x="3578771" y="0"/>
            <a:ext cx="8613229" cy="6858000"/>
          </a:xfrm>
          <a:prstGeom prst="rect">
            <a:avLst/>
          </a:prstGeom>
        </p:spPr>
      </p:pic>
      <p:sp>
        <p:nvSpPr>
          <p:cNvPr id="7" name="Content Placeholder 34">
            <a:extLst>
              <a:ext uri="{FF2B5EF4-FFF2-40B4-BE49-F238E27FC236}">
                <a16:creationId xmlns:a16="http://schemas.microsoft.com/office/drawing/2014/main" id="{0393EAB2-D284-6BF6-2E91-AB5A71D2C8AB}"/>
              </a:ext>
            </a:extLst>
          </p:cNvPr>
          <p:cNvSpPr>
            <a:spLocks noGrp="1"/>
          </p:cNvSpPr>
          <p:nvPr>
            <p:ph sz="quarter" idx="10" hasCustomPrompt="1"/>
          </p:nvPr>
        </p:nvSpPr>
        <p:spPr>
          <a:xfrm>
            <a:off x="419100" y="488211"/>
            <a:ext cx="2812831" cy="1865047"/>
          </a:xfrm>
        </p:spPr>
        <p:txBody>
          <a:bodyPr anchor="b">
            <a:noAutofit/>
          </a:bodyPr>
          <a:lstStyle>
            <a:lvl1pPr algn="l">
              <a:defRPr lang="en-US" sz="3200" b="0" kern="1200" smtClean="0">
                <a:solidFill>
                  <a:srgbClr val="131225"/>
                </a:solidFill>
                <a:latin typeface="Century Gothic" panose="020B0502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Divider Slide Title</a:t>
            </a:r>
          </a:p>
        </p:txBody>
      </p:sp>
      <p:cxnSp>
        <p:nvCxnSpPr>
          <p:cNvPr id="8" name="Straight Connector 7">
            <a:extLst>
              <a:ext uri="{FF2B5EF4-FFF2-40B4-BE49-F238E27FC236}">
                <a16:creationId xmlns:a16="http://schemas.microsoft.com/office/drawing/2014/main" id="{B27C38F9-3C2F-4D43-F7B1-BE6849B56F00}"/>
              </a:ext>
            </a:extLst>
          </p:cNvPr>
          <p:cNvCxnSpPr/>
          <p:nvPr userDrawn="1"/>
        </p:nvCxnSpPr>
        <p:spPr>
          <a:xfrm>
            <a:off x="561619" y="2536481"/>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F492A56-E12A-0478-8396-80E7EF9D898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2243" y="329277"/>
            <a:ext cx="2476500" cy="685800"/>
          </a:xfrm>
          <a:prstGeom prst="rect">
            <a:avLst/>
          </a:prstGeom>
        </p:spPr>
      </p:pic>
      <p:pic>
        <p:nvPicPr>
          <p:cNvPr id="11" name="Graphic 10">
            <a:extLst>
              <a:ext uri="{FF2B5EF4-FFF2-40B4-BE49-F238E27FC236}">
                <a16:creationId xmlns:a16="http://schemas.microsoft.com/office/drawing/2014/main" id="{E1820365-3A82-457C-AC5C-BBA66E5BB2D9}"/>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74" b="11179"/>
          <a:stretch/>
        </p:blipFill>
        <p:spPr>
          <a:xfrm>
            <a:off x="3041354" y="142385"/>
            <a:ext cx="9150646" cy="6715615"/>
          </a:xfrm>
          <a:prstGeom prst="rect">
            <a:avLst/>
          </a:prstGeom>
        </p:spPr>
      </p:pic>
    </p:spTree>
    <p:extLst>
      <p:ext uri="{BB962C8B-B14F-4D97-AF65-F5344CB8AC3E}">
        <p14:creationId xmlns:p14="http://schemas.microsoft.com/office/powerpoint/2010/main" val="6280257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Left, Image Right">
    <p:spTree>
      <p:nvGrpSpPr>
        <p:cNvPr id="1" name=""/>
        <p:cNvGrpSpPr/>
        <p:nvPr/>
      </p:nvGrpSpPr>
      <p:grpSpPr>
        <a:xfrm>
          <a:off x="0" y="0"/>
          <a:ext cx="0" cy="0"/>
          <a:chOff x="0" y="0"/>
          <a:chExt cx="0" cy="0"/>
        </a:xfrm>
      </p:grpSpPr>
      <p:pic>
        <p:nvPicPr>
          <p:cNvPr id="16" name="Picture 15" descr="A close up of lights&#10;&#10;Description automatically generated">
            <a:extLst>
              <a:ext uri="{FF2B5EF4-FFF2-40B4-BE49-F238E27FC236}">
                <a16:creationId xmlns:a16="http://schemas.microsoft.com/office/drawing/2014/main" id="{6932A74E-6308-E417-C63F-4D27A3D204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89" t="-29" r="37559" b="29"/>
          <a:stretch/>
        </p:blipFill>
        <p:spPr>
          <a:xfrm>
            <a:off x="4066442" y="-1989"/>
            <a:ext cx="8125558" cy="6880001"/>
          </a:xfrm>
          <a:prstGeom prst="rect">
            <a:avLst/>
          </a:prstGeom>
        </p:spPr>
      </p:pic>
      <p:sp>
        <p:nvSpPr>
          <p:cNvPr id="7" name="Content Placeholder 34">
            <a:extLst>
              <a:ext uri="{FF2B5EF4-FFF2-40B4-BE49-F238E27FC236}">
                <a16:creationId xmlns:a16="http://schemas.microsoft.com/office/drawing/2014/main" id="{0393EAB2-D284-6BF6-2E91-AB5A71D2C8AB}"/>
              </a:ext>
            </a:extLst>
          </p:cNvPr>
          <p:cNvSpPr>
            <a:spLocks noGrp="1"/>
          </p:cNvSpPr>
          <p:nvPr>
            <p:ph sz="quarter" idx="10" hasCustomPrompt="1"/>
          </p:nvPr>
        </p:nvSpPr>
        <p:spPr>
          <a:xfrm>
            <a:off x="373380" y="497354"/>
            <a:ext cx="3183636" cy="6104613"/>
          </a:xfrm>
        </p:spPr>
        <p:txBody>
          <a:bodyPr anchor="t">
            <a:noAutofit/>
          </a:bodyPr>
          <a:lstStyle>
            <a:lvl1pPr algn="l">
              <a:defRPr lang="en-US" sz="3200" b="0" kern="1200" smtClean="0">
                <a:solidFill>
                  <a:srgbClr val="131225"/>
                </a:solidFill>
                <a:latin typeface="Century Gothic" panose="020B0502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text</a:t>
            </a:r>
          </a:p>
        </p:txBody>
      </p:sp>
      <p:sp>
        <p:nvSpPr>
          <p:cNvPr id="3" name="Rectangle 2">
            <a:extLst>
              <a:ext uri="{FF2B5EF4-FFF2-40B4-BE49-F238E27FC236}">
                <a16:creationId xmlns:a16="http://schemas.microsoft.com/office/drawing/2014/main" id="{DB946A59-CA54-22D3-E84C-128D430D22A9}"/>
              </a:ext>
            </a:extLst>
          </p:cNvPr>
          <p:cNvSpPr/>
          <p:nvPr userDrawn="1"/>
        </p:nvSpPr>
        <p:spPr>
          <a:xfrm>
            <a:off x="4066442" y="-1989"/>
            <a:ext cx="8125558" cy="6879994"/>
          </a:xfrm>
          <a:prstGeom prst="rect">
            <a:avLst/>
          </a:prstGeom>
          <a:gradFill>
            <a:gsLst>
              <a:gs pos="0">
                <a:srgbClr val="000064">
                  <a:alpha val="75000"/>
                </a:srgbClr>
              </a:gs>
              <a:gs pos="100000">
                <a:srgbClr val="7E19BA">
                  <a:alpha val="75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455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 Column">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382351" y="2334343"/>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A79067C3-A17F-38B0-47EF-3576FC5C55E2}"/>
              </a:ext>
            </a:extLst>
          </p:cNvPr>
          <p:cNvSpPr>
            <a:spLocks noGrp="1"/>
          </p:cNvSpPr>
          <p:nvPr>
            <p:ph type="body" sz="quarter" idx="10"/>
          </p:nvPr>
        </p:nvSpPr>
        <p:spPr>
          <a:xfrm>
            <a:off x="382351" y="353293"/>
            <a:ext cx="2358270" cy="1789401"/>
          </a:xfrm>
        </p:spPr>
        <p:txBody>
          <a:bodyPr lIns="0" anchor="b" anchorCtr="0"/>
          <a:lstStyle>
            <a:lvl1pPr algn="l">
              <a:defRPr sz="2800">
                <a:solidFill>
                  <a:srgbClr val="131225"/>
                </a:solidFill>
              </a:defRPr>
            </a:lvl1pPr>
          </a:lstStyle>
          <a:p>
            <a:pPr lvl="0"/>
            <a:r>
              <a:rPr lang="en-US"/>
              <a:t>Click to edit Master text styles</a:t>
            </a: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3492097" y="463021"/>
            <a:ext cx="8365684" cy="5813088"/>
          </a:xfrm>
        </p:spPr>
        <p:txBody>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4" name="Footer Placeholder 3">
            <a:extLst>
              <a:ext uri="{FF2B5EF4-FFF2-40B4-BE49-F238E27FC236}">
                <a16:creationId xmlns:a16="http://schemas.microsoft.com/office/drawing/2014/main" id="{03EC80F0-7E63-D74C-32EE-6981DEE2285D}"/>
              </a:ext>
            </a:extLst>
          </p:cNvPr>
          <p:cNvSpPr>
            <a:spLocks noGrp="1"/>
          </p:cNvSpPr>
          <p:nvPr>
            <p:ph type="ftr" sz="quarter" idx="12"/>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5" name="Slide Number Placeholder 4">
            <a:extLst>
              <a:ext uri="{FF2B5EF4-FFF2-40B4-BE49-F238E27FC236}">
                <a16:creationId xmlns:a16="http://schemas.microsoft.com/office/drawing/2014/main" id="{4DB8BABB-3138-62F0-A13C-5DA5AFA06A29}"/>
              </a:ext>
            </a:extLst>
          </p:cNvPr>
          <p:cNvSpPr>
            <a:spLocks noGrp="1"/>
          </p:cNvSpPr>
          <p:nvPr>
            <p:ph type="sldNum"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6" name="Text Placeholder 12">
            <a:extLst>
              <a:ext uri="{FF2B5EF4-FFF2-40B4-BE49-F238E27FC236}">
                <a16:creationId xmlns:a16="http://schemas.microsoft.com/office/drawing/2014/main" id="{9479AF0C-5244-2CF0-75A7-A7713FBE8082}"/>
              </a:ext>
            </a:extLst>
          </p:cNvPr>
          <p:cNvSpPr>
            <a:spLocks noGrp="1"/>
          </p:cNvSpPr>
          <p:nvPr>
            <p:ph type="body" sz="quarter" idx="15"/>
          </p:nvPr>
        </p:nvSpPr>
        <p:spPr>
          <a:xfrm>
            <a:off x="382588" y="2633474"/>
            <a:ext cx="2357437" cy="3913376"/>
          </a:xfrm>
        </p:spPr>
        <p:txBody>
          <a:bodyPr lIns="0">
            <a:normAutofit/>
          </a:bodyPr>
          <a:lstStyle>
            <a:lvl1pPr algn="l">
              <a:defRPr sz="1600">
                <a:solidFill>
                  <a:srgbClr val="131225"/>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95277516"/>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 Column, Colored Bars">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3492097" y="463021"/>
            <a:ext cx="8365684" cy="5813088"/>
          </a:xfrm>
        </p:spPr>
        <p:txBody>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grpSp>
        <p:nvGrpSpPr>
          <p:cNvPr id="18" name="Group 17">
            <a:extLst>
              <a:ext uri="{FF2B5EF4-FFF2-40B4-BE49-F238E27FC236}">
                <a16:creationId xmlns:a16="http://schemas.microsoft.com/office/drawing/2014/main" id="{7D91A48F-38DF-7030-C4C4-EDA4CD28BC08}"/>
              </a:ext>
            </a:extLst>
          </p:cNvPr>
          <p:cNvGrpSpPr/>
          <p:nvPr userDrawn="1"/>
        </p:nvGrpSpPr>
        <p:grpSpPr>
          <a:xfrm>
            <a:off x="3113200" y="0"/>
            <a:ext cx="9078799" cy="109728"/>
            <a:chOff x="5400170" y="0"/>
            <a:chExt cx="7150598" cy="114758"/>
          </a:xfrm>
        </p:grpSpPr>
        <p:sp>
          <p:nvSpPr>
            <p:cNvPr id="19" name="Rectangle 18">
              <a:extLst>
                <a:ext uri="{FF2B5EF4-FFF2-40B4-BE49-F238E27FC236}">
                  <a16:creationId xmlns:a16="http://schemas.microsoft.com/office/drawing/2014/main" id="{E87BE70B-837D-F6D6-D1CE-3C79540CED5A}"/>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5CDA9A0-82D9-DB39-A881-3F708C064144}"/>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441EB2B-0B0D-34CC-B3C8-7DCB703C3DA6}"/>
                </a:ext>
              </a:extLst>
            </p:cNvPr>
            <p:cNvSpPr/>
            <p:nvPr/>
          </p:nvSpPr>
          <p:spPr>
            <a:xfrm>
              <a:off x="10717349" y="0"/>
              <a:ext cx="1833419"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EAFD66F-AB10-1C95-5C17-D58A9C903012}"/>
                </a:ext>
              </a:extLst>
            </p:cNvPr>
            <p:cNvSpPr/>
            <p:nvPr/>
          </p:nvSpPr>
          <p:spPr>
            <a:xfrm>
              <a:off x="5400170" y="0"/>
              <a:ext cx="1809290" cy="11475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3" name="Footer Placeholder 22">
            <a:extLst>
              <a:ext uri="{FF2B5EF4-FFF2-40B4-BE49-F238E27FC236}">
                <a16:creationId xmlns:a16="http://schemas.microsoft.com/office/drawing/2014/main" id="{2775024E-97AD-27E8-0611-EAAD8D8267F6}"/>
              </a:ext>
            </a:extLst>
          </p:cNvPr>
          <p:cNvSpPr>
            <a:spLocks noGrp="1"/>
          </p:cNvSpPr>
          <p:nvPr>
            <p:ph type="ftr" sz="quarter" idx="12"/>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24" name="Slide Number Placeholder 23">
            <a:extLst>
              <a:ext uri="{FF2B5EF4-FFF2-40B4-BE49-F238E27FC236}">
                <a16:creationId xmlns:a16="http://schemas.microsoft.com/office/drawing/2014/main" id="{5C81D860-4945-E3D9-2BC6-42BEA4CF2C11}"/>
              </a:ext>
            </a:extLst>
          </p:cNvPr>
          <p:cNvSpPr>
            <a:spLocks noGrp="1"/>
          </p:cNvSpPr>
          <p:nvPr>
            <p:ph type="sldNum"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cxnSp>
        <p:nvCxnSpPr>
          <p:cNvPr id="25" name="Straight Connector 24">
            <a:extLst>
              <a:ext uri="{FF2B5EF4-FFF2-40B4-BE49-F238E27FC236}">
                <a16:creationId xmlns:a16="http://schemas.microsoft.com/office/drawing/2014/main" id="{2DA99E61-28C7-39E5-1D68-352240F0AECD}"/>
              </a:ext>
            </a:extLst>
          </p:cNvPr>
          <p:cNvCxnSpPr>
            <a:cxnSpLocks/>
          </p:cNvCxnSpPr>
          <p:nvPr userDrawn="1"/>
        </p:nvCxnSpPr>
        <p:spPr>
          <a:xfrm>
            <a:off x="382351" y="2334343"/>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Text Placeholder 8">
            <a:extLst>
              <a:ext uri="{FF2B5EF4-FFF2-40B4-BE49-F238E27FC236}">
                <a16:creationId xmlns:a16="http://schemas.microsoft.com/office/drawing/2014/main" id="{E67648CD-2797-CD24-A988-8E74322EAF7F}"/>
              </a:ext>
            </a:extLst>
          </p:cNvPr>
          <p:cNvSpPr>
            <a:spLocks noGrp="1"/>
          </p:cNvSpPr>
          <p:nvPr>
            <p:ph type="body" sz="quarter" idx="10"/>
          </p:nvPr>
        </p:nvSpPr>
        <p:spPr>
          <a:xfrm>
            <a:off x="382351" y="353293"/>
            <a:ext cx="2358270" cy="1789401"/>
          </a:xfrm>
        </p:spPr>
        <p:txBody>
          <a:bodyPr lIns="0" anchor="b" anchorCtr="0"/>
          <a:lstStyle>
            <a:lvl1pPr algn="l">
              <a:defRPr sz="2800">
                <a:solidFill>
                  <a:srgbClr val="131225"/>
                </a:solidFill>
              </a:defRPr>
            </a:lvl1pPr>
          </a:lstStyle>
          <a:p>
            <a:pPr lvl="0"/>
            <a:r>
              <a:rPr lang="en-US"/>
              <a:t>Click to edit Master text styles</a:t>
            </a:r>
          </a:p>
        </p:txBody>
      </p:sp>
      <p:sp>
        <p:nvSpPr>
          <p:cNvPr id="27" name="Text Placeholder 12">
            <a:extLst>
              <a:ext uri="{FF2B5EF4-FFF2-40B4-BE49-F238E27FC236}">
                <a16:creationId xmlns:a16="http://schemas.microsoft.com/office/drawing/2014/main" id="{3632F4AD-B78D-91DE-CF04-7AB7A1CB06DB}"/>
              </a:ext>
            </a:extLst>
          </p:cNvPr>
          <p:cNvSpPr>
            <a:spLocks noGrp="1"/>
          </p:cNvSpPr>
          <p:nvPr>
            <p:ph type="body" sz="quarter" idx="15"/>
          </p:nvPr>
        </p:nvSpPr>
        <p:spPr>
          <a:xfrm>
            <a:off x="382588" y="2633474"/>
            <a:ext cx="2357437" cy="3913376"/>
          </a:xfrm>
        </p:spPr>
        <p:txBody>
          <a:bodyPr lIns="0">
            <a:normAutofit/>
          </a:bodyPr>
          <a:lstStyle>
            <a:lvl1pPr algn="l">
              <a:defRPr sz="1600">
                <a:solidFill>
                  <a:srgbClr val="131225"/>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46661050"/>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Purple Box Left - Alt Image">
    <p:spTree>
      <p:nvGrpSpPr>
        <p:cNvPr id="1" name=""/>
        <p:cNvGrpSpPr/>
        <p:nvPr/>
      </p:nvGrpSpPr>
      <p:grpSpPr>
        <a:xfrm>
          <a:off x="0" y="0"/>
          <a:ext cx="0" cy="0"/>
          <a:chOff x="0" y="0"/>
          <a:chExt cx="0" cy="0"/>
        </a:xfrm>
      </p:grpSpPr>
      <p:pic>
        <p:nvPicPr>
          <p:cNvPr id="18" name="Picture 17" descr="A blue wavy lines on a blue background&#10;&#10;Description automatically generated">
            <a:extLst>
              <a:ext uri="{FF2B5EF4-FFF2-40B4-BE49-F238E27FC236}">
                <a16:creationId xmlns:a16="http://schemas.microsoft.com/office/drawing/2014/main" id="{7FB8A602-EB59-BB8B-F1F5-5655D01470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261" r="17410"/>
          <a:stretch/>
        </p:blipFill>
        <p:spPr>
          <a:xfrm>
            <a:off x="4710473" y="-2"/>
            <a:ext cx="7481527" cy="6857999"/>
          </a:xfrm>
          <a:prstGeom prst="rect">
            <a:avLst/>
          </a:prstGeom>
        </p:spPr>
      </p:pic>
      <p:sp>
        <p:nvSpPr>
          <p:cNvPr id="19" name="Rectangle 18">
            <a:extLst>
              <a:ext uri="{FF2B5EF4-FFF2-40B4-BE49-F238E27FC236}">
                <a16:creationId xmlns:a16="http://schemas.microsoft.com/office/drawing/2014/main" id="{A962CC77-2421-674C-0AAB-47FDBB0ED00C}"/>
              </a:ext>
            </a:extLst>
          </p:cNvPr>
          <p:cNvSpPr/>
          <p:nvPr userDrawn="1"/>
        </p:nvSpPr>
        <p:spPr>
          <a:xfrm>
            <a:off x="4710473" y="-1"/>
            <a:ext cx="7481527" cy="6857959"/>
          </a:xfrm>
          <a:prstGeom prst="rect">
            <a:avLst/>
          </a:prstGeom>
          <a:gradFill>
            <a:gsLst>
              <a:gs pos="100000">
                <a:srgbClr val="170031">
                  <a:alpha val="75000"/>
                </a:srgbClr>
              </a:gs>
              <a:gs pos="0">
                <a:srgbClr val="504CC5">
                  <a:alpha val="7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34">
            <a:extLst>
              <a:ext uri="{FF2B5EF4-FFF2-40B4-BE49-F238E27FC236}">
                <a16:creationId xmlns:a16="http://schemas.microsoft.com/office/drawing/2014/main" id="{E6805C60-57B6-4942-CF90-F78322DF6BE2}"/>
              </a:ext>
            </a:extLst>
          </p:cNvPr>
          <p:cNvSpPr>
            <a:spLocks noGrp="1"/>
          </p:cNvSpPr>
          <p:nvPr>
            <p:ph sz="quarter" idx="11"/>
          </p:nvPr>
        </p:nvSpPr>
        <p:spPr>
          <a:xfrm>
            <a:off x="552922" y="3174975"/>
            <a:ext cx="3567112" cy="1193719"/>
          </a:xfrm>
        </p:spPr>
        <p:txBody>
          <a:bodyPr anchor="t">
            <a:normAutofit/>
          </a:bodyPr>
          <a:lstStyle>
            <a:lvl1pPr marL="0" algn="l" defTabSz="914400" rtl="0" eaLnBrk="1" latinLnBrk="0" hangingPunct="1">
              <a:lnSpc>
                <a:spcPct val="100000"/>
              </a:lnSpc>
              <a:spcBef>
                <a:spcPts val="0"/>
              </a:spcBef>
              <a:defRPr lang="en-US" sz="1600" b="0" kern="1200" dirty="0">
                <a:solidFill>
                  <a:schemeClr val="tx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5" name="Content Placeholder 34">
            <a:extLst>
              <a:ext uri="{FF2B5EF4-FFF2-40B4-BE49-F238E27FC236}">
                <a16:creationId xmlns:a16="http://schemas.microsoft.com/office/drawing/2014/main" id="{2D994CF5-2F5D-CE6C-6527-0CC8CF9E74B9}"/>
              </a:ext>
            </a:extLst>
          </p:cNvPr>
          <p:cNvSpPr>
            <a:spLocks noGrp="1"/>
          </p:cNvSpPr>
          <p:nvPr>
            <p:ph sz="quarter" idx="10"/>
          </p:nvPr>
        </p:nvSpPr>
        <p:spPr>
          <a:xfrm>
            <a:off x="552922" y="518699"/>
            <a:ext cx="3567112" cy="2302031"/>
          </a:xfrm>
        </p:spPr>
        <p:txBody>
          <a:bodyPr anchor="b">
            <a:normAutofit/>
          </a:bodyPr>
          <a:lstStyle>
            <a:lvl1pPr algn="l">
              <a:defRPr lang="en-US" sz="4400" b="0" kern="1200" smtClean="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a:defRPr b="0"/>
            </a:lvl2pPr>
            <a:lvl3pPr>
              <a:defRPr b="0"/>
            </a:lvl3pPr>
            <a:lvl4pPr>
              <a:defRPr b="0"/>
            </a:lvl4pPr>
            <a:lvl5pPr>
              <a:defRPr b="0"/>
            </a:lvl5pPr>
          </a:lstStyle>
          <a:p>
            <a:pPr lvl="0"/>
            <a:r>
              <a:rPr lang="en-US"/>
              <a:t>Click to edit Master text styles</a:t>
            </a:r>
          </a:p>
        </p:txBody>
      </p:sp>
      <p:cxnSp>
        <p:nvCxnSpPr>
          <p:cNvPr id="30" name="Straight Connector 29">
            <a:extLst>
              <a:ext uri="{FF2B5EF4-FFF2-40B4-BE49-F238E27FC236}">
                <a16:creationId xmlns:a16="http://schemas.microsoft.com/office/drawing/2014/main" id="{1A8F43D4-6DA3-9744-C3F7-B59AE6322415}"/>
              </a:ext>
            </a:extLst>
          </p:cNvPr>
          <p:cNvCxnSpPr/>
          <p:nvPr userDrawn="1"/>
        </p:nvCxnSpPr>
        <p:spPr>
          <a:xfrm>
            <a:off x="644905" y="3027692"/>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DCD77AFA-53D2-63C6-64E3-8C9048FB53FF}"/>
              </a:ext>
            </a:extLst>
          </p:cNvPr>
          <p:cNvSpPr/>
          <p:nvPr userDrawn="1"/>
        </p:nvSpPr>
        <p:spPr>
          <a:xfrm>
            <a:off x="0" y="4575663"/>
            <a:ext cx="6603167" cy="135170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34">
            <a:extLst>
              <a:ext uri="{FF2B5EF4-FFF2-40B4-BE49-F238E27FC236}">
                <a16:creationId xmlns:a16="http://schemas.microsoft.com/office/drawing/2014/main" id="{DA3800DA-FE42-A10B-D509-93F3F6DA5889}"/>
              </a:ext>
            </a:extLst>
          </p:cNvPr>
          <p:cNvSpPr>
            <a:spLocks noGrp="1"/>
          </p:cNvSpPr>
          <p:nvPr>
            <p:ph sz="quarter" idx="12" hasCustomPrompt="1"/>
          </p:nvPr>
        </p:nvSpPr>
        <p:spPr>
          <a:xfrm>
            <a:off x="552922" y="4958516"/>
            <a:ext cx="5543078" cy="274275"/>
          </a:xfrm>
        </p:spPr>
        <p:txBody>
          <a:bodyPr anchor="t">
            <a:normAutofit/>
          </a:bodyPr>
          <a:lstStyle>
            <a:lvl1pPr marL="0" algn="l" defTabSz="914400" rtl="0" eaLnBrk="1" latinLnBrk="0" hangingPunct="1">
              <a:defRPr lang="en-US" sz="12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sp>
        <p:nvSpPr>
          <p:cNvPr id="38" name="Content Placeholder 34">
            <a:extLst>
              <a:ext uri="{FF2B5EF4-FFF2-40B4-BE49-F238E27FC236}">
                <a16:creationId xmlns:a16="http://schemas.microsoft.com/office/drawing/2014/main" id="{C9E8A7A3-310D-90EF-EF5A-FAB0EFD67425}"/>
              </a:ext>
            </a:extLst>
          </p:cNvPr>
          <p:cNvSpPr>
            <a:spLocks noGrp="1"/>
          </p:cNvSpPr>
          <p:nvPr>
            <p:ph sz="quarter" idx="13"/>
          </p:nvPr>
        </p:nvSpPr>
        <p:spPr>
          <a:xfrm>
            <a:off x="552922" y="5271400"/>
            <a:ext cx="5543078" cy="274275"/>
          </a:xfrm>
        </p:spPr>
        <p:txBody>
          <a:bodyPr anchor="t">
            <a:normAutofit/>
          </a:bodyPr>
          <a:lstStyle>
            <a:lvl1pPr marL="0" algn="l" defTabSz="914400" rtl="0" eaLnBrk="1" latinLnBrk="0" hangingPunct="1">
              <a:defRPr lang="en-US" sz="1200" b="0" kern="1200" spc="300" dirty="0">
                <a:solidFill>
                  <a:schemeClr val="bg1"/>
                </a:solidFill>
                <a:latin typeface="Century Gothic" panose="020B0502020202020204" pitchFamily="34" charset="0"/>
                <a:ea typeface="+mn-ea"/>
                <a:cs typeface="+mn-cs"/>
              </a:defRPr>
            </a:lvl1pPr>
            <a:lvl2pPr>
              <a:defRPr b="0"/>
            </a:lvl2pPr>
            <a:lvl3pPr>
              <a:defRPr b="0"/>
            </a:lvl3pPr>
            <a:lvl4pPr>
              <a:defRPr b="0"/>
            </a:lvl4pPr>
            <a:lvl5pPr>
              <a:defRPr b="0"/>
            </a:lvl5pPr>
          </a:lstStyle>
          <a:p>
            <a:pPr lvl="0"/>
            <a:r>
              <a:rPr lang="en-US"/>
              <a:t>Click to edit Master text styles</a:t>
            </a:r>
          </a:p>
        </p:txBody>
      </p:sp>
      <p:pic>
        <p:nvPicPr>
          <p:cNvPr id="21" name="Graphic 20">
            <a:extLst>
              <a:ext uri="{FF2B5EF4-FFF2-40B4-BE49-F238E27FC236}">
                <a16:creationId xmlns:a16="http://schemas.microsoft.com/office/drawing/2014/main" id="{08C816E4-BE30-F530-8CA8-A997649B3C62}"/>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8796" y="369618"/>
            <a:ext cx="2476500" cy="685800"/>
          </a:xfrm>
          <a:prstGeom prst="rect">
            <a:avLst/>
          </a:prstGeom>
        </p:spPr>
      </p:pic>
    </p:spTree>
    <p:extLst>
      <p:ext uri="{BB962C8B-B14F-4D97-AF65-F5344CB8AC3E}">
        <p14:creationId xmlns:p14="http://schemas.microsoft.com/office/powerpoint/2010/main" val="15922200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Columns">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Content Placeholder 13">
            <a:extLst>
              <a:ext uri="{FF2B5EF4-FFF2-40B4-BE49-F238E27FC236}">
                <a16:creationId xmlns:a16="http://schemas.microsoft.com/office/drawing/2014/main" id="{C690A7AF-F814-0EDF-E690-9BE6A3B8F1C5}"/>
              </a:ext>
            </a:extLst>
          </p:cNvPr>
          <p:cNvSpPr>
            <a:spLocks noGrp="1"/>
          </p:cNvSpPr>
          <p:nvPr>
            <p:ph sz="quarter" idx="11"/>
          </p:nvPr>
        </p:nvSpPr>
        <p:spPr>
          <a:xfrm>
            <a:off x="3662016" y="463021"/>
            <a:ext cx="3799408" cy="5813088"/>
          </a:xfrm>
        </p:spPr>
        <p:txBody>
          <a:bodyPr/>
          <a:lstStyle>
            <a:lvl1pPr algn="l">
              <a:defRPr sz="1400">
                <a:solidFill>
                  <a:srgbClr val="131225"/>
                </a:solidFill>
              </a:defRPr>
            </a:lvl1pPr>
            <a:lvl2pPr algn="l">
              <a:defRPr sz="1400">
                <a:solidFill>
                  <a:schemeClr val="bg1"/>
                </a:solidFill>
              </a:defRPr>
            </a:lvl2pPr>
            <a:lvl3pPr algn="l">
              <a:defRPr sz="1400">
                <a:solidFill>
                  <a:schemeClr val="bg1"/>
                </a:solidFill>
              </a:defRPr>
            </a:lvl3pPr>
            <a:lvl4pPr algn="l">
              <a:defRPr sz="1400">
                <a:solidFill>
                  <a:schemeClr val="bg1"/>
                </a:solidFill>
              </a:defRPr>
            </a:lvl4pPr>
            <a:lvl5pPr algn="l">
              <a:defRPr sz="1400">
                <a:solidFill>
                  <a:schemeClr val="bg1"/>
                </a:solidFill>
              </a:defRPr>
            </a:lvl5pPr>
          </a:lstStyle>
          <a:p>
            <a:pPr lvl="0"/>
            <a:r>
              <a:rPr lang="en-US"/>
              <a:t>Click to edit Master text styles</a:t>
            </a:r>
          </a:p>
        </p:txBody>
      </p:sp>
      <p:sp>
        <p:nvSpPr>
          <p:cNvPr id="15" name="Content Placeholder 13">
            <a:extLst>
              <a:ext uri="{FF2B5EF4-FFF2-40B4-BE49-F238E27FC236}">
                <a16:creationId xmlns:a16="http://schemas.microsoft.com/office/drawing/2014/main" id="{5436E7CA-FD08-32BB-0DB3-3F45536FB48B}"/>
              </a:ext>
            </a:extLst>
          </p:cNvPr>
          <p:cNvSpPr>
            <a:spLocks noGrp="1"/>
          </p:cNvSpPr>
          <p:nvPr>
            <p:ph sz="quarter" idx="12"/>
          </p:nvPr>
        </p:nvSpPr>
        <p:spPr>
          <a:xfrm>
            <a:off x="8010240" y="463021"/>
            <a:ext cx="3799409" cy="5813088"/>
          </a:xfrm>
        </p:spPr>
        <p:txBody>
          <a:bodyPr/>
          <a:lstStyle>
            <a:lvl1pPr algn="l">
              <a:defRPr sz="1400">
                <a:solidFill>
                  <a:srgbClr val="131225"/>
                </a:solidFill>
              </a:defRPr>
            </a:lvl1pPr>
            <a:lvl2pPr algn="l">
              <a:defRPr sz="1400">
                <a:solidFill>
                  <a:schemeClr val="bg1"/>
                </a:solidFill>
              </a:defRPr>
            </a:lvl2pPr>
            <a:lvl3pPr algn="l">
              <a:defRPr sz="1400">
                <a:solidFill>
                  <a:schemeClr val="bg1"/>
                </a:solidFill>
              </a:defRPr>
            </a:lvl3pPr>
            <a:lvl4pPr algn="l">
              <a:defRPr sz="1400">
                <a:solidFill>
                  <a:schemeClr val="bg1"/>
                </a:solidFill>
              </a:defRPr>
            </a:lvl4pPr>
            <a:lvl5pPr algn="l">
              <a:defRPr sz="1400">
                <a:solidFill>
                  <a:schemeClr val="bg1"/>
                </a:solidFill>
              </a:defRPr>
            </a:lvl5pPr>
          </a:lstStyle>
          <a:p>
            <a:pPr lvl="0"/>
            <a:r>
              <a:rPr lang="en-US"/>
              <a:t>Click to edit Master text styles</a:t>
            </a:r>
          </a:p>
        </p:txBody>
      </p:sp>
      <p:sp>
        <p:nvSpPr>
          <p:cNvPr id="4" name="Footer Placeholder 3">
            <a:extLst>
              <a:ext uri="{FF2B5EF4-FFF2-40B4-BE49-F238E27FC236}">
                <a16:creationId xmlns:a16="http://schemas.microsoft.com/office/drawing/2014/main" id="{8E712A12-24E6-8320-14AA-BE2060AC8830}"/>
              </a:ext>
            </a:extLst>
          </p:cNvPr>
          <p:cNvSpPr>
            <a:spLocks noGrp="1"/>
          </p:cNvSpPr>
          <p:nvPr>
            <p:ph type="ftr" sz="quarter" idx="13"/>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5" name="Slide Number Placeholder 4">
            <a:extLst>
              <a:ext uri="{FF2B5EF4-FFF2-40B4-BE49-F238E27FC236}">
                <a16:creationId xmlns:a16="http://schemas.microsoft.com/office/drawing/2014/main" id="{D69E2A5C-7929-A309-3E99-5050BABC570C}"/>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cxnSp>
        <p:nvCxnSpPr>
          <p:cNvPr id="3" name="Straight Connector 2">
            <a:extLst>
              <a:ext uri="{FF2B5EF4-FFF2-40B4-BE49-F238E27FC236}">
                <a16:creationId xmlns:a16="http://schemas.microsoft.com/office/drawing/2014/main" id="{EF49B10D-AB4F-5722-49E7-3F214AF5D312}"/>
              </a:ext>
            </a:extLst>
          </p:cNvPr>
          <p:cNvCxnSpPr>
            <a:cxnSpLocks/>
          </p:cNvCxnSpPr>
          <p:nvPr userDrawn="1"/>
        </p:nvCxnSpPr>
        <p:spPr>
          <a:xfrm>
            <a:off x="382351" y="1149779"/>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A8DC055D-8F5B-E4C1-6AF5-CF3A1C899D3A}"/>
              </a:ext>
            </a:extLst>
          </p:cNvPr>
          <p:cNvSpPr>
            <a:spLocks noGrp="1"/>
          </p:cNvSpPr>
          <p:nvPr>
            <p:ph type="body" sz="quarter" idx="10" hasCustomPrompt="1"/>
          </p:nvPr>
        </p:nvSpPr>
        <p:spPr>
          <a:xfrm>
            <a:off x="382351" y="518046"/>
            <a:ext cx="2358270" cy="543994"/>
          </a:xfrm>
        </p:spPr>
        <p:txBody>
          <a:bodyPr lIns="0" anchor="ctr" anchorCtr="0"/>
          <a:lstStyle>
            <a:lvl1pPr algn="l">
              <a:defRPr sz="2800">
                <a:solidFill>
                  <a:srgbClr val="131225"/>
                </a:solidFill>
              </a:defRPr>
            </a:lvl1pPr>
          </a:lstStyle>
          <a:p>
            <a:pPr lvl="0"/>
            <a:r>
              <a:rPr lang="en-US"/>
              <a:t>01</a:t>
            </a:r>
          </a:p>
        </p:txBody>
      </p:sp>
      <p:sp>
        <p:nvSpPr>
          <p:cNvPr id="16" name="Text Placeholder 12">
            <a:extLst>
              <a:ext uri="{FF2B5EF4-FFF2-40B4-BE49-F238E27FC236}">
                <a16:creationId xmlns:a16="http://schemas.microsoft.com/office/drawing/2014/main" id="{372C1B2C-113E-E1A6-7524-3548D8DCDADC}"/>
              </a:ext>
            </a:extLst>
          </p:cNvPr>
          <p:cNvSpPr>
            <a:spLocks noGrp="1"/>
          </p:cNvSpPr>
          <p:nvPr>
            <p:ph type="body" sz="quarter" idx="15"/>
          </p:nvPr>
        </p:nvSpPr>
        <p:spPr>
          <a:xfrm>
            <a:off x="382588" y="1323975"/>
            <a:ext cx="2357437" cy="5222875"/>
          </a:xfrm>
        </p:spPr>
        <p:txBody>
          <a:bodyPr lIns="0">
            <a:normAutofit/>
          </a:bodyPr>
          <a:lstStyle>
            <a:lvl1pPr algn="l">
              <a:defRPr sz="2800">
                <a:solidFill>
                  <a:srgbClr val="131225"/>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87233075"/>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Columns, Colored Bars">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4C4EF0E-74AF-4118-DAB0-57D7BA402B37}"/>
              </a:ext>
            </a:extLst>
          </p:cNvPr>
          <p:cNvGrpSpPr/>
          <p:nvPr userDrawn="1"/>
        </p:nvGrpSpPr>
        <p:grpSpPr>
          <a:xfrm>
            <a:off x="3113200" y="0"/>
            <a:ext cx="9078799" cy="109728"/>
            <a:chOff x="5400170" y="0"/>
            <a:chExt cx="7150598" cy="114758"/>
          </a:xfrm>
        </p:grpSpPr>
        <p:sp>
          <p:nvSpPr>
            <p:cNvPr id="7" name="Rectangle 6">
              <a:extLst>
                <a:ext uri="{FF2B5EF4-FFF2-40B4-BE49-F238E27FC236}">
                  <a16:creationId xmlns:a16="http://schemas.microsoft.com/office/drawing/2014/main" id="{790A71E4-09DF-CACC-FC10-7E65B2A20F6E}"/>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A7918DF-B969-2CF2-0C3A-FA9583E32C76}"/>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6C4A06A-ABC8-50C3-B8BF-75789C84ABA7}"/>
                </a:ext>
              </a:extLst>
            </p:cNvPr>
            <p:cNvSpPr/>
            <p:nvPr/>
          </p:nvSpPr>
          <p:spPr>
            <a:xfrm>
              <a:off x="10717349" y="0"/>
              <a:ext cx="1833419"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63004BB-53DF-63E0-3F3F-1FEFF965EE63}"/>
                </a:ext>
              </a:extLst>
            </p:cNvPr>
            <p:cNvSpPr/>
            <p:nvPr/>
          </p:nvSpPr>
          <p:spPr>
            <a:xfrm>
              <a:off x="5400170" y="0"/>
              <a:ext cx="1809290" cy="11475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4" name="Content Placeholder 13">
            <a:extLst>
              <a:ext uri="{FF2B5EF4-FFF2-40B4-BE49-F238E27FC236}">
                <a16:creationId xmlns:a16="http://schemas.microsoft.com/office/drawing/2014/main" id="{C690A7AF-F814-0EDF-E690-9BE6A3B8F1C5}"/>
              </a:ext>
            </a:extLst>
          </p:cNvPr>
          <p:cNvSpPr>
            <a:spLocks noGrp="1"/>
          </p:cNvSpPr>
          <p:nvPr>
            <p:ph sz="quarter" idx="11"/>
          </p:nvPr>
        </p:nvSpPr>
        <p:spPr>
          <a:xfrm>
            <a:off x="3662016" y="463021"/>
            <a:ext cx="3799408" cy="5813088"/>
          </a:xfrm>
        </p:spPr>
        <p:txBody>
          <a:bodyPr/>
          <a:lstStyle>
            <a:lvl1pPr algn="l">
              <a:defRPr sz="1400">
                <a:solidFill>
                  <a:srgbClr val="131225"/>
                </a:solidFill>
              </a:defRPr>
            </a:lvl1pPr>
            <a:lvl2pPr algn="l">
              <a:defRPr sz="1400">
                <a:solidFill>
                  <a:schemeClr val="bg1"/>
                </a:solidFill>
              </a:defRPr>
            </a:lvl2pPr>
            <a:lvl3pPr algn="l">
              <a:defRPr sz="1400">
                <a:solidFill>
                  <a:schemeClr val="bg1"/>
                </a:solidFill>
              </a:defRPr>
            </a:lvl3pPr>
            <a:lvl4pPr algn="l">
              <a:defRPr sz="1400">
                <a:solidFill>
                  <a:schemeClr val="bg1"/>
                </a:solidFill>
              </a:defRPr>
            </a:lvl4pPr>
            <a:lvl5pPr algn="l">
              <a:defRPr sz="1400">
                <a:solidFill>
                  <a:schemeClr val="bg1"/>
                </a:solidFill>
              </a:defRPr>
            </a:lvl5pPr>
          </a:lstStyle>
          <a:p>
            <a:pPr lvl="0"/>
            <a:r>
              <a:rPr lang="en-US"/>
              <a:t>Click to edit Master text styles</a:t>
            </a:r>
          </a:p>
        </p:txBody>
      </p:sp>
      <p:sp>
        <p:nvSpPr>
          <p:cNvPr id="15" name="Content Placeholder 13">
            <a:extLst>
              <a:ext uri="{FF2B5EF4-FFF2-40B4-BE49-F238E27FC236}">
                <a16:creationId xmlns:a16="http://schemas.microsoft.com/office/drawing/2014/main" id="{5436E7CA-FD08-32BB-0DB3-3F45536FB48B}"/>
              </a:ext>
            </a:extLst>
          </p:cNvPr>
          <p:cNvSpPr>
            <a:spLocks noGrp="1"/>
          </p:cNvSpPr>
          <p:nvPr>
            <p:ph sz="quarter" idx="12"/>
          </p:nvPr>
        </p:nvSpPr>
        <p:spPr>
          <a:xfrm>
            <a:off x="8010240" y="463021"/>
            <a:ext cx="3799409" cy="5813088"/>
          </a:xfrm>
        </p:spPr>
        <p:txBody>
          <a:bodyPr/>
          <a:lstStyle>
            <a:lvl1pPr algn="l">
              <a:defRPr sz="1400">
                <a:solidFill>
                  <a:srgbClr val="131225"/>
                </a:solidFill>
              </a:defRPr>
            </a:lvl1pPr>
            <a:lvl2pPr algn="l">
              <a:defRPr sz="1400">
                <a:solidFill>
                  <a:schemeClr val="bg1"/>
                </a:solidFill>
              </a:defRPr>
            </a:lvl2pPr>
            <a:lvl3pPr algn="l">
              <a:defRPr sz="1400">
                <a:solidFill>
                  <a:schemeClr val="bg1"/>
                </a:solidFill>
              </a:defRPr>
            </a:lvl3pPr>
            <a:lvl4pPr algn="l">
              <a:defRPr sz="1400">
                <a:solidFill>
                  <a:schemeClr val="bg1"/>
                </a:solidFill>
              </a:defRPr>
            </a:lvl4pPr>
            <a:lvl5pPr algn="l">
              <a:defRPr sz="1400">
                <a:solidFill>
                  <a:schemeClr val="bg1"/>
                </a:solidFill>
              </a:defRPr>
            </a:lvl5pPr>
          </a:lstStyle>
          <a:p>
            <a:pPr lvl="0"/>
            <a:r>
              <a:rPr lang="en-US"/>
              <a:t>Click to edit Master text styles</a:t>
            </a:r>
          </a:p>
        </p:txBody>
      </p:sp>
      <p:sp>
        <p:nvSpPr>
          <p:cNvPr id="4" name="Footer Placeholder 3">
            <a:extLst>
              <a:ext uri="{FF2B5EF4-FFF2-40B4-BE49-F238E27FC236}">
                <a16:creationId xmlns:a16="http://schemas.microsoft.com/office/drawing/2014/main" id="{8E712A12-24E6-8320-14AA-BE2060AC8830}"/>
              </a:ext>
            </a:extLst>
          </p:cNvPr>
          <p:cNvSpPr>
            <a:spLocks noGrp="1"/>
          </p:cNvSpPr>
          <p:nvPr>
            <p:ph type="ftr" sz="quarter" idx="13"/>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5" name="Slide Number Placeholder 4">
            <a:extLst>
              <a:ext uri="{FF2B5EF4-FFF2-40B4-BE49-F238E27FC236}">
                <a16:creationId xmlns:a16="http://schemas.microsoft.com/office/drawing/2014/main" id="{D69E2A5C-7929-A309-3E99-5050BABC570C}"/>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cxnSp>
        <p:nvCxnSpPr>
          <p:cNvPr id="16" name="Straight Connector 15">
            <a:extLst>
              <a:ext uri="{FF2B5EF4-FFF2-40B4-BE49-F238E27FC236}">
                <a16:creationId xmlns:a16="http://schemas.microsoft.com/office/drawing/2014/main" id="{743A93B6-1912-53B6-2F52-397FA1C0B29E}"/>
              </a:ext>
            </a:extLst>
          </p:cNvPr>
          <p:cNvCxnSpPr>
            <a:cxnSpLocks/>
          </p:cNvCxnSpPr>
          <p:nvPr userDrawn="1"/>
        </p:nvCxnSpPr>
        <p:spPr>
          <a:xfrm>
            <a:off x="382351" y="2334343"/>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80E5E569-C9A9-4F07-318D-BE536992647A}"/>
              </a:ext>
            </a:extLst>
          </p:cNvPr>
          <p:cNvSpPr>
            <a:spLocks noGrp="1"/>
          </p:cNvSpPr>
          <p:nvPr>
            <p:ph type="body" sz="quarter" idx="10"/>
          </p:nvPr>
        </p:nvSpPr>
        <p:spPr>
          <a:xfrm>
            <a:off x="382351" y="353293"/>
            <a:ext cx="2358270" cy="1789401"/>
          </a:xfrm>
        </p:spPr>
        <p:txBody>
          <a:bodyPr lIns="0" anchor="b" anchorCtr="0"/>
          <a:lstStyle>
            <a:lvl1pPr algn="l">
              <a:defRPr sz="2800">
                <a:solidFill>
                  <a:srgbClr val="131225"/>
                </a:solidFill>
              </a:defRPr>
            </a:lvl1pPr>
          </a:lstStyle>
          <a:p>
            <a:pPr lvl="0"/>
            <a:r>
              <a:rPr lang="en-US"/>
              <a:t>Click to edit Master text styles</a:t>
            </a:r>
          </a:p>
        </p:txBody>
      </p:sp>
      <p:sp>
        <p:nvSpPr>
          <p:cNvPr id="18" name="Text Placeholder 12">
            <a:extLst>
              <a:ext uri="{FF2B5EF4-FFF2-40B4-BE49-F238E27FC236}">
                <a16:creationId xmlns:a16="http://schemas.microsoft.com/office/drawing/2014/main" id="{1B706337-05BB-7E33-50EB-E8F52FCB82F2}"/>
              </a:ext>
            </a:extLst>
          </p:cNvPr>
          <p:cNvSpPr>
            <a:spLocks noGrp="1"/>
          </p:cNvSpPr>
          <p:nvPr>
            <p:ph type="body" sz="quarter" idx="15"/>
          </p:nvPr>
        </p:nvSpPr>
        <p:spPr>
          <a:xfrm>
            <a:off x="382588" y="2633474"/>
            <a:ext cx="2357437" cy="3913376"/>
          </a:xfrm>
        </p:spPr>
        <p:txBody>
          <a:bodyPr lIns="0">
            <a:normAutofit/>
          </a:bodyPr>
          <a:lstStyle>
            <a:lvl1pPr algn="l">
              <a:defRPr sz="1600">
                <a:solidFill>
                  <a:srgbClr val="131225"/>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32237381"/>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Column Blocks">
    <p:bg>
      <p:bgPr>
        <a:solidFill>
          <a:schemeClr val="bg1"/>
        </a:solidFill>
        <a:effectLst/>
      </p:bgPr>
    </p:bg>
    <p:spTree>
      <p:nvGrpSpPr>
        <p:cNvPr id="1" name=""/>
        <p:cNvGrpSpPr/>
        <p:nvPr/>
      </p:nvGrpSpPr>
      <p:grpSpPr>
        <a:xfrm>
          <a:off x="0" y="0"/>
          <a:ext cx="0" cy="0"/>
          <a:chOff x="0" y="0"/>
          <a:chExt cx="0" cy="0"/>
        </a:xfrm>
      </p:grpSpPr>
      <p:sp>
        <p:nvSpPr>
          <p:cNvPr id="23" name="Text Placeholder 21">
            <a:extLst>
              <a:ext uri="{FF2B5EF4-FFF2-40B4-BE49-F238E27FC236}">
                <a16:creationId xmlns:a16="http://schemas.microsoft.com/office/drawing/2014/main" id="{768CACBA-8159-3B01-BB78-EEE1C5900FEF}"/>
              </a:ext>
            </a:extLst>
          </p:cNvPr>
          <p:cNvSpPr>
            <a:spLocks noGrp="1"/>
          </p:cNvSpPr>
          <p:nvPr>
            <p:ph type="body" sz="quarter" idx="12"/>
          </p:nvPr>
        </p:nvSpPr>
        <p:spPr>
          <a:xfrm>
            <a:off x="6308865" y="2394214"/>
            <a:ext cx="5314052" cy="3658916"/>
          </a:xfrm>
          <a:solidFill>
            <a:schemeClr val="bg1"/>
          </a:solidFill>
        </p:spPr>
        <p:txBody>
          <a:bodyPr lIns="182880" tIns="182880" rIns="182880" bIns="182880" anchor="t"/>
          <a:lstStyle>
            <a:lvl1pPr marL="171450" indent="-171450" algn="l">
              <a:buClr>
                <a:schemeClr val="tx1"/>
              </a:buClr>
              <a:buFont typeface="Arial" panose="020B0604020202020204" pitchFamily="34" charset="0"/>
              <a:buChar char="•"/>
              <a:defRPr sz="1200"/>
            </a:lvl1pPr>
          </a:lstStyle>
          <a:p>
            <a:pPr lvl="0"/>
            <a:r>
              <a:rPr lang="en-US"/>
              <a:t>Click to edit Master text styles</a:t>
            </a:r>
          </a:p>
        </p:txBody>
      </p:sp>
      <p:sp>
        <p:nvSpPr>
          <p:cNvPr id="25" name="Text Placeholder 21">
            <a:extLst>
              <a:ext uri="{FF2B5EF4-FFF2-40B4-BE49-F238E27FC236}">
                <a16:creationId xmlns:a16="http://schemas.microsoft.com/office/drawing/2014/main" id="{83C21608-93BF-FF46-62B4-B3B9B6257898}"/>
              </a:ext>
            </a:extLst>
          </p:cNvPr>
          <p:cNvSpPr>
            <a:spLocks noGrp="1"/>
          </p:cNvSpPr>
          <p:nvPr>
            <p:ph type="body" sz="quarter" idx="13" hasCustomPrompt="1"/>
          </p:nvPr>
        </p:nvSpPr>
        <p:spPr>
          <a:xfrm>
            <a:off x="6301703" y="1211526"/>
            <a:ext cx="5314052" cy="1182688"/>
          </a:xfrm>
          <a:solidFill>
            <a:schemeClr val="accent1"/>
          </a:solidFill>
        </p:spPr>
        <p:txBody>
          <a:bodyPr lIns="365760" tIns="182880" rIns="365760" bIns="182880" anchor="ctr"/>
          <a:lstStyle>
            <a:lvl1pPr algn="ctr">
              <a:lnSpc>
                <a:spcPct val="150000"/>
              </a:lnSpc>
              <a:defRPr lang="en-US" sz="1400" b="0" i="0" kern="1200" spc="300" dirty="0">
                <a:solidFill>
                  <a:schemeClr val="bg1"/>
                </a:solidFill>
                <a:latin typeface="Century Gothic" panose="020B0502020202020204" pitchFamily="34" charset="0"/>
                <a:ea typeface="+mn-ea"/>
                <a:cs typeface="+mn-cs"/>
              </a:defRPr>
            </a:lvl1pPr>
          </a:lstStyle>
          <a:p>
            <a:pPr lvl="0"/>
            <a:r>
              <a:rPr lang="en-US"/>
              <a:t>TITLE</a:t>
            </a:r>
          </a:p>
        </p:txBody>
      </p:sp>
      <p:sp>
        <p:nvSpPr>
          <p:cNvPr id="26" name="Text Placeholder 21">
            <a:extLst>
              <a:ext uri="{FF2B5EF4-FFF2-40B4-BE49-F238E27FC236}">
                <a16:creationId xmlns:a16="http://schemas.microsoft.com/office/drawing/2014/main" id="{78324503-9A14-8020-4745-5CEEF5535A05}"/>
              </a:ext>
            </a:extLst>
          </p:cNvPr>
          <p:cNvSpPr>
            <a:spLocks noGrp="1"/>
          </p:cNvSpPr>
          <p:nvPr>
            <p:ph type="body" sz="quarter" idx="14"/>
          </p:nvPr>
        </p:nvSpPr>
        <p:spPr>
          <a:xfrm>
            <a:off x="576245" y="2394214"/>
            <a:ext cx="5371185" cy="3658917"/>
          </a:xfrm>
          <a:solidFill>
            <a:schemeClr val="bg1"/>
          </a:solidFill>
        </p:spPr>
        <p:txBody>
          <a:bodyPr lIns="182880" tIns="182880" rIns="182880" bIns="182880" anchor="t"/>
          <a:lstStyle>
            <a:lvl1pPr marL="171450" indent="-171450" algn="l">
              <a:buClr>
                <a:schemeClr val="tx1"/>
              </a:buClr>
              <a:buFont typeface="Arial" panose="020B0604020202020204" pitchFamily="34" charset="0"/>
              <a:buChar char="•"/>
              <a:defRPr sz="1200"/>
            </a:lvl1pPr>
          </a:lstStyle>
          <a:p>
            <a:pPr lvl="0"/>
            <a:r>
              <a:rPr lang="en-US"/>
              <a:t>Click to edit Master text styles</a:t>
            </a:r>
          </a:p>
        </p:txBody>
      </p:sp>
      <p:sp>
        <p:nvSpPr>
          <p:cNvPr id="27" name="Text Placeholder 21">
            <a:extLst>
              <a:ext uri="{FF2B5EF4-FFF2-40B4-BE49-F238E27FC236}">
                <a16:creationId xmlns:a16="http://schemas.microsoft.com/office/drawing/2014/main" id="{D396A533-8201-EDFD-07E0-771360FA982B}"/>
              </a:ext>
            </a:extLst>
          </p:cNvPr>
          <p:cNvSpPr>
            <a:spLocks noGrp="1"/>
          </p:cNvSpPr>
          <p:nvPr>
            <p:ph type="body" sz="quarter" idx="15" hasCustomPrompt="1"/>
          </p:nvPr>
        </p:nvSpPr>
        <p:spPr>
          <a:xfrm>
            <a:off x="576245" y="1217664"/>
            <a:ext cx="5371185" cy="1182688"/>
          </a:xfrm>
          <a:solidFill>
            <a:schemeClr val="tx2"/>
          </a:solidFill>
        </p:spPr>
        <p:txBody>
          <a:bodyPr lIns="365760" tIns="182880" rIns="365760" bIns="182880" anchor="ctr"/>
          <a:lstStyle>
            <a:lvl1pPr algn="ctr">
              <a:lnSpc>
                <a:spcPct val="150000"/>
              </a:lnSpc>
              <a:defRPr lang="en-US" sz="1400" kern="1200" spc="300" dirty="0">
                <a:solidFill>
                  <a:schemeClr val="bg1"/>
                </a:solidFill>
                <a:latin typeface="Century Gothic" panose="020B0502020202020204" pitchFamily="34" charset="0"/>
                <a:ea typeface="+mn-ea"/>
                <a:cs typeface="+mn-cs"/>
              </a:defRPr>
            </a:lvl1pPr>
          </a:lstStyle>
          <a:p>
            <a:pPr lvl="0"/>
            <a:r>
              <a:rPr lang="en-US"/>
              <a:t>TITLE</a:t>
            </a:r>
          </a:p>
        </p:txBody>
      </p:sp>
      <p:sp>
        <p:nvSpPr>
          <p:cNvPr id="4" name="Footer Placeholder 3">
            <a:extLst>
              <a:ext uri="{FF2B5EF4-FFF2-40B4-BE49-F238E27FC236}">
                <a16:creationId xmlns:a16="http://schemas.microsoft.com/office/drawing/2014/main" id="{30CF5951-28A4-E2E7-8D61-A81131A618FA}"/>
              </a:ext>
            </a:extLst>
          </p:cNvPr>
          <p:cNvSpPr>
            <a:spLocks noGrp="1"/>
          </p:cNvSpPr>
          <p:nvPr>
            <p:ph type="ftr" sz="quarter" idx="16"/>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7" name="Slide Number Placeholder 6">
            <a:extLst>
              <a:ext uri="{FF2B5EF4-FFF2-40B4-BE49-F238E27FC236}">
                <a16:creationId xmlns:a16="http://schemas.microsoft.com/office/drawing/2014/main" id="{D9009BC2-F6CE-FDF8-F423-407E9063EAB6}"/>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
        <p:nvSpPr>
          <p:cNvPr id="3" name="Title 2">
            <a:extLst>
              <a:ext uri="{FF2B5EF4-FFF2-40B4-BE49-F238E27FC236}">
                <a16:creationId xmlns:a16="http://schemas.microsoft.com/office/drawing/2014/main" id="{0105508C-66D1-4806-44A9-8EC6396E6B40}"/>
              </a:ext>
            </a:extLst>
          </p:cNvPr>
          <p:cNvSpPr>
            <a:spLocks noGrp="1"/>
          </p:cNvSpPr>
          <p:nvPr>
            <p:ph type="title"/>
          </p:nvPr>
        </p:nvSpPr>
        <p:spPr>
          <a:xfrm>
            <a:off x="576245" y="240566"/>
            <a:ext cx="11046672" cy="662782"/>
          </a:xfrm>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14186852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3 Column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F8BB-B941-37BC-32EF-26C93062388C}"/>
              </a:ext>
            </a:extLst>
          </p:cNvPr>
          <p:cNvSpPr>
            <a:spLocks noGrp="1"/>
          </p:cNvSpPr>
          <p:nvPr>
            <p:ph type="title" idx="4294967295"/>
          </p:nvPr>
        </p:nvSpPr>
        <p:spPr>
          <a:xfrm>
            <a:off x="426119" y="313443"/>
            <a:ext cx="11315607" cy="559393"/>
          </a:xfrm>
        </p:spPr>
        <p:txBody>
          <a:bodyPr anchor="t">
            <a:noAutofit/>
          </a:bodyPr>
          <a:lstStyle/>
          <a:p>
            <a:r>
              <a:rPr lang="en-US" sz="3200">
                <a:solidFill>
                  <a:srgbClr val="4E4E4E"/>
                </a:solidFill>
              </a:rPr>
              <a:t>Click to edit Master title style</a:t>
            </a:r>
          </a:p>
        </p:txBody>
      </p:sp>
      <p:grpSp>
        <p:nvGrpSpPr>
          <p:cNvPr id="36" name="Group 35">
            <a:extLst>
              <a:ext uri="{FF2B5EF4-FFF2-40B4-BE49-F238E27FC236}">
                <a16:creationId xmlns:a16="http://schemas.microsoft.com/office/drawing/2014/main" id="{3A75B3F0-67C7-62FE-7AA6-4A9CEB08C793}"/>
              </a:ext>
            </a:extLst>
          </p:cNvPr>
          <p:cNvGrpSpPr/>
          <p:nvPr userDrawn="1"/>
        </p:nvGrpSpPr>
        <p:grpSpPr>
          <a:xfrm>
            <a:off x="531484" y="1200180"/>
            <a:ext cx="11129032" cy="5043998"/>
            <a:chOff x="519406" y="1200180"/>
            <a:chExt cx="11129032" cy="5043998"/>
          </a:xfrm>
        </p:grpSpPr>
        <p:sp>
          <p:nvSpPr>
            <p:cNvPr id="20" name="Rectangle 19">
              <a:extLst>
                <a:ext uri="{FF2B5EF4-FFF2-40B4-BE49-F238E27FC236}">
                  <a16:creationId xmlns:a16="http://schemas.microsoft.com/office/drawing/2014/main" id="{38275A93-A8F9-A12C-18F2-8090517F7D73}"/>
                </a:ext>
              </a:extLst>
            </p:cNvPr>
            <p:cNvSpPr/>
            <p:nvPr userDrawn="1"/>
          </p:nvSpPr>
          <p:spPr>
            <a:xfrm>
              <a:off x="519406" y="1337340"/>
              <a:ext cx="11129032" cy="4906838"/>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2EC4805D-3B3D-7748-4252-C3F19AB99D27}"/>
                </a:ext>
              </a:extLst>
            </p:cNvPr>
            <p:cNvGrpSpPr/>
            <p:nvPr userDrawn="1"/>
          </p:nvGrpSpPr>
          <p:grpSpPr>
            <a:xfrm>
              <a:off x="519406" y="1200180"/>
              <a:ext cx="11128248" cy="137160"/>
              <a:chOff x="5376041" y="0"/>
              <a:chExt cx="5470099" cy="114758"/>
            </a:xfrm>
          </p:grpSpPr>
          <p:sp>
            <p:nvSpPr>
              <p:cNvPr id="25" name="Rectangle 24">
                <a:extLst>
                  <a:ext uri="{FF2B5EF4-FFF2-40B4-BE49-F238E27FC236}">
                    <a16:creationId xmlns:a16="http://schemas.microsoft.com/office/drawing/2014/main" id="{82545C14-3A9B-D62E-70CC-BC662ADD64D6}"/>
                  </a:ext>
                </a:extLst>
              </p:cNvPr>
              <p:cNvSpPr/>
              <p:nvPr/>
            </p:nvSpPr>
            <p:spPr>
              <a:xfrm>
                <a:off x="9012721" y="0"/>
                <a:ext cx="1833419"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E34C58C-EECE-3793-41D5-CA8A75279BAB}"/>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7A2BF24-B654-0429-5350-59900B4F2A4A}"/>
                  </a:ext>
                </a:extLst>
              </p:cNvPr>
              <p:cNvSpPr/>
              <p:nvPr/>
            </p:nvSpPr>
            <p:spPr>
              <a:xfrm>
                <a:off x="5376041" y="0"/>
                <a:ext cx="1833419" cy="114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sp>
        <p:nvSpPr>
          <p:cNvPr id="37" name="Content Placeholder 13">
            <a:extLst>
              <a:ext uri="{FF2B5EF4-FFF2-40B4-BE49-F238E27FC236}">
                <a16:creationId xmlns:a16="http://schemas.microsoft.com/office/drawing/2014/main" id="{8477F256-81B3-21FA-608B-EBD551E0AFFA}"/>
              </a:ext>
            </a:extLst>
          </p:cNvPr>
          <p:cNvSpPr>
            <a:spLocks noGrp="1"/>
          </p:cNvSpPr>
          <p:nvPr>
            <p:ph sz="quarter" idx="11"/>
          </p:nvPr>
        </p:nvSpPr>
        <p:spPr>
          <a:xfrm>
            <a:off x="741387" y="1664684"/>
            <a:ext cx="3429021" cy="4349778"/>
          </a:xfrm>
        </p:spPr>
        <p:txBody>
          <a:bodyPr>
            <a:normAutofit/>
          </a:bodyPr>
          <a:lstStyle>
            <a:lvl1pPr algn="l">
              <a:defRPr sz="1800" b="0">
                <a:solidFill>
                  <a:schemeClr val="tx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39" name="Content Placeholder 13">
            <a:extLst>
              <a:ext uri="{FF2B5EF4-FFF2-40B4-BE49-F238E27FC236}">
                <a16:creationId xmlns:a16="http://schemas.microsoft.com/office/drawing/2014/main" id="{996C8B0F-2B43-1DB4-4120-D6D55A61BFA2}"/>
              </a:ext>
            </a:extLst>
          </p:cNvPr>
          <p:cNvSpPr>
            <a:spLocks noGrp="1"/>
          </p:cNvSpPr>
          <p:nvPr>
            <p:ph sz="quarter" idx="12"/>
          </p:nvPr>
        </p:nvSpPr>
        <p:spPr>
          <a:xfrm>
            <a:off x="4381097" y="1664684"/>
            <a:ext cx="3429021" cy="4349778"/>
          </a:xfrm>
        </p:spPr>
        <p:txBody>
          <a:bodyPr>
            <a:normAutofit/>
          </a:bodyPr>
          <a:lstStyle>
            <a:lvl1pPr algn="l">
              <a:defRPr sz="1800" b="0">
                <a:solidFill>
                  <a:schemeClr val="tx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40" name="Content Placeholder 13">
            <a:extLst>
              <a:ext uri="{FF2B5EF4-FFF2-40B4-BE49-F238E27FC236}">
                <a16:creationId xmlns:a16="http://schemas.microsoft.com/office/drawing/2014/main" id="{4805D95C-44A4-C013-E119-2C5E094BF1A3}"/>
              </a:ext>
            </a:extLst>
          </p:cNvPr>
          <p:cNvSpPr>
            <a:spLocks noGrp="1"/>
          </p:cNvSpPr>
          <p:nvPr>
            <p:ph sz="quarter" idx="13"/>
          </p:nvPr>
        </p:nvSpPr>
        <p:spPr>
          <a:xfrm>
            <a:off x="8020806" y="1664684"/>
            <a:ext cx="3429021" cy="4349778"/>
          </a:xfrm>
        </p:spPr>
        <p:txBody>
          <a:bodyPr>
            <a:normAutofit/>
          </a:bodyPr>
          <a:lstStyle>
            <a:lvl1pPr algn="l">
              <a:defRPr sz="1800" b="0">
                <a:solidFill>
                  <a:schemeClr val="tx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70901788"/>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mple Title, Support, Content">
    <p:bg>
      <p:bgRef idx="1001">
        <a:schemeClr val="bg1"/>
      </p:bgRef>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334221" y="3129990"/>
            <a:ext cx="457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A79067C3-A17F-38B0-47EF-3576FC5C55E2}"/>
              </a:ext>
            </a:extLst>
          </p:cNvPr>
          <p:cNvSpPr>
            <a:spLocks noGrp="1"/>
          </p:cNvSpPr>
          <p:nvPr>
            <p:ph type="body" sz="quarter" idx="10"/>
          </p:nvPr>
        </p:nvSpPr>
        <p:spPr>
          <a:xfrm>
            <a:off x="334220" y="463022"/>
            <a:ext cx="3548381" cy="2475320"/>
          </a:xfrm>
        </p:spPr>
        <p:txBody>
          <a:bodyPr lIns="0" anchor="b" anchorCtr="0">
            <a:normAutofit/>
          </a:bodyPr>
          <a:lstStyle>
            <a:lvl1pPr algn="l">
              <a:defRPr sz="2800">
                <a:solidFill>
                  <a:srgbClr val="131225"/>
                </a:solidFill>
              </a:defRPr>
            </a:lvl1pPr>
          </a:lstStyle>
          <a:p>
            <a:pPr lvl="0"/>
            <a:r>
              <a:rPr lang="en-US"/>
              <a:t>Click to edit Master text styles</a:t>
            </a: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4809505" y="463021"/>
            <a:ext cx="7048275" cy="5813088"/>
          </a:xfrm>
        </p:spPr>
        <p:txBody>
          <a:bodyPr/>
          <a:lstStyle>
            <a:lvl1pPr algn="l">
              <a:defRPr sz="2400">
                <a:solidFill>
                  <a:schemeClr val="bg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2" name="Text Placeholder 8">
            <a:extLst>
              <a:ext uri="{FF2B5EF4-FFF2-40B4-BE49-F238E27FC236}">
                <a16:creationId xmlns:a16="http://schemas.microsoft.com/office/drawing/2014/main" id="{EDE6851E-45F4-E369-E661-ABE014C4B2D7}"/>
              </a:ext>
            </a:extLst>
          </p:cNvPr>
          <p:cNvSpPr>
            <a:spLocks noGrp="1"/>
          </p:cNvSpPr>
          <p:nvPr>
            <p:ph type="body" sz="quarter" idx="14"/>
          </p:nvPr>
        </p:nvSpPr>
        <p:spPr>
          <a:xfrm>
            <a:off x="334220" y="3637178"/>
            <a:ext cx="3548381" cy="2670104"/>
          </a:xfrm>
        </p:spPr>
        <p:txBody>
          <a:bodyPr lIns="0" anchor="t" anchorCtr="0">
            <a:normAutofit/>
          </a:bodyPr>
          <a:lstStyle>
            <a:lvl1pPr algn="l">
              <a:defRPr sz="1800">
                <a:solidFill>
                  <a:srgbClr val="131225"/>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1CAE7AD8-E451-DCA4-8B5F-C413F8CE9C91}"/>
              </a:ext>
            </a:extLst>
          </p:cNvPr>
          <p:cNvSpPr>
            <a:spLocks noGrp="1"/>
          </p:cNvSpPr>
          <p:nvPr>
            <p:ph type="ftr" sz="quarter" idx="15"/>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5" name="Slide Number Placeholder 4">
            <a:extLst>
              <a:ext uri="{FF2B5EF4-FFF2-40B4-BE49-F238E27FC236}">
                <a16:creationId xmlns:a16="http://schemas.microsoft.com/office/drawing/2014/main" id="{35E91083-34F8-2BBA-250E-3D2E74F91074}"/>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64902585"/>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0/50">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2" y="0"/>
            <a:ext cx="6095998"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225"/>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382351" y="1779171"/>
            <a:ext cx="457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A79067C3-A17F-38B0-47EF-3576FC5C55E2}"/>
              </a:ext>
            </a:extLst>
          </p:cNvPr>
          <p:cNvSpPr>
            <a:spLocks noGrp="1"/>
          </p:cNvSpPr>
          <p:nvPr>
            <p:ph type="body" sz="quarter" idx="10"/>
          </p:nvPr>
        </p:nvSpPr>
        <p:spPr>
          <a:xfrm>
            <a:off x="382351" y="353294"/>
            <a:ext cx="5234678" cy="1279564"/>
          </a:xfrm>
        </p:spPr>
        <p:txBody>
          <a:bodyPr lIns="0" anchor="b" anchorCtr="0">
            <a:normAutofit/>
          </a:bodyPr>
          <a:lstStyle>
            <a:lvl1pPr algn="l">
              <a:defRPr sz="2800">
                <a:solidFill>
                  <a:srgbClr val="131225"/>
                </a:solidFill>
              </a:defRPr>
            </a:lvl1pPr>
          </a:lstStyle>
          <a:p>
            <a:pPr lvl="0"/>
            <a:r>
              <a:rPr lang="en-US"/>
              <a:t>Click to edit Master text styles</a:t>
            </a: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6629399" y="463021"/>
            <a:ext cx="5228381" cy="5813088"/>
          </a:xfrm>
        </p:spPr>
        <p:txBody>
          <a:bodyPr>
            <a:normAutofit/>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5" name="Text Placeholder 8">
            <a:extLst>
              <a:ext uri="{FF2B5EF4-FFF2-40B4-BE49-F238E27FC236}">
                <a16:creationId xmlns:a16="http://schemas.microsoft.com/office/drawing/2014/main" id="{7BD78C61-FD63-07B3-7DE6-B94B554578CF}"/>
              </a:ext>
            </a:extLst>
          </p:cNvPr>
          <p:cNvSpPr>
            <a:spLocks noGrp="1"/>
          </p:cNvSpPr>
          <p:nvPr>
            <p:ph type="body" sz="quarter" idx="14"/>
          </p:nvPr>
        </p:nvSpPr>
        <p:spPr>
          <a:xfrm>
            <a:off x="382351" y="1986152"/>
            <a:ext cx="5234678" cy="4289955"/>
          </a:xfrm>
        </p:spPr>
        <p:txBody>
          <a:bodyPr lIns="0" anchor="t" anchorCtr="0">
            <a:normAutofit/>
          </a:bodyPr>
          <a:lstStyle>
            <a:lvl1pPr algn="l">
              <a:defRPr sz="1800">
                <a:solidFill>
                  <a:schemeClr val="bg1"/>
                </a:solidFill>
              </a:defRPr>
            </a:lvl1pPr>
          </a:lstStyle>
          <a:p>
            <a:pPr lvl="0"/>
            <a:r>
              <a:rPr lang="en-US"/>
              <a:t>Click to edit Master text styles</a:t>
            </a:r>
          </a:p>
        </p:txBody>
      </p:sp>
      <p:sp>
        <p:nvSpPr>
          <p:cNvPr id="4" name="Footer Placeholder 3">
            <a:extLst>
              <a:ext uri="{FF2B5EF4-FFF2-40B4-BE49-F238E27FC236}">
                <a16:creationId xmlns:a16="http://schemas.microsoft.com/office/drawing/2014/main" id="{BF15B9C3-F0FF-11CD-0165-BF766DBAB7A5}"/>
              </a:ext>
            </a:extLst>
          </p:cNvPr>
          <p:cNvSpPr>
            <a:spLocks noGrp="1"/>
          </p:cNvSpPr>
          <p:nvPr>
            <p:ph type="ftr" sz="quarter" idx="15"/>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6" name="Slide Number Placeholder 5">
            <a:extLst>
              <a:ext uri="{FF2B5EF4-FFF2-40B4-BE49-F238E27FC236}">
                <a16:creationId xmlns:a16="http://schemas.microsoft.com/office/drawing/2014/main" id="{379E64C8-42B3-5126-10A7-7F1D98754861}"/>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79768449"/>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ue Callout Box">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225"/>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7374D4F-7DF4-4233-E147-F07648F7B913}"/>
              </a:ext>
            </a:extLst>
          </p:cNvPr>
          <p:cNvCxnSpPr>
            <a:cxnSpLocks/>
          </p:cNvCxnSpPr>
          <p:nvPr userDrawn="1"/>
        </p:nvCxnSpPr>
        <p:spPr>
          <a:xfrm>
            <a:off x="382351" y="2334343"/>
            <a:ext cx="4572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A79067C3-A17F-38B0-47EF-3576FC5C55E2}"/>
              </a:ext>
            </a:extLst>
          </p:cNvPr>
          <p:cNvSpPr>
            <a:spLocks noGrp="1"/>
          </p:cNvSpPr>
          <p:nvPr>
            <p:ph type="body" sz="quarter" idx="10"/>
          </p:nvPr>
        </p:nvSpPr>
        <p:spPr>
          <a:xfrm>
            <a:off x="382351" y="353293"/>
            <a:ext cx="2358270" cy="1789401"/>
          </a:xfrm>
        </p:spPr>
        <p:txBody>
          <a:bodyPr lIns="0" anchor="b" anchorCtr="0"/>
          <a:lstStyle>
            <a:lvl1pPr algn="l">
              <a:defRPr sz="2800">
                <a:solidFill>
                  <a:schemeClr val="bg1"/>
                </a:solidFill>
              </a:defRPr>
            </a:lvl1pPr>
          </a:lstStyle>
          <a:p>
            <a:pPr lvl="0"/>
            <a:r>
              <a:rPr lang="en-US"/>
              <a:t>Click to edit Master text styles</a:t>
            </a: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3492097" y="463021"/>
            <a:ext cx="8365684" cy="5813088"/>
          </a:xfrm>
        </p:spPr>
        <p:txBody>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21" name="Content Placeholder 19">
            <a:extLst>
              <a:ext uri="{FF2B5EF4-FFF2-40B4-BE49-F238E27FC236}">
                <a16:creationId xmlns:a16="http://schemas.microsoft.com/office/drawing/2014/main" id="{2CFFFCBD-92C7-6D8E-48B3-07538CD8CA90}"/>
              </a:ext>
            </a:extLst>
          </p:cNvPr>
          <p:cNvSpPr>
            <a:spLocks noGrp="1"/>
          </p:cNvSpPr>
          <p:nvPr>
            <p:ph sz="quarter" idx="15" hasCustomPrompt="1"/>
          </p:nvPr>
        </p:nvSpPr>
        <p:spPr>
          <a:xfrm>
            <a:off x="525463" y="4114800"/>
            <a:ext cx="4202112" cy="1763713"/>
          </a:xfrm>
          <a:solidFill>
            <a:schemeClr val="bg2"/>
          </a:solidFill>
        </p:spPr>
        <p:txBody>
          <a:bodyPr lIns="457200" tIns="457200" rIns="457200" bIns="457200" anchor="ctr">
            <a:normAutofit/>
          </a:bodyPr>
          <a:lstStyle>
            <a:lvl1pPr algn="l">
              <a:lnSpc>
                <a:spcPct val="150000"/>
              </a:lnSpc>
              <a:defRPr sz="1400" spc="300">
                <a:solidFill>
                  <a:schemeClr val="tx1"/>
                </a:solidFill>
              </a:defRPr>
            </a:lvl1pPr>
            <a:lvl2pPr algn="l">
              <a:defRPr spc="300"/>
            </a:lvl2pPr>
            <a:lvl3pPr algn="l">
              <a:defRPr spc="300"/>
            </a:lvl3pPr>
            <a:lvl4pPr algn="l">
              <a:defRPr spc="300"/>
            </a:lvl4pPr>
            <a:lvl5pPr algn="l">
              <a:defRPr spc="300"/>
            </a:lvl5pPr>
          </a:lstStyle>
          <a:p>
            <a:pPr lvl="0"/>
            <a:r>
              <a:rPr lang="en-US"/>
              <a:t>CLICK TO EDIT MASTER TEXT STYLES</a:t>
            </a:r>
          </a:p>
        </p:txBody>
      </p:sp>
      <p:sp>
        <p:nvSpPr>
          <p:cNvPr id="4" name="Footer Placeholder 3">
            <a:extLst>
              <a:ext uri="{FF2B5EF4-FFF2-40B4-BE49-F238E27FC236}">
                <a16:creationId xmlns:a16="http://schemas.microsoft.com/office/drawing/2014/main" id="{0D8629AF-6086-9E39-79AE-27CD195248DB}"/>
              </a:ext>
            </a:extLst>
          </p:cNvPr>
          <p:cNvSpPr>
            <a:spLocks noGrp="1"/>
          </p:cNvSpPr>
          <p:nvPr>
            <p:ph type="ftr" sz="quarter" idx="16"/>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5" name="Slide Number Placeholder 4">
            <a:extLst>
              <a:ext uri="{FF2B5EF4-FFF2-40B4-BE49-F238E27FC236}">
                <a16:creationId xmlns:a16="http://schemas.microsoft.com/office/drawing/2014/main" id="{C2279B42-94BC-BB7D-F7A7-20C8F23C101E}"/>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9011759"/>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ue Callout Box, No Headline">
    <p:bg>
      <p:bgPr>
        <a:solidFill>
          <a:schemeClr val="tx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DA64A-7675-B084-8C32-25A863BAB17C}"/>
              </a:ext>
            </a:extLst>
          </p:cNvPr>
          <p:cNvSpPr/>
          <p:nvPr userDrawn="1"/>
        </p:nvSpPr>
        <p:spPr>
          <a:xfrm flipH="1">
            <a:off x="-1" y="0"/>
            <a:ext cx="311320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13">
            <a:extLst>
              <a:ext uri="{FF2B5EF4-FFF2-40B4-BE49-F238E27FC236}">
                <a16:creationId xmlns:a16="http://schemas.microsoft.com/office/drawing/2014/main" id="{47F7F51A-64EC-56C3-3A88-C5553865D814}"/>
              </a:ext>
            </a:extLst>
          </p:cNvPr>
          <p:cNvSpPr>
            <a:spLocks noGrp="1"/>
          </p:cNvSpPr>
          <p:nvPr>
            <p:ph sz="quarter" idx="11"/>
          </p:nvPr>
        </p:nvSpPr>
        <p:spPr>
          <a:xfrm>
            <a:off x="3492097" y="463021"/>
            <a:ext cx="8365684" cy="5813088"/>
          </a:xfrm>
        </p:spPr>
        <p:txBody>
          <a:bodyPr/>
          <a:lstStyle>
            <a:lvl1pPr algn="l">
              <a:defRPr sz="2400">
                <a:solidFill>
                  <a:srgbClr val="131225"/>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21" name="Content Placeholder 19">
            <a:extLst>
              <a:ext uri="{FF2B5EF4-FFF2-40B4-BE49-F238E27FC236}">
                <a16:creationId xmlns:a16="http://schemas.microsoft.com/office/drawing/2014/main" id="{2CFFFCBD-92C7-6D8E-48B3-07538CD8CA90}"/>
              </a:ext>
            </a:extLst>
          </p:cNvPr>
          <p:cNvSpPr>
            <a:spLocks noGrp="1"/>
          </p:cNvSpPr>
          <p:nvPr>
            <p:ph sz="quarter" idx="15" hasCustomPrompt="1"/>
          </p:nvPr>
        </p:nvSpPr>
        <p:spPr>
          <a:xfrm>
            <a:off x="525463" y="4114800"/>
            <a:ext cx="4202112" cy="1763713"/>
          </a:xfrm>
          <a:solidFill>
            <a:schemeClr val="bg2"/>
          </a:solidFill>
        </p:spPr>
        <p:txBody>
          <a:bodyPr lIns="457200" tIns="457200" rIns="457200" bIns="457200" anchor="ctr">
            <a:normAutofit/>
          </a:bodyPr>
          <a:lstStyle>
            <a:lvl1pPr algn="l">
              <a:lnSpc>
                <a:spcPct val="150000"/>
              </a:lnSpc>
              <a:defRPr sz="1400" spc="300">
                <a:solidFill>
                  <a:schemeClr val="tx1"/>
                </a:solidFill>
              </a:defRPr>
            </a:lvl1pPr>
            <a:lvl2pPr algn="l">
              <a:defRPr spc="300"/>
            </a:lvl2pPr>
            <a:lvl3pPr algn="l">
              <a:defRPr spc="300"/>
            </a:lvl3pPr>
            <a:lvl4pPr algn="l">
              <a:defRPr spc="300"/>
            </a:lvl4pPr>
            <a:lvl5pPr algn="l">
              <a:defRPr spc="300"/>
            </a:lvl5pPr>
          </a:lstStyle>
          <a:p>
            <a:pPr lvl="0"/>
            <a:r>
              <a:rPr lang="en-US"/>
              <a:t>CLICK TO EDIT MASTER TEXT STYLES</a:t>
            </a:r>
          </a:p>
        </p:txBody>
      </p:sp>
      <p:sp>
        <p:nvSpPr>
          <p:cNvPr id="4" name="Footer Placeholder 3">
            <a:extLst>
              <a:ext uri="{FF2B5EF4-FFF2-40B4-BE49-F238E27FC236}">
                <a16:creationId xmlns:a16="http://schemas.microsoft.com/office/drawing/2014/main" id="{D5A0FD33-BA4A-637B-9F3C-6F3E4EAE63FF}"/>
              </a:ext>
            </a:extLst>
          </p:cNvPr>
          <p:cNvSpPr>
            <a:spLocks noGrp="1"/>
          </p:cNvSpPr>
          <p:nvPr>
            <p:ph type="ftr" sz="quarter" idx="16"/>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5" name="Slide Number Placeholder 4">
            <a:extLst>
              <a:ext uri="{FF2B5EF4-FFF2-40B4-BE49-F238E27FC236}">
                <a16:creationId xmlns:a16="http://schemas.microsoft.com/office/drawing/2014/main" id="{ED7951B5-CB46-E3C1-DF2B-E273D602203B}"/>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23058706"/>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allout Image or Chart - Purp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04E157-CF4E-2833-D65C-D32BD7C2ACDF}"/>
              </a:ext>
            </a:extLst>
          </p:cNvPr>
          <p:cNvSpPr/>
          <p:nvPr userDrawn="1"/>
        </p:nvSpPr>
        <p:spPr>
          <a:xfrm>
            <a:off x="4720280" y="0"/>
            <a:ext cx="7471721"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6FADCC8E-A0E4-B686-4796-47EFD7DEAAD4}"/>
              </a:ext>
            </a:extLst>
          </p:cNvPr>
          <p:cNvSpPr/>
          <p:nvPr userDrawn="1"/>
        </p:nvSpPr>
        <p:spPr>
          <a:xfrm>
            <a:off x="5802835" y="969264"/>
            <a:ext cx="4696388" cy="4192809"/>
          </a:xfrm>
          <a:prstGeom prst="roundRect">
            <a:avLst>
              <a:gd name="adj" fmla="val 4476"/>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F570E73C-4614-2162-E1D0-B546EDFB8DF4}"/>
              </a:ext>
            </a:extLst>
          </p:cNvPr>
          <p:cNvSpPr>
            <a:spLocks noGrp="1"/>
          </p:cNvSpPr>
          <p:nvPr>
            <p:ph type="ftr" sz="quarter" idx="16"/>
          </p:nvPr>
        </p:nvSpPr>
        <p:spPr/>
        <p:txBody>
          <a:body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5" name="Slide Number Placeholder 4">
            <a:extLst>
              <a:ext uri="{FF2B5EF4-FFF2-40B4-BE49-F238E27FC236}">
                <a16:creationId xmlns:a16="http://schemas.microsoft.com/office/drawing/2014/main" id="{3515F75B-A47A-DC31-DAD7-2410667CE63B}"/>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grpSp>
        <p:nvGrpSpPr>
          <p:cNvPr id="9" name="Group 8">
            <a:extLst>
              <a:ext uri="{FF2B5EF4-FFF2-40B4-BE49-F238E27FC236}">
                <a16:creationId xmlns:a16="http://schemas.microsoft.com/office/drawing/2014/main" id="{03BB63CF-1859-C196-1DAC-EE28AB88081D}"/>
              </a:ext>
            </a:extLst>
          </p:cNvPr>
          <p:cNvGrpSpPr/>
          <p:nvPr userDrawn="1"/>
        </p:nvGrpSpPr>
        <p:grpSpPr>
          <a:xfrm>
            <a:off x="4720280" y="0"/>
            <a:ext cx="7471720" cy="109728"/>
            <a:chOff x="5400170" y="0"/>
            <a:chExt cx="7125460" cy="114758"/>
          </a:xfrm>
        </p:grpSpPr>
        <p:sp>
          <p:nvSpPr>
            <p:cNvPr id="10" name="Rectangle 9">
              <a:extLst>
                <a:ext uri="{FF2B5EF4-FFF2-40B4-BE49-F238E27FC236}">
                  <a16:creationId xmlns:a16="http://schemas.microsoft.com/office/drawing/2014/main" id="{6B7B867A-0EEB-5AF7-AEBC-F213DF76DF04}"/>
                </a:ext>
              </a:extLst>
            </p:cNvPr>
            <p:cNvSpPr/>
            <p:nvPr/>
          </p:nvSpPr>
          <p:spPr>
            <a:xfrm>
              <a:off x="8890964" y="0"/>
              <a:ext cx="1833419" cy="1147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4F2F41-8CF8-6AB2-30C8-41F48E39054F}"/>
                </a:ext>
              </a:extLst>
            </p:cNvPr>
            <p:cNvSpPr/>
            <p:nvPr/>
          </p:nvSpPr>
          <p:spPr>
            <a:xfrm>
              <a:off x="7194381" y="0"/>
              <a:ext cx="1833419" cy="11475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E2B781B-9002-CF21-3E66-3829EE10E537}"/>
                </a:ext>
              </a:extLst>
            </p:cNvPr>
            <p:cNvSpPr/>
            <p:nvPr/>
          </p:nvSpPr>
          <p:spPr>
            <a:xfrm>
              <a:off x="10717349" y="0"/>
              <a:ext cx="1808281" cy="11475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CC2C8FA-E5CF-4AE0-B626-0AAB42583A13}"/>
                </a:ext>
              </a:extLst>
            </p:cNvPr>
            <p:cNvSpPr/>
            <p:nvPr/>
          </p:nvSpPr>
          <p:spPr>
            <a:xfrm>
              <a:off x="5400170" y="0"/>
              <a:ext cx="1809290" cy="114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14" name="Straight Connector 13">
            <a:extLst>
              <a:ext uri="{FF2B5EF4-FFF2-40B4-BE49-F238E27FC236}">
                <a16:creationId xmlns:a16="http://schemas.microsoft.com/office/drawing/2014/main" id="{7A33E33E-6BCE-58FC-FA4F-589F7F5036A9}"/>
              </a:ext>
            </a:extLst>
          </p:cNvPr>
          <p:cNvCxnSpPr>
            <a:cxnSpLocks/>
          </p:cNvCxnSpPr>
          <p:nvPr userDrawn="1"/>
        </p:nvCxnSpPr>
        <p:spPr>
          <a:xfrm>
            <a:off x="496957" y="2296817"/>
            <a:ext cx="44283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 Placeholder 8">
            <a:extLst>
              <a:ext uri="{FF2B5EF4-FFF2-40B4-BE49-F238E27FC236}">
                <a16:creationId xmlns:a16="http://schemas.microsoft.com/office/drawing/2014/main" id="{9FDB8115-61C3-5051-3B42-EE74F7B086A8}"/>
              </a:ext>
            </a:extLst>
          </p:cNvPr>
          <p:cNvSpPr>
            <a:spLocks noGrp="1"/>
          </p:cNvSpPr>
          <p:nvPr>
            <p:ph type="body" sz="quarter" idx="10"/>
          </p:nvPr>
        </p:nvSpPr>
        <p:spPr>
          <a:xfrm>
            <a:off x="496958" y="353293"/>
            <a:ext cx="3532565" cy="1789401"/>
          </a:xfrm>
        </p:spPr>
        <p:txBody>
          <a:bodyPr lIns="0" anchor="b" anchorCtr="0"/>
          <a:lstStyle>
            <a:lvl1pPr algn="l">
              <a:defRPr sz="3200">
                <a:solidFill>
                  <a:srgbClr val="131225"/>
                </a:solidFill>
              </a:defRPr>
            </a:lvl1pPr>
          </a:lstStyle>
          <a:p>
            <a:pPr lvl="0"/>
            <a:r>
              <a:rPr lang="en-US"/>
              <a:t>Click to edit Master text styles</a:t>
            </a:r>
          </a:p>
        </p:txBody>
      </p:sp>
      <p:sp>
        <p:nvSpPr>
          <p:cNvPr id="16" name="Text Placeholder 8">
            <a:extLst>
              <a:ext uri="{FF2B5EF4-FFF2-40B4-BE49-F238E27FC236}">
                <a16:creationId xmlns:a16="http://schemas.microsoft.com/office/drawing/2014/main" id="{94F06A5E-9F28-2B7C-925C-8B26273A46B7}"/>
              </a:ext>
            </a:extLst>
          </p:cNvPr>
          <p:cNvSpPr>
            <a:spLocks noGrp="1"/>
          </p:cNvSpPr>
          <p:nvPr>
            <p:ph type="body" sz="quarter" idx="15"/>
          </p:nvPr>
        </p:nvSpPr>
        <p:spPr>
          <a:xfrm>
            <a:off x="496957" y="2730049"/>
            <a:ext cx="3532565" cy="3253653"/>
          </a:xfrm>
        </p:spPr>
        <p:txBody>
          <a:bodyPr lIns="0" anchor="t" anchorCtr="0"/>
          <a:lstStyle>
            <a:lvl1pPr algn="l">
              <a:defRPr sz="2000">
                <a:solidFill>
                  <a:srgbClr val="131225"/>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670A3239-9A9A-E15F-E7CC-34CAA9B84BDE}"/>
              </a:ext>
            </a:extLst>
          </p:cNvPr>
          <p:cNvSpPr>
            <a:spLocks noGrp="1"/>
          </p:cNvSpPr>
          <p:nvPr>
            <p:ph type="body" sz="quarter" idx="18" hasCustomPrompt="1"/>
          </p:nvPr>
        </p:nvSpPr>
        <p:spPr>
          <a:xfrm>
            <a:off x="8135938" y="3948113"/>
            <a:ext cx="3065462" cy="1819275"/>
          </a:xfrm>
          <a:solidFill>
            <a:schemeClr val="accent1"/>
          </a:solidFill>
        </p:spPr>
        <p:txBody>
          <a:bodyPr lIns="274320" rIns="274320" anchor="ctr">
            <a:normAutofit/>
          </a:bodyPr>
          <a:lstStyle>
            <a:lvl1pPr algn="l">
              <a:defRPr kumimoji="0" lang="en-US" sz="1200" b="0" i="0" u="none" strike="noStrike" kern="1200" cap="none" spc="300" normalizeH="0" baseline="0" dirty="0" smtClean="0">
                <a:ln>
                  <a:noFill/>
                </a:ln>
                <a:solidFill>
                  <a:srgbClr val="FFFFFF"/>
                </a:solidFill>
                <a:effectLst/>
                <a:uLnTx/>
                <a:uFillTx/>
                <a:latin typeface="Century Gothic" panose="020B0502020202020204" pitchFamily="34"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p:txBody>
      </p:sp>
    </p:spTree>
    <p:extLst>
      <p:ext uri="{BB962C8B-B14F-4D97-AF65-F5344CB8AC3E}">
        <p14:creationId xmlns:p14="http://schemas.microsoft.com/office/powerpoint/2010/main" val="35028044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allout Box">
    <p:bg>
      <p:bgRef idx="1001">
        <a:schemeClr val="bg2"/>
      </p:bgRef>
    </p:bg>
    <p:spTree>
      <p:nvGrpSpPr>
        <p:cNvPr id="1" name=""/>
        <p:cNvGrpSpPr/>
        <p:nvPr/>
      </p:nvGrpSpPr>
      <p:grpSpPr>
        <a:xfrm>
          <a:off x="0" y="0"/>
          <a:ext cx="0" cy="0"/>
          <a:chOff x="0" y="0"/>
          <a:chExt cx="0" cy="0"/>
        </a:xfrm>
      </p:grpSpPr>
      <p:pic>
        <p:nvPicPr>
          <p:cNvPr id="49" name="Picture 48" descr="A picture containing electronics, electronic device, gadget, person&#10;&#10;Description automatically generated">
            <a:extLst>
              <a:ext uri="{FF2B5EF4-FFF2-40B4-BE49-F238E27FC236}">
                <a16:creationId xmlns:a16="http://schemas.microsoft.com/office/drawing/2014/main" id="{EA9212CE-62A1-9F80-5844-BDFA999F0F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983"/>
          <a:stretch/>
        </p:blipFill>
        <p:spPr>
          <a:xfrm>
            <a:off x="6095998" y="11648"/>
            <a:ext cx="6096002" cy="6857943"/>
          </a:xfrm>
          <a:prstGeom prst="rect">
            <a:avLst/>
          </a:prstGeom>
        </p:spPr>
      </p:pic>
      <p:sp>
        <p:nvSpPr>
          <p:cNvPr id="51" name="Rectangle 50">
            <a:extLst>
              <a:ext uri="{FF2B5EF4-FFF2-40B4-BE49-F238E27FC236}">
                <a16:creationId xmlns:a16="http://schemas.microsoft.com/office/drawing/2014/main" id="{9846C4C2-3991-CBA4-9325-D3DFCC6DB5D9}"/>
              </a:ext>
            </a:extLst>
          </p:cNvPr>
          <p:cNvSpPr/>
          <p:nvPr userDrawn="1"/>
        </p:nvSpPr>
        <p:spPr>
          <a:xfrm>
            <a:off x="6104736" y="11648"/>
            <a:ext cx="6087264" cy="6857943"/>
          </a:xfrm>
          <a:prstGeom prst="rect">
            <a:avLst/>
          </a:prstGeom>
          <a:gradFill flip="none" rotWithShape="1">
            <a:gsLst>
              <a:gs pos="0">
                <a:schemeClr val="tx2">
                  <a:alpha val="55683"/>
                </a:schemeClr>
              </a:gs>
              <a:gs pos="99000">
                <a:schemeClr val="accent1">
                  <a:alpha val="58827"/>
                </a:scheme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8EF8BB-B941-37BC-32EF-26C93062388C}"/>
              </a:ext>
            </a:extLst>
          </p:cNvPr>
          <p:cNvSpPr>
            <a:spLocks noGrp="1"/>
          </p:cNvSpPr>
          <p:nvPr>
            <p:ph type="title" idx="4294967295"/>
          </p:nvPr>
        </p:nvSpPr>
        <p:spPr>
          <a:xfrm>
            <a:off x="347518" y="190456"/>
            <a:ext cx="5235656" cy="1472184"/>
          </a:xfrm>
        </p:spPr>
        <p:txBody>
          <a:bodyPr lIns="0" anchor="ctr">
            <a:normAutofit/>
          </a:bodyPr>
          <a:lstStyle>
            <a:lvl1pPr algn="l">
              <a:defRPr/>
            </a:lvl1pPr>
          </a:lstStyle>
          <a:p>
            <a:r>
              <a:rPr lang="en-US" sz="3200">
                <a:solidFill>
                  <a:srgbClr val="4E4E4E"/>
                </a:solidFill>
              </a:rPr>
              <a:t>Click to edit Master title style</a:t>
            </a:r>
          </a:p>
        </p:txBody>
      </p:sp>
      <p:sp>
        <p:nvSpPr>
          <p:cNvPr id="37" name="Content Placeholder 13">
            <a:extLst>
              <a:ext uri="{FF2B5EF4-FFF2-40B4-BE49-F238E27FC236}">
                <a16:creationId xmlns:a16="http://schemas.microsoft.com/office/drawing/2014/main" id="{8477F256-81B3-21FA-608B-EBD551E0AFFA}"/>
              </a:ext>
            </a:extLst>
          </p:cNvPr>
          <p:cNvSpPr>
            <a:spLocks noGrp="1"/>
          </p:cNvSpPr>
          <p:nvPr>
            <p:ph sz="quarter" idx="11"/>
          </p:nvPr>
        </p:nvSpPr>
        <p:spPr>
          <a:xfrm>
            <a:off x="1666802" y="1929308"/>
            <a:ext cx="6845482" cy="4264102"/>
          </a:xfrm>
          <a:solidFill>
            <a:srgbClr val="EFEDF2"/>
          </a:solidFill>
        </p:spPr>
        <p:txBody>
          <a:bodyPr lIns="457200" tIns="457200" rIns="457200" bIns="457200">
            <a:normAutofit/>
          </a:bodyPr>
          <a:lstStyle>
            <a:lvl1pPr algn="l">
              <a:defRPr sz="1800" b="0">
                <a:solidFill>
                  <a:schemeClr val="tx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a:t>Click to edit Master text styles</a:t>
            </a:r>
          </a:p>
        </p:txBody>
      </p:sp>
      <p:sp>
        <p:nvSpPr>
          <p:cNvPr id="57" name="Rectangle 56">
            <a:extLst>
              <a:ext uri="{FF2B5EF4-FFF2-40B4-BE49-F238E27FC236}">
                <a16:creationId xmlns:a16="http://schemas.microsoft.com/office/drawing/2014/main" id="{B5395364-EFAC-B2B1-A6FF-DA3576AB8079}"/>
              </a:ext>
            </a:extLst>
          </p:cNvPr>
          <p:cNvSpPr/>
          <p:nvPr userDrawn="1"/>
        </p:nvSpPr>
        <p:spPr>
          <a:xfrm>
            <a:off x="9732727" y="819978"/>
            <a:ext cx="1617145" cy="78556"/>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BD13D772-4470-3D59-05DD-01FB65EA31CD}"/>
              </a:ext>
            </a:extLst>
          </p:cNvPr>
          <p:cNvSpPr/>
          <p:nvPr userDrawn="1"/>
        </p:nvSpPr>
        <p:spPr>
          <a:xfrm>
            <a:off x="1660543" y="1841448"/>
            <a:ext cx="6858000" cy="8786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3" name="Text Placeholder 81">
            <a:extLst>
              <a:ext uri="{FF2B5EF4-FFF2-40B4-BE49-F238E27FC236}">
                <a16:creationId xmlns:a16="http://schemas.microsoft.com/office/drawing/2014/main" id="{B130EA10-7A65-6BBD-262E-98E81E2A7A27}"/>
              </a:ext>
            </a:extLst>
          </p:cNvPr>
          <p:cNvSpPr>
            <a:spLocks noGrp="1"/>
          </p:cNvSpPr>
          <p:nvPr>
            <p:ph type="body" sz="quarter" idx="12" hasCustomPrompt="1"/>
          </p:nvPr>
        </p:nvSpPr>
        <p:spPr>
          <a:xfrm>
            <a:off x="9741204" y="898525"/>
            <a:ext cx="1608668" cy="923925"/>
          </a:xfrm>
        </p:spPr>
        <p:txBody>
          <a:bodyPr lIns="0" tIns="0" rIns="0" bIns="0" anchor="ctr"/>
          <a:lstStyle>
            <a:lvl1pPr algn="l">
              <a:defRPr sz="5400">
                <a:solidFill>
                  <a:schemeClr val="bg1"/>
                </a:solidFill>
              </a:defRPr>
            </a:lvl1pPr>
          </a:lstStyle>
          <a:p>
            <a:pPr lvl="0"/>
            <a:r>
              <a:rPr lang="en-US"/>
              <a:t>60+</a:t>
            </a:r>
          </a:p>
        </p:txBody>
      </p:sp>
      <p:sp>
        <p:nvSpPr>
          <p:cNvPr id="84" name="Text Placeholder 81">
            <a:extLst>
              <a:ext uri="{FF2B5EF4-FFF2-40B4-BE49-F238E27FC236}">
                <a16:creationId xmlns:a16="http://schemas.microsoft.com/office/drawing/2014/main" id="{447BF7F3-933B-C9F8-F233-C23BF32B8066}"/>
              </a:ext>
            </a:extLst>
          </p:cNvPr>
          <p:cNvSpPr>
            <a:spLocks noGrp="1"/>
          </p:cNvSpPr>
          <p:nvPr>
            <p:ph type="body" sz="quarter" idx="13" hasCustomPrompt="1"/>
          </p:nvPr>
        </p:nvSpPr>
        <p:spPr>
          <a:xfrm>
            <a:off x="9741204" y="1846401"/>
            <a:ext cx="1608668" cy="923925"/>
          </a:xfrm>
        </p:spPr>
        <p:txBody>
          <a:bodyPr lIns="0" tIns="0" rIns="0" bIns="0" anchor="t"/>
          <a:lstStyle>
            <a:lvl1pPr algn="l">
              <a:defRPr sz="1300">
                <a:solidFill>
                  <a:schemeClr val="bg1"/>
                </a:solidFill>
              </a:defRPr>
            </a:lvl1pPr>
          </a:lstStyle>
          <a:p>
            <a:pPr lvl="0"/>
            <a:r>
              <a:rPr lang="en-US"/>
              <a:t>Academic and professional journal articles/manuscripts</a:t>
            </a:r>
          </a:p>
        </p:txBody>
      </p:sp>
    </p:spTree>
    <p:extLst>
      <p:ext uri="{BB962C8B-B14F-4D97-AF65-F5344CB8AC3E}">
        <p14:creationId xmlns:p14="http://schemas.microsoft.com/office/powerpoint/2010/main" val="33482568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Blue Box, Dial at Bottom">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3D535C-C13D-CAF0-DDC4-AA97BCF3BBFC}"/>
              </a:ext>
            </a:extLst>
          </p:cNvPr>
          <p:cNvPicPr>
            <a:picLocks noChangeAspect="1"/>
          </p:cNvPicPr>
          <p:nvPr userDrawn="1"/>
        </p:nvPicPr>
        <p:blipFill rotWithShape="1">
          <a:blip r:embed="rId2"/>
          <a:srcRect l="11448" r="2934"/>
          <a:stretch/>
        </p:blipFill>
        <p:spPr>
          <a:xfrm>
            <a:off x="3376423" y="0"/>
            <a:ext cx="8815578" cy="6858000"/>
          </a:xfrm>
          <a:prstGeom prst="rect">
            <a:avLst/>
          </a:prstGeom>
        </p:spPr>
      </p:pic>
      <p:sp>
        <p:nvSpPr>
          <p:cNvPr id="5" name="Rectangle 4">
            <a:extLst>
              <a:ext uri="{FF2B5EF4-FFF2-40B4-BE49-F238E27FC236}">
                <a16:creationId xmlns:a16="http://schemas.microsoft.com/office/drawing/2014/main" id="{0C4AD06F-6010-4398-734F-D146AE5B6203}"/>
              </a:ext>
            </a:extLst>
          </p:cNvPr>
          <p:cNvSpPr/>
          <p:nvPr userDrawn="1"/>
        </p:nvSpPr>
        <p:spPr>
          <a:xfrm flipV="1">
            <a:off x="3376429" y="0"/>
            <a:ext cx="8815571" cy="6858184"/>
          </a:xfrm>
          <a:prstGeom prst="rect">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F888D5-A460-CEBA-E810-EC39D4163D80}"/>
              </a:ext>
            </a:extLst>
          </p:cNvPr>
          <p:cNvSpPr/>
          <p:nvPr userDrawn="1"/>
        </p:nvSpPr>
        <p:spPr>
          <a:xfrm>
            <a:off x="-1" y="3717289"/>
            <a:ext cx="6096001" cy="157403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ED1043F-20AC-0C0B-6752-EE4113768FB7}"/>
              </a:ext>
            </a:extLst>
          </p:cNvPr>
          <p:cNvCxnSpPr>
            <a:cxnSpLocks/>
          </p:cNvCxnSpPr>
          <p:nvPr userDrawn="1"/>
        </p:nvCxnSpPr>
        <p:spPr>
          <a:xfrm>
            <a:off x="1249863" y="4077853"/>
            <a:ext cx="0" cy="829559"/>
          </a:xfrm>
          <a:prstGeom prst="line">
            <a:avLst/>
          </a:prstGeom>
          <a:ln w="19050">
            <a:solidFill>
              <a:schemeClr val="accent6">
                <a:alpha val="52183"/>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9F5B349-6069-DF87-9204-B41844CE51AD}"/>
              </a:ext>
            </a:extLst>
          </p:cNvPr>
          <p:cNvSpPr>
            <a:spLocks noGrp="1"/>
          </p:cNvSpPr>
          <p:nvPr>
            <p:ph type="body" sz="quarter" idx="10" hasCustomPrompt="1"/>
          </p:nvPr>
        </p:nvSpPr>
        <p:spPr>
          <a:xfrm>
            <a:off x="465139" y="4078288"/>
            <a:ext cx="580664" cy="828675"/>
          </a:xfrm>
        </p:spPr>
        <p:txBody>
          <a:bodyPr lIns="0" tIns="0" rIns="0" bIns="0" anchor="ctr"/>
          <a:lstStyle>
            <a:lvl1pPr algn="r">
              <a:defRPr sz="2800">
                <a:solidFill>
                  <a:schemeClr val="bg2"/>
                </a:solidFill>
              </a:defRPr>
            </a:lvl1pPr>
          </a:lstStyle>
          <a:p>
            <a:pPr lvl="0"/>
            <a:r>
              <a:rPr lang="en-US"/>
              <a:t>01</a:t>
            </a:r>
          </a:p>
        </p:txBody>
      </p:sp>
      <p:sp>
        <p:nvSpPr>
          <p:cNvPr id="16" name="Text Placeholder 14">
            <a:extLst>
              <a:ext uri="{FF2B5EF4-FFF2-40B4-BE49-F238E27FC236}">
                <a16:creationId xmlns:a16="http://schemas.microsoft.com/office/drawing/2014/main" id="{9551C1D1-ADAA-D287-DBF2-C41C4A7399C4}"/>
              </a:ext>
            </a:extLst>
          </p:cNvPr>
          <p:cNvSpPr>
            <a:spLocks noGrp="1"/>
          </p:cNvSpPr>
          <p:nvPr>
            <p:ph type="body" sz="quarter" idx="11" hasCustomPrompt="1"/>
          </p:nvPr>
        </p:nvSpPr>
        <p:spPr>
          <a:xfrm>
            <a:off x="1445700" y="4093739"/>
            <a:ext cx="4364547" cy="828675"/>
          </a:xfrm>
        </p:spPr>
        <p:txBody>
          <a:bodyPr anchor="ctr">
            <a:normAutofit/>
          </a:bodyPr>
          <a:lstStyle>
            <a:lvl1pPr algn="l">
              <a:defRPr sz="2800">
                <a:solidFill>
                  <a:schemeClr val="bg2"/>
                </a:solidFill>
              </a:defRPr>
            </a:lvl1pPr>
          </a:lstStyle>
          <a:p>
            <a:pPr lvl="0"/>
            <a:r>
              <a:rPr lang="en-US"/>
              <a:t>Divider Slide Title</a:t>
            </a:r>
          </a:p>
        </p:txBody>
      </p:sp>
      <p:pic>
        <p:nvPicPr>
          <p:cNvPr id="2" name="Graphic 1">
            <a:extLst>
              <a:ext uri="{FF2B5EF4-FFF2-40B4-BE49-F238E27FC236}">
                <a16:creationId xmlns:a16="http://schemas.microsoft.com/office/drawing/2014/main" id="{85CD4C37-C96A-9568-04B3-3F5C4F91213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6781" y="441168"/>
            <a:ext cx="2728624" cy="755619"/>
          </a:xfrm>
          <a:prstGeom prst="rect">
            <a:avLst/>
          </a:prstGeom>
        </p:spPr>
      </p:pic>
      <p:pic>
        <p:nvPicPr>
          <p:cNvPr id="9" name="Picture 8">
            <a:extLst>
              <a:ext uri="{FF2B5EF4-FFF2-40B4-BE49-F238E27FC236}">
                <a16:creationId xmlns:a16="http://schemas.microsoft.com/office/drawing/2014/main" id="{C5303B0B-866B-ADEA-DEBF-E6E288FB864E}"/>
              </a:ext>
            </a:extLst>
          </p:cNvPr>
          <p:cNvPicPr>
            <a:picLocks noChangeAspect="1"/>
          </p:cNvPicPr>
          <p:nvPr userDrawn="1"/>
        </p:nvPicPr>
        <p:blipFill>
          <a:blip r:embed="rId5"/>
          <a:stretch>
            <a:fillRect/>
          </a:stretch>
        </p:blipFill>
        <p:spPr>
          <a:xfrm>
            <a:off x="3376423" y="5626213"/>
            <a:ext cx="8815577" cy="623699"/>
          </a:xfrm>
          <a:prstGeom prst="rect">
            <a:avLst/>
          </a:prstGeom>
        </p:spPr>
      </p:pic>
    </p:spTree>
    <p:extLst>
      <p:ext uri="{BB962C8B-B14F-4D97-AF65-F5344CB8AC3E}">
        <p14:creationId xmlns:p14="http://schemas.microsoft.com/office/powerpoint/2010/main" val="25266984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with Callout - Dark Blue">
    <p:bg>
      <p:bgRef idx="1001">
        <a:schemeClr val="bg1"/>
      </p:bgRef>
    </p:bg>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5CCD243B-2290-EF56-C9D9-80E54CC328C0}"/>
              </a:ext>
            </a:extLst>
          </p:cNvPr>
          <p:cNvPicPr>
            <a:picLocks noChangeAspect="1"/>
          </p:cNvPicPr>
          <p:nvPr userDrawn="1"/>
        </p:nvPicPr>
        <p:blipFill rotWithShape="1">
          <a:blip r:embed="rId2"/>
          <a:srcRect l="19916" t="11" r="11786" b="-11"/>
          <a:stretch/>
        </p:blipFill>
        <p:spPr>
          <a:xfrm>
            <a:off x="3842455" y="592"/>
            <a:ext cx="8358203" cy="6859154"/>
          </a:xfrm>
          <a:prstGeom prst="rect">
            <a:avLst/>
          </a:prstGeom>
        </p:spPr>
      </p:pic>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Rectangle 142">
            <a:extLst>
              <a:ext uri="{FF2B5EF4-FFF2-40B4-BE49-F238E27FC236}">
                <a16:creationId xmlns:a16="http://schemas.microsoft.com/office/drawing/2014/main" id="{1EF97BC7-9A9C-68AD-96F1-A2D1A213D41C}"/>
              </a:ext>
            </a:extLst>
          </p:cNvPr>
          <p:cNvSpPr/>
          <p:nvPr userDrawn="1"/>
        </p:nvSpPr>
        <p:spPr>
          <a:xfrm>
            <a:off x="3832386" y="0"/>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9" name="Rounded Rectangle 148">
            <a:extLst>
              <a:ext uri="{FF2B5EF4-FFF2-40B4-BE49-F238E27FC236}">
                <a16:creationId xmlns:a16="http://schemas.microsoft.com/office/drawing/2014/main" id="{8987689E-DE0B-8B5A-DE58-2D0599AD3253}"/>
              </a:ext>
            </a:extLst>
          </p:cNvPr>
          <p:cNvSpPr/>
          <p:nvPr userDrawn="1"/>
        </p:nvSpPr>
        <p:spPr>
          <a:xfrm rot="5400000">
            <a:off x="6199506" y="494170"/>
            <a:ext cx="4976034" cy="7003311"/>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EFC42248-DF24-ED82-3F12-B9CAFF367F26}"/>
              </a:ext>
            </a:extLst>
          </p:cNvPr>
          <p:cNvSpPr/>
          <p:nvPr userDrawn="1"/>
        </p:nvSpPr>
        <p:spPr>
          <a:xfrm rot="5400000">
            <a:off x="6507650" y="611741"/>
            <a:ext cx="4351209" cy="6733956"/>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ADE7B5C-EAF9-F6B2-BA59-BF15E87EDB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2113" y="2214765"/>
            <a:ext cx="6136108" cy="3721328"/>
          </a:xfrm>
          <a:prstGeom prst="rect">
            <a:avLst/>
          </a:prstGeom>
        </p:spPr>
      </p:pic>
      <p:pic>
        <p:nvPicPr>
          <p:cNvPr id="3" name="Picture 2">
            <a:extLst>
              <a:ext uri="{FF2B5EF4-FFF2-40B4-BE49-F238E27FC236}">
                <a16:creationId xmlns:a16="http://schemas.microsoft.com/office/drawing/2014/main" id="{23D774C9-9767-E727-78B9-647BFB01C3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22113" y="2484411"/>
            <a:ext cx="6136108" cy="3721328"/>
          </a:xfrm>
          <a:prstGeom prst="rect">
            <a:avLst/>
          </a:prstGeom>
        </p:spPr>
      </p:pic>
      <p:pic>
        <p:nvPicPr>
          <p:cNvPr id="4" name="Picture 3">
            <a:extLst>
              <a:ext uri="{FF2B5EF4-FFF2-40B4-BE49-F238E27FC236}">
                <a16:creationId xmlns:a16="http://schemas.microsoft.com/office/drawing/2014/main" id="{32FA4DA7-CF17-5809-3DCE-37288A04EB9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57038" y="2162021"/>
            <a:ext cx="6136108" cy="3721328"/>
          </a:xfrm>
          <a:prstGeom prst="rect">
            <a:avLst/>
          </a:prstGeom>
        </p:spPr>
      </p:pic>
      <p:pic>
        <p:nvPicPr>
          <p:cNvPr id="5" name="Picture 4">
            <a:extLst>
              <a:ext uri="{FF2B5EF4-FFF2-40B4-BE49-F238E27FC236}">
                <a16:creationId xmlns:a16="http://schemas.microsoft.com/office/drawing/2014/main" id="{D84CF21B-0CF2-4F06-F6AB-4B89369D56E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22113" y="2484411"/>
            <a:ext cx="6136108" cy="3721328"/>
          </a:xfrm>
          <a:prstGeom prst="rect">
            <a:avLst/>
          </a:prstGeom>
        </p:spPr>
      </p:pic>
      <p:pic>
        <p:nvPicPr>
          <p:cNvPr id="6" name="Picture 5">
            <a:extLst>
              <a:ext uri="{FF2B5EF4-FFF2-40B4-BE49-F238E27FC236}">
                <a16:creationId xmlns:a16="http://schemas.microsoft.com/office/drawing/2014/main" id="{D1FC32F3-7F04-8337-7C0C-40D185671DD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91963" y="2135161"/>
            <a:ext cx="6136108" cy="3721328"/>
          </a:xfrm>
          <a:prstGeom prst="rect">
            <a:avLst/>
          </a:prstGeom>
        </p:spPr>
      </p:pic>
    </p:spTree>
    <p:extLst>
      <p:ext uri="{BB962C8B-B14F-4D97-AF65-F5344CB8AC3E}">
        <p14:creationId xmlns:p14="http://schemas.microsoft.com/office/powerpoint/2010/main" val="1667570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16667E-7 1.11111E-6 L -0.00833 0.05648 " pathEditMode="relative" rAng="0" ptsTypes="AA">
                                      <p:cBhvr>
                                        <p:cTn id="16" dur="2000" fill="hold"/>
                                        <p:tgtEl>
                                          <p:spTgt spid="6"/>
                                        </p:tgtEl>
                                        <p:attrNameLst>
                                          <p:attrName>ppt_x</p:attrName>
                                          <p:attrName>ppt_y</p:attrName>
                                        </p:attrNameLst>
                                      </p:cBhvr>
                                      <p:rCtr x="-417" y="2824"/>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4.16667E-7 -4.81481E-6 L 0.00573 -0.05092 " pathEditMode="relative" rAng="0" ptsTypes="AA">
                                      <p:cBhvr>
                                        <p:cTn id="20" dur="2000" fill="hold"/>
                                        <p:tgtEl>
                                          <p:spTgt spid="5"/>
                                        </p:tgtEl>
                                        <p:attrNameLst>
                                          <p:attrName>ppt_x</p:attrName>
                                          <p:attrName>ppt_y</p:attrName>
                                        </p:attrNameLst>
                                      </p:cBhvr>
                                      <p:rCtr x="286" y="-2546"/>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 presetClass="exit" presetSubtype="0" fill="hold" nodeType="withEffect">
                                  <p:stCondLst>
                                    <p:cond delay="0"/>
                                  </p:stCondLst>
                                  <p:childTnLst>
                                    <p:set>
                                      <p:cBhvr>
                                        <p:cTn id="27" dur="1" fill="hold">
                                          <p:stCondLst>
                                            <p:cond delay="0"/>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0.00833 0.05648 L 0.00456 -0.0507 " pathEditMode="relative" rAng="0" ptsTypes="AA">
                                      <p:cBhvr>
                                        <p:cTn id="31" dur="2000" fill="hold"/>
                                        <p:tgtEl>
                                          <p:spTgt spid="6"/>
                                        </p:tgtEl>
                                        <p:attrNameLst>
                                          <p:attrName>ppt_x</p:attrName>
                                          <p:attrName>ppt_y</p:attrName>
                                        </p:attrNameLst>
                                      </p:cBhvr>
                                      <p:rCtr x="638" y="-5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Image with Callout - Dark Blue">
    <p:bg>
      <p:bgRef idx="1001">
        <a:schemeClr val="bg1"/>
      </p:bgRef>
    </p:bg>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5CCD243B-2290-EF56-C9D9-80E54CC328C0}"/>
              </a:ext>
            </a:extLst>
          </p:cNvPr>
          <p:cNvPicPr>
            <a:picLocks noChangeAspect="1"/>
          </p:cNvPicPr>
          <p:nvPr userDrawn="1"/>
        </p:nvPicPr>
        <p:blipFill rotWithShape="1">
          <a:blip r:embed="rId2"/>
          <a:srcRect l="19916" t="11" r="11786" b="-11"/>
          <a:stretch/>
        </p:blipFill>
        <p:spPr>
          <a:xfrm>
            <a:off x="3842455" y="592"/>
            <a:ext cx="8358203" cy="6859154"/>
          </a:xfrm>
          <a:prstGeom prst="rect">
            <a:avLst/>
          </a:prstGeom>
        </p:spPr>
      </p:pic>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Rectangle 142">
            <a:extLst>
              <a:ext uri="{FF2B5EF4-FFF2-40B4-BE49-F238E27FC236}">
                <a16:creationId xmlns:a16="http://schemas.microsoft.com/office/drawing/2014/main" id="{1EF97BC7-9A9C-68AD-96F1-A2D1A213D41C}"/>
              </a:ext>
            </a:extLst>
          </p:cNvPr>
          <p:cNvSpPr/>
          <p:nvPr userDrawn="1"/>
        </p:nvSpPr>
        <p:spPr>
          <a:xfrm>
            <a:off x="3832386" y="0"/>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9" name="Rounded Rectangle 148">
            <a:extLst>
              <a:ext uri="{FF2B5EF4-FFF2-40B4-BE49-F238E27FC236}">
                <a16:creationId xmlns:a16="http://schemas.microsoft.com/office/drawing/2014/main" id="{8987689E-DE0B-8B5A-DE58-2D0599AD3253}"/>
              </a:ext>
            </a:extLst>
          </p:cNvPr>
          <p:cNvSpPr/>
          <p:nvPr userDrawn="1"/>
        </p:nvSpPr>
        <p:spPr>
          <a:xfrm>
            <a:off x="7291743" y="1074505"/>
            <a:ext cx="3879822" cy="4708990"/>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EFC42248-DF24-ED82-3F12-B9CAFF367F26}"/>
              </a:ext>
            </a:extLst>
          </p:cNvPr>
          <p:cNvSpPr/>
          <p:nvPr userDrawn="1"/>
        </p:nvSpPr>
        <p:spPr>
          <a:xfrm>
            <a:off x="7566169" y="1307554"/>
            <a:ext cx="3392646" cy="4248324"/>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3" name="Content Placeholder 147">
            <a:extLst>
              <a:ext uri="{FF2B5EF4-FFF2-40B4-BE49-F238E27FC236}">
                <a16:creationId xmlns:a16="http://schemas.microsoft.com/office/drawing/2014/main" id="{79E8F3CC-4FD0-3CF4-D992-645875CA91C2}"/>
              </a:ext>
            </a:extLst>
          </p:cNvPr>
          <p:cNvSpPr>
            <a:spLocks noGrp="1"/>
          </p:cNvSpPr>
          <p:nvPr>
            <p:ph sz="quarter" idx="11"/>
          </p:nvPr>
        </p:nvSpPr>
        <p:spPr>
          <a:xfrm>
            <a:off x="7848279" y="1580326"/>
            <a:ext cx="2891831" cy="3709138"/>
          </a:xfrm>
        </p:spPr>
        <p:txBody>
          <a:bodyPr>
            <a:normAutofit/>
          </a:bodyPr>
          <a:lstStyle>
            <a:lvl1pPr algn="l">
              <a:buClr>
                <a:schemeClr val="bg2"/>
              </a:buClr>
              <a:defRPr>
                <a:solidFill>
                  <a:schemeClr val="bg2"/>
                </a:solidFill>
              </a:defRPr>
            </a:lvl1pPr>
            <a:lvl2pPr algn="l">
              <a:buClr>
                <a:schemeClr val="bg2"/>
              </a:buClr>
              <a:defRPr>
                <a:solidFill>
                  <a:schemeClr val="bg2"/>
                </a:solidFill>
              </a:defRPr>
            </a:lvl2pPr>
            <a:lvl3pPr algn="l">
              <a:buClr>
                <a:schemeClr val="bg2"/>
              </a:buClr>
              <a:defRPr>
                <a:solidFill>
                  <a:schemeClr val="bg2"/>
                </a:solidFill>
              </a:defRPr>
            </a:lvl3pPr>
            <a:lvl4pPr algn="l">
              <a:buClr>
                <a:schemeClr val="bg2"/>
              </a:buClr>
              <a:defRPr>
                <a:solidFill>
                  <a:schemeClr val="bg2"/>
                </a:solidFill>
              </a:defRPr>
            </a:lvl4pPr>
            <a:lvl5pPr algn="l">
              <a:buClr>
                <a:schemeClr val="bg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510601"/>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with Callout - Teal">
    <p:bg>
      <p:bgRef idx="1001">
        <a:schemeClr val="bg1"/>
      </p:bgRef>
    </p:bg>
    <p:spTree>
      <p:nvGrpSpPr>
        <p:cNvPr id="1" name=""/>
        <p:cNvGrpSpPr/>
        <p:nvPr/>
      </p:nvGrpSpPr>
      <p:grpSpPr>
        <a:xfrm>
          <a:off x="0" y="0"/>
          <a:ext cx="0" cy="0"/>
          <a:chOff x="0" y="0"/>
          <a:chExt cx="0" cy="0"/>
        </a:xfrm>
      </p:grpSpPr>
      <p:pic>
        <p:nvPicPr>
          <p:cNvPr id="3" name="Picture 2" descr="A blue wavy lines on a dark background&#10;&#10;Description automatically generated">
            <a:extLst>
              <a:ext uri="{FF2B5EF4-FFF2-40B4-BE49-F238E27FC236}">
                <a16:creationId xmlns:a16="http://schemas.microsoft.com/office/drawing/2014/main" id="{9008BA37-B515-B2B7-0EA8-EACF7426F7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253" t="15925" r="38441" b="7731"/>
          <a:stretch/>
        </p:blipFill>
        <p:spPr>
          <a:xfrm>
            <a:off x="3842455" y="-1746"/>
            <a:ext cx="8349545" cy="6858000"/>
          </a:xfrm>
          <a:prstGeom prst="rect">
            <a:avLst/>
          </a:prstGeom>
        </p:spPr>
      </p:pic>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Rectangle 142">
            <a:extLst>
              <a:ext uri="{FF2B5EF4-FFF2-40B4-BE49-F238E27FC236}">
                <a16:creationId xmlns:a16="http://schemas.microsoft.com/office/drawing/2014/main" id="{1EF97BC7-9A9C-68AD-96F1-A2D1A213D41C}"/>
              </a:ext>
            </a:extLst>
          </p:cNvPr>
          <p:cNvSpPr/>
          <p:nvPr userDrawn="1"/>
        </p:nvSpPr>
        <p:spPr>
          <a:xfrm>
            <a:off x="3842455" y="-1746"/>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9" name="Rounded Rectangle 148">
            <a:extLst>
              <a:ext uri="{FF2B5EF4-FFF2-40B4-BE49-F238E27FC236}">
                <a16:creationId xmlns:a16="http://schemas.microsoft.com/office/drawing/2014/main" id="{8987689E-DE0B-8B5A-DE58-2D0599AD3253}"/>
              </a:ext>
            </a:extLst>
          </p:cNvPr>
          <p:cNvSpPr/>
          <p:nvPr userDrawn="1"/>
        </p:nvSpPr>
        <p:spPr>
          <a:xfrm>
            <a:off x="7291743" y="1074505"/>
            <a:ext cx="3879822" cy="4708990"/>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7A67874-75D4-67A8-0F77-B1C9AE4C4E15}"/>
              </a:ext>
            </a:extLst>
          </p:cNvPr>
          <p:cNvSpPr/>
          <p:nvPr userDrawn="1"/>
        </p:nvSpPr>
        <p:spPr>
          <a:xfrm>
            <a:off x="7535331" y="1304838"/>
            <a:ext cx="3392646" cy="4248324"/>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Content Placeholder 147">
            <a:extLst>
              <a:ext uri="{FF2B5EF4-FFF2-40B4-BE49-F238E27FC236}">
                <a16:creationId xmlns:a16="http://schemas.microsoft.com/office/drawing/2014/main" id="{FBFCBEDA-0596-432B-8A19-FC534E9F78AD}"/>
              </a:ext>
            </a:extLst>
          </p:cNvPr>
          <p:cNvSpPr>
            <a:spLocks noGrp="1"/>
          </p:cNvSpPr>
          <p:nvPr>
            <p:ph sz="quarter" idx="12"/>
          </p:nvPr>
        </p:nvSpPr>
        <p:spPr>
          <a:xfrm>
            <a:off x="7785739" y="1574431"/>
            <a:ext cx="2891831" cy="3709138"/>
          </a:xfrm>
        </p:spPr>
        <p:txBody>
          <a:bodyPr>
            <a:normAutofit/>
          </a:bodyPr>
          <a:lstStyle>
            <a:lvl1pPr algn="l">
              <a:buClr>
                <a:schemeClr val="tx1"/>
              </a:buClr>
              <a:defRPr>
                <a:solidFill>
                  <a:schemeClr val="tx1"/>
                </a:solidFill>
              </a:defRPr>
            </a:lvl1pPr>
            <a:lvl2pPr algn="l">
              <a:buClr>
                <a:schemeClr val="tx1"/>
              </a:buClr>
              <a:defRPr>
                <a:solidFill>
                  <a:schemeClr val="tx1"/>
                </a:solidFill>
              </a:defRPr>
            </a:lvl2pPr>
            <a:lvl3pPr algn="l">
              <a:buClr>
                <a:schemeClr val="tx1"/>
              </a:buClr>
              <a:defRPr>
                <a:solidFill>
                  <a:schemeClr val="tx1"/>
                </a:solidFill>
              </a:defRPr>
            </a:lvl3pPr>
            <a:lvl4pPr algn="l">
              <a:buClr>
                <a:schemeClr val="tx1"/>
              </a:buClr>
              <a:defRPr>
                <a:solidFill>
                  <a:schemeClr val="tx1"/>
                </a:solidFill>
              </a:defRPr>
            </a:lvl4pPr>
            <a:lvl5pPr algn="l">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079965"/>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with Callout - Purple">
    <p:bg>
      <p:bgRef idx="1001">
        <a:schemeClr val="bg1"/>
      </p:bgRef>
    </p:bg>
    <p:spTree>
      <p:nvGrpSpPr>
        <p:cNvPr id="1" name=""/>
        <p:cNvGrpSpPr/>
        <p:nvPr/>
      </p:nvGrpSpPr>
      <p:grpSpPr>
        <a:xfrm>
          <a:off x="0" y="0"/>
          <a:ext cx="0" cy="0"/>
          <a:chOff x="0" y="0"/>
          <a:chExt cx="0" cy="0"/>
        </a:xfrm>
      </p:grpSpPr>
      <p:pic>
        <p:nvPicPr>
          <p:cNvPr id="3" name="Picture 2" descr="A close up of a blue surface&#10;&#10;Description automatically generated">
            <a:extLst>
              <a:ext uri="{FF2B5EF4-FFF2-40B4-BE49-F238E27FC236}">
                <a16:creationId xmlns:a16="http://schemas.microsoft.com/office/drawing/2014/main" id="{26373CF3-615A-9DAF-4953-D34547D340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81" t="-242" r="36249" b="242"/>
          <a:stretch/>
        </p:blipFill>
        <p:spPr>
          <a:xfrm>
            <a:off x="3855321" y="0"/>
            <a:ext cx="8377404" cy="6858000"/>
          </a:xfrm>
          <a:prstGeom prst="rect">
            <a:avLst/>
          </a:prstGeom>
        </p:spPr>
      </p:pic>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Rectangle 142">
            <a:extLst>
              <a:ext uri="{FF2B5EF4-FFF2-40B4-BE49-F238E27FC236}">
                <a16:creationId xmlns:a16="http://schemas.microsoft.com/office/drawing/2014/main" id="{1EF97BC7-9A9C-68AD-96F1-A2D1A213D41C}"/>
              </a:ext>
            </a:extLst>
          </p:cNvPr>
          <p:cNvSpPr/>
          <p:nvPr userDrawn="1"/>
        </p:nvSpPr>
        <p:spPr>
          <a:xfrm>
            <a:off x="3893861" y="22704"/>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5" name="Rounded Rectangle 144">
            <a:extLst>
              <a:ext uri="{FF2B5EF4-FFF2-40B4-BE49-F238E27FC236}">
                <a16:creationId xmlns:a16="http://schemas.microsoft.com/office/drawing/2014/main" id="{C12CF99C-6CC6-F475-AE9F-593741A1E199}"/>
              </a:ext>
            </a:extLst>
          </p:cNvPr>
          <p:cNvSpPr/>
          <p:nvPr userDrawn="1"/>
        </p:nvSpPr>
        <p:spPr>
          <a:xfrm>
            <a:off x="7291743" y="1074505"/>
            <a:ext cx="3879822" cy="4708990"/>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011990D6-F071-693C-F352-FD950E4E8CAD}"/>
              </a:ext>
            </a:extLst>
          </p:cNvPr>
          <p:cNvSpPr/>
          <p:nvPr userDrawn="1"/>
        </p:nvSpPr>
        <p:spPr>
          <a:xfrm>
            <a:off x="7566169" y="1307554"/>
            <a:ext cx="3392646" cy="4248324"/>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8" name="Content Placeholder 147">
            <a:extLst>
              <a:ext uri="{FF2B5EF4-FFF2-40B4-BE49-F238E27FC236}">
                <a16:creationId xmlns:a16="http://schemas.microsoft.com/office/drawing/2014/main" id="{69DF3DC9-649E-2CAF-F2F2-7406C8AA8218}"/>
              </a:ext>
            </a:extLst>
          </p:cNvPr>
          <p:cNvSpPr>
            <a:spLocks noGrp="1"/>
          </p:cNvSpPr>
          <p:nvPr>
            <p:ph sz="quarter" idx="11"/>
          </p:nvPr>
        </p:nvSpPr>
        <p:spPr>
          <a:xfrm>
            <a:off x="7848279" y="1580326"/>
            <a:ext cx="2891831" cy="3709138"/>
          </a:xfrm>
        </p:spPr>
        <p:txBody>
          <a:bodyPr>
            <a:normAutofit/>
          </a:bodyPr>
          <a:lstStyle>
            <a:lvl1pPr algn="l">
              <a:buClr>
                <a:schemeClr val="bg1"/>
              </a:buClr>
              <a:defRPr>
                <a:solidFill>
                  <a:schemeClr val="bg2"/>
                </a:solidFill>
              </a:defRPr>
            </a:lvl1pPr>
            <a:lvl2pPr algn="l">
              <a:buClr>
                <a:schemeClr val="bg1"/>
              </a:buClr>
              <a:defRPr>
                <a:solidFill>
                  <a:schemeClr val="bg2"/>
                </a:solidFill>
              </a:defRPr>
            </a:lvl2pPr>
            <a:lvl3pPr algn="l">
              <a:buClr>
                <a:schemeClr val="bg1"/>
              </a:buClr>
              <a:defRPr>
                <a:solidFill>
                  <a:schemeClr val="bg2"/>
                </a:solidFill>
              </a:defRPr>
            </a:lvl3pPr>
            <a:lvl4pPr algn="l">
              <a:buClr>
                <a:schemeClr val="bg1"/>
              </a:buClr>
              <a:defRPr>
                <a:solidFill>
                  <a:schemeClr val="bg2"/>
                </a:solidFill>
              </a:defRPr>
            </a:lvl4pPr>
            <a:lvl5pPr algn="l">
              <a:buClr>
                <a:schemeClr val="bg1"/>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6030477"/>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with Callout - Blue">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6360C4-6F27-8657-AE4F-F234D39EBF86}"/>
              </a:ext>
            </a:extLst>
          </p:cNvPr>
          <p:cNvPicPr>
            <a:picLocks noChangeAspect="1"/>
          </p:cNvPicPr>
          <p:nvPr userDrawn="1"/>
        </p:nvPicPr>
        <p:blipFill rotWithShape="1">
          <a:blip r:embed="rId2"/>
          <a:srcRect l="23264" t="-56" r="2641" b="56"/>
          <a:stretch/>
        </p:blipFill>
        <p:spPr>
          <a:xfrm>
            <a:off x="3783888" y="5217"/>
            <a:ext cx="8356792" cy="6852784"/>
          </a:xfrm>
          <a:prstGeom prst="rect">
            <a:avLst/>
          </a:prstGeom>
        </p:spPr>
      </p:pic>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 name="Rectangle 142">
            <a:extLst>
              <a:ext uri="{FF2B5EF4-FFF2-40B4-BE49-F238E27FC236}">
                <a16:creationId xmlns:a16="http://schemas.microsoft.com/office/drawing/2014/main" id="{1EF97BC7-9A9C-68AD-96F1-A2D1A213D41C}"/>
              </a:ext>
            </a:extLst>
          </p:cNvPr>
          <p:cNvSpPr/>
          <p:nvPr userDrawn="1"/>
        </p:nvSpPr>
        <p:spPr>
          <a:xfrm>
            <a:off x="3783887" y="22704"/>
            <a:ext cx="8356793" cy="6858000"/>
          </a:xfrm>
          <a:prstGeom prst="rect">
            <a:avLst/>
          </a:prstGeom>
          <a:gradFill>
            <a:gsLst>
              <a:gs pos="100000">
                <a:srgbClr val="170031">
                  <a:alpha val="5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5" name="Rounded Rectangle 144">
            <a:extLst>
              <a:ext uri="{FF2B5EF4-FFF2-40B4-BE49-F238E27FC236}">
                <a16:creationId xmlns:a16="http://schemas.microsoft.com/office/drawing/2014/main" id="{C12CF99C-6CC6-F475-AE9F-593741A1E199}"/>
              </a:ext>
            </a:extLst>
          </p:cNvPr>
          <p:cNvSpPr/>
          <p:nvPr userDrawn="1"/>
        </p:nvSpPr>
        <p:spPr>
          <a:xfrm>
            <a:off x="7291743" y="1074505"/>
            <a:ext cx="3879822" cy="4708990"/>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011990D6-F071-693C-F352-FD950E4E8CAD}"/>
              </a:ext>
            </a:extLst>
          </p:cNvPr>
          <p:cNvSpPr/>
          <p:nvPr userDrawn="1"/>
        </p:nvSpPr>
        <p:spPr>
          <a:xfrm>
            <a:off x="7566169" y="1307554"/>
            <a:ext cx="3392646" cy="4248324"/>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8" name="Content Placeholder 147">
            <a:extLst>
              <a:ext uri="{FF2B5EF4-FFF2-40B4-BE49-F238E27FC236}">
                <a16:creationId xmlns:a16="http://schemas.microsoft.com/office/drawing/2014/main" id="{69DF3DC9-649E-2CAF-F2F2-7406C8AA8218}"/>
              </a:ext>
            </a:extLst>
          </p:cNvPr>
          <p:cNvSpPr>
            <a:spLocks noGrp="1"/>
          </p:cNvSpPr>
          <p:nvPr>
            <p:ph sz="quarter" idx="11"/>
          </p:nvPr>
        </p:nvSpPr>
        <p:spPr>
          <a:xfrm>
            <a:off x="7848279" y="1580326"/>
            <a:ext cx="2891831" cy="3709138"/>
          </a:xfrm>
        </p:spPr>
        <p:txBody>
          <a:bodyPr>
            <a:normAutofit/>
          </a:bodyPr>
          <a:lstStyle>
            <a:lvl1pPr algn="l">
              <a:buClr>
                <a:schemeClr val="bg1"/>
              </a:buClr>
              <a:defRPr>
                <a:solidFill>
                  <a:schemeClr val="bg2"/>
                </a:solidFill>
              </a:defRPr>
            </a:lvl1pPr>
            <a:lvl2pPr algn="l">
              <a:buClr>
                <a:schemeClr val="bg1"/>
              </a:buClr>
              <a:defRPr>
                <a:solidFill>
                  <a:schemeClr val="bg2"/>
                </a:solidFill>
              </a:defRPr>
            </a:lvl2pPr>
            <a:lvl3pPr algn="l">
              <a:buClr>
                <a:schemeClr val="bg1"/>
              </a:buClr>
              <a:defRPr>
                <a:solidFill>
                  <a:schemeClr val="bg2"/>
                </a:solidFill>
              </a:defRPr>
            </a:lvl3pPr>
            <a:lvl4pPr algn="l">
              <a:buClr>
                <a:schemeClr val="bg1"/>
              </a:buClr>
              <a:defRPr>
                <a:solidFill>
                  <a:schemeClr val="bg2"/>
                </a:solidFill>
              </a:defRPr>
            </a:lvl4pPr>
            <a:lvl5pPr algn="l">
              <a:buClr>
                <a:schemeClr val="bg1"/>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8620830"/>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with Callout - Light Purple">
    <p:bg>
      <p:bgRef idx="1001">
        <a:schemeClr val="bg1"/>
      </p:bgRef>
    </p:bg>
    <p:spTree>
      <p:nvGrpSpPr>
        <p:cNvPr id="1" name=""/>
        <p:cNvGrpSpPr/>
        <p:nvPr/>
      </p:nvGrpSpPr>
      <p:grpSpPr>
        <a:xfrm>
          <a:off x="0" y="0"/>
          <a:ext cx="0" cy="0"/>
          <a:chOff x="0" y="0"/>
          <a:chExt cx="0" cy="0"/>
        </a:xfrm>
      </p:grpSpPr>
      <p:pic>
        <p:nvPicPr>
          <p:cNvPr id="3" name="Picture 2" descr="A colorful background with waves&#10;&#10;Description automatically generated with medium confidence">
            <a:extLst>
              <a:ext uri="{FF2B5EF4-FFF2-40B4-BE49-F238E27FC236}">
                <a16:creationId xmlns:a16="http://schemas.microsoft.com/office/drawing/2014/main" id="{120761D3-EAC0-83BF-28D0-E7E9620567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41" r="2950" b="4141"/>
          <a:stretch/>
        </p:blipFill>
        <p:spPr>
          <a:xfrm>
            <a:off x="3781318" y="9548"/>
            <a:ext cx="8410682" cy="6857942"/>
          </a:xfrm>
          <a:prstGeom prst="rect">
            <a:avLst/>
          </a:prstGeom>
        </p:spPr>
      </p:pic>
      <p:sp>
        <p:nvSpPr>
          <p:cNvPr id="4" name="Rectangle 3">
            <a:extLst>
              <a:ext uri="{FF2B5EF4-FFF2-40B4-BE49-F238E27FC236}">
                <a16:creationId xmlns:a16="http://schemas.microsoft.com/office/drawing/2014/main" id="{00282492-4B8A-8BAC-D751-89069E94029A}"/>
              </a:ext>
            </a:extLst>
          </p:cNvPr>
          <p:cNvSpPr/>
          <p:nvPr userDrawn="1"/>
        </p:nvSpPr>
        <p:spPr>
          <a:xfrm>
            <a:off x="3781319" y="0"/>
            <a:ext cx="8410682" cy="6858000"/>
          </a:xfrm>
          <a:prstGeom prst="rect">
            <a:avLst/>
          </a:prstGeom>
          <a:gradFill>
            <a:gsLst>
              <a:gs pos="100000">
                <a:srgbClr val="170031">
                  <a:alpha val="30000"/>
                </a:srgbClr>
              </a:gs>
              <a:gs pos="0">
                <a:srgbClr val="504CC5">
                  <a:alpha val="5000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9" name="Title 138">
            <a:extLst>
              <a:ext uri="{FF2B5EF4-FFF2-40B4-BE49-F238E27FC236}">
                <a16:creationId xmlns:a16="http://schemas.microsoft.com/office/drawing/2014/main" id="{5CA41778-53B7-5E18-715E-00D1F01A863B}"/>
              </a:ext>
            </a:extLst>
          </p:cNvPr>
          <p:cNvSpPr>
            <a:spLocks noGrp="1"/>
          </p:cNvSpPr>
          <p:nvPr>
            <p:ph type="title"/>
          </p:nvPr>
        </p:nvSpPr>
        <p:spPr>
          <a:xfrm>
            <a:off x="353307" y="338366"/>
            <a:ext cx="3033564" cy="2308201"/>
          </a:xfrm>
        </p:spPr>
        <p:txBody>
          <a:bodyPr anchor="b"/>
          <a:lstStyle>
            <a:lvl1pPr>
              <a:defRPr sz="2800"/>
            </a:lvl1pPr>
          </a:lstStyle>
          <a:p>
            <a:r>
              <a:rPr lang="en-US"/>
              <a:t>Click to edit Master title style</a:t>
            </a:r>
          </a:p>
        </p:txBody>
      </p:sp>
      <p:sp>
        <p:nvSpPr>
          <p:cNvPr id="142" name="Text Placeholder 141">
            <a:extLst>
              <a:ext uri="{FF2B5EF4-FFF2-40B4-BE49-F238E27FC236}">
                <a16:creationId xmlns:a16="http://schemas.microsoft.com/office/drawing/2014/main" id="{89EF5D1F-F909-2050-0B42-B86723AE90D2}"/>
              </a:ext>
            </a:extLst>
          </p:cNvPr>
          <p:cNvSpPr>
            <a:spLocks noGrp="1"/>
          </p:cNvSpPr>
          <p:nvPr>
            <p:ph type="body" sz="quarter" idx="10"/>
          </p:nvPr>
        </p:nvSpPr>
        <p:spPr>
          <a:xfrm>
            <a:off x="354013" y="2784275"/>
            <a:ext cx="3032858" cy="3889375"/>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5" name="Rounded Rectangle 144">
            <a:extLst>
              <a:ext uri="{FF2B5EF4-FFF2-40B4-BE49-F238E27FC236}">
                <a16:creationId xmlns:a16="http://schemas.microsoft.com/office/drawing/2014/main" id="{C12CF99C-6CC6-F475-AE9F-593741A1E199}"/>
              </a:ext>
            </a:extLst>
          </p:cNvPr>
          <p:cNvSpPr/>
          <p:nvPr userDrawn="1"/>
        </p:nvSpPr>
        <p:spPr>
          <a:xfrm>
            <a:off x="7291743" y="1074505"/>
            <a:ext cx="3879822" cy="4708990"/>
          </a:xfrm>
          <a:prstGeom prst="roundRect">
            <a:avLst>
              <a:gd name="adj" fmla="val 5098"/>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011990D6-F071-693C-F352-FD950E4E8CAD}"/>
              </a:ext>
            </a:extLst>
          </p:cNvPr>
          <p:cNvSpPr/>
          <p:nvPr userDrawn="1"/>
        </p:nvSpPr>
        <p:spPr>
          <a:xfrm>
            <a:off x="7566169" y="1307554"/>
            <a:ext cx="3392646" cy="4248324"/>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8" name="Content Placeholder 147">
            <a:extLst>
              <a:ext uri="{FF2B5EF4-FFF2-40B4-BE49-F238E27FC236}">
                <a16:creationId xmlns:a16="http://schemas.microsoft.com/office/drawing/2014/main" id="{69DF3DC9-649E-2CAF-F2F2-7406C8AA8218}"/>
              </a:ext>
            </a:extLst>
          </p:cNvPr>
          <p:cNvSpPr>
            <a:spLocks noGrp="1"/>
          </p:cNvSpPr>
          <p:nvPr>
            <p:ph sz="quarter" idx="11"/>
          </p:nvPr>
        </p:nvSpPr>
        <p:spPr>
          <a:xfrm>
            <a:off x="7848279" y="1580326"/>
            <a:ext cx="2891831" cy="3709138"/>
          </a:xfrm>
        </p:spPr>
        <p:txBody>
          <a:bodyPr>
            <a:normAutofit/>
          </a:bodyPr>
          <a:lstStyle>
            <a:lvl1pPr algn="l">
              <a:buClr>
                <a:schemeClr val="bg1"/>
              </a:buClr>
              <a:defRPr>
                <a:solidFill>
                  <a:schemeClr val="bg2"/>
                </a:solidFill>
              </a:defRPr>
            </a:lvl1pPr>
            <a:lvl2pPr algn="l">
              <a:buClr>
                <a:schemeClr val="bg1"/>
              </a:buClr>
              <a:defRPr>
                <a:solidFill>
                  <a:schemeClr val="bg2"/>
                </a:solidFill>
              </a:defRPr>
            </a:lvl2pPr>
            <a:lvl3pPr algn="l">
              <a:buClr>
                <a:schemeClr val="bg1"/>
              </a:buClr>
              <a:defRPr>
                <a:solidFill>
                  <a:schemeClr val="bg2"/>
                </a:solidFill>
              </a:defRPr>
            </a:lvl3pPr>
            <a:lvl4pPr algn="l">
              <a:buClr>
                <a:schemeClr val="bg1"/>
              </a:buClr>
              <a:defRPr>
                <a:solidFill>
                  <a:schemeClr val="bg2"/>
                </a:solidFill>
              </a:defRPr>
            </a:lvl4pPr>
            <a:lvl5pPr algn="l">
              <a:buClr>
                <a:schemeClr val="bg1"/>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237059"/>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ull Image Background">
    <p:bg>
      <p:bgRef idx="1001">
        <a:schemeClr val="bg1"/>
      </p:bgRef>
    </p:bg>
    <p:spTree>
      <p:nvGrpSpPr>
        <p:cNvPr id="1" name=""/>
        <p:cNvGrpSpPr/>
        <p:nvPr/>
      </p:nvGrpSpPr>
      <p:grpSpPr>
        <a:xfrm>
          <a:off x="0" y="0"/>
          <a:ext cx="0" cy="0"/>
          <a:chOff x="0" y="0"/>
          <a:chExt cx="0" cy="0"/>
        </a:xfrm>
      </p:grpSpPr>
      <p:pic>
        <p:nvPicPr>
          <p:cNvPr id="8" name="Picture 7" descr="A city with lights and lines&#10;&#10;Description automatically generated with medium confidence">
            <a:extLst>
              <a:ext uri="{FF2B5EF4-FFF2-40B4-BE49-F238E27FC236}">
                <a16:creationId xmlns:a16="http://schemas.microsoft.com/office/drawing/2014/main" id="{77134A85-C041-EA20-118A-92E9656954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578" r="6390" b="912"/>
          <a:stretch/>
        </p:blipFill>
        <p:spPr>
          <a:xfrm>
            <a:off x="0" y="1"/>
            <a:ext cx="12192000" cy="6858000"/>
          </a:xfrm>
          <a:prstGeom prst="rect">
            <a:avLst/>
          </a:prstGeom>
        </p:spPr>
      </p:pic>
      <p:sp>
        <p:nvSpPr>
          <p:cNvPr id="3" name="Rectangle 2">
            <a:extLst>
              <a:ext uri="{FF2B5EF4-FFF2-40B4-BE49-F238E27FC236}">
                <a16:creationId xmlns:a16="http://schemas.microsoft.com/office/drawing/2014/main" id="{A77F2AD7-FE9B-2B74-446F-B375F6007C49}"/>
              </a:ext>
            </a:extLst>
          </p:cNvPr>
          <p:cNvSpPr/>
          <p:nvPr userDrawn="1"/>
        </p:nvSpPr>
        <p:spPr>
          <a:xfrm>
            <a:off x="1" y="1"/>
            <a:ext cx="12192000" cy="6858000"/>
          </a:xfrm>
          <a:prstGeom prst="rect">
            <a:avLst/>
          </a:prstGeom>
          <a:gradFill>
            <a:gsLst>
              <a:gs pos="0">
                <a:srgbClr val="000064">
                  <a:alpha val="60000"/>
                </a:srgbClr>
              </a:gs>
              <a:gs pos="100000">
                <a:srgbClr val="7E19BA">
                  <a:alpha val="6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01D89471-FC67-9A9F-7C32-77C9B7EFA036}"/>
              </a:ext>
            </a:extLst>
          </p:cNvPr>
          <p:cNvSpPr>
            <a:spLocks noGrp="1"/>
          </p:cNvSpPr>
          <p:nvPr>
            <p:ph type="title"/>
          </p:nvPr>
        </p:nvSpPr>
        <p:spPr>
          <a:xfrm>
            <a:off x="1060704" y="1751396"/>
            <a:ext cx="10131552" cy="3647849"/>
          </a:xfrm>
        </p:spPr>
        <p:txBody>
          <a:bodyPr/>
          <a:lstStyle>
            <a:lvl1pPr algn="ctr">
              <a:defRPr>
                <a:solidFill>
                  <a:schemeClr val="bg2"/>
                </a:solidFill>
              </a:defRPr>
            </a:lvl1pPr>
          </a:lstStyle>
          <a:p>
            <a:r>
              <a:rPr lang="en-US"/>
              <a:t>Click to edit Master title style</a:t>
            </a:r>
          </a:p>
        </p:txBody>
      </p:sp>
    </p:spTree>
    <p:extLst>
      <p:ext uri="{BB962C8B-B14F-4D97-AF65-F5344CB8AC3E}">
        <p14:creationId xmlns:p14="http://schemas.microsoft.com/office/powerpoint/2010/main" val="3405972088"/>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5">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990381" y="155642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A5C14D3D-B6A6-0C53-6A3D-122CCF71E742}"/>
              </a:ext>
            </a:extLst>
          </p:cNvPr>
          <p:cNvSpPr/>
          <p:nvPr userDrawn="1"/>
        </p:nvSpPr>
        <p:spPr>
          <a:xfrm>
            <a:off x="2896371"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1D3364B2-6DFF-02CB-4D5E-67662086A019}"/>
              </a:ext>
            </a:extLst>
          </p:cNvPr>
          <p:cNvSpPr/>
          <p:nvPr userDrawn="1"/>
        </p:nvSpPr>
        <p:spPr>
          <a:xfrm>
            <a:off x="6355835"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534176" y="154194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1058441" y="155642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96573633-B4B2-5215-48B7-C2678BEDA758}"/>
              </a:ext>
            </a:extLst>
          </p:cNvPr>
          <p:cNvCxnSpPr/>
          <p:nvPr userDrawn="1"/>
        </p:nvCxnSpPr>
        <p:spPr>
          <a:xfrm>
            <a:off x="5844540" y="981903"/>
            <a:ext cx="50292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D311D5E8-4AB2-B8D7-BEBE-51A9719E6EB6}"/>
              </a:ext>
            </a:extLst>
          </p:cNvPr>
          <p:cNvSpPr/>
          <p:nvPr userDrawn="1"/>
        </p:nvSpPr>
        <p:spPr>
          <a:xfrm>
            <a:off x="1062288" y="1450505"/>
            <a:ext cx="3163824"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1070663" y="1541945"/>
            <a:ext cx="3150833" cy="1987430"/>
          </a:xfrm>
          <a:noFill/>
        </p:spPr>
        <p:txBody>
          <a:bodyPr lIns="182880" tIns="274320" bIns="274320" anchor="b"/>
          <a:lstStyle>
            <a:lvl1pPr algn="l">
              <a:defRPr sz="1400">
                <a:solidFill>
                  <a:srgbClr val="131225"/>
                </a:solidFill>
              </a:defRPr>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523109" y="1450505"/>
            <a:ext cx="3163824" cy="91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531484" y="1556425"/>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983930" y="1450505"/>
            <a:ext cx="3163824"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992305" y="1556425"/>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27" name="Rectangle 126">
            <a:extLst>
              <a:ext uri="{FF2B5EF4-FFF2-40B4-BE49-F238E27FC236}">
                <a16:creationId xmlns:a16="http://schemas.microsoft.com/office/drawing/2014/main" id="{5B3C2620-AE97-4719-7A63-5E8516EB41F5}"/>
              </a:ext>
            </a:extLst>
          </p:cNvPr>
          <p:cNvSpPr/>
          <p:nvPr userDrawn="1"/>
        </p:nvSpPr>
        <p:spPr>
          <a:xfrm>
            <a:off x="2896371" y="3793032"/>
            <a:ext cx="3163824" cy="914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9" name="Text Placeholder 93">
            <a:extLst>
              <a:ext uri="{FF2B5EF4-FFF2-40B4-BE49-F238E27FC236}">
                <a16:creationId xmlns:a16="http://schemas.microsoft.com/office/drawing/2014/main" id="{A83C5D3B-138C-F974-8E8D-44CD888C8643}"/>
              </a:ext>
            </a:extLst>
          </p:cNvPr>
          <p:cNvSpPr>
            <a:spLocks noGrp="1"/>
          </p:cNvSpPr>
          <p:nvPr>
            <p:ph type="body" sz="quarter" idx="13"/>
          </p:nvPr>
        </p:nvSpPr>
        <p:spPr>
          <a:xfrm>
            <a:off x="2904746" y="3898952"/>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31" name="Rectangle 130">
            <a:extLst>
              <a:ext uri="{FF2B5EF4-FFF2-40B4-BE49-F238E27FC236}">
                <a16:creationId xmlns:a16="http://schemas.microsoft.com/office/drawing/2014/main" id="{95901C51-EA42-0F74-3B5C-443BE7915058}"/>
              </a:ext>
            </a:extLst>
          </p:cNvPr>
          <p:cNvSpPr/>
          <p:nvPr userDrawn="1"/>
        </p:nvSpPr>
        <p:spPr>
          <a:xfrm>
            <a:off x="6347460" y="3795874"/>
            <a:ext cx="3163824"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3" name="Text Placeholder 93">
            <a:extLst>
              <a:ext uri="{FF2B5EF4-FFF2-40B4-BE49-F238E27FC236}">
                <a16:creationId xmlns:a16="http://schemas.microsoft.com/office/drawing/2014/main" id="{0B8D50D6-D0CC-1AFE-208F-ABB77E3A4311}"/>
              </a:ext>
            </a:extLst>
          </p:cNvPr>
          <p:cNvSpPr>
            <a:spLocks noGrp="1"/>
          </p:cNvSpPr>
          <p:nvPr>
            <p:ph type="body" sz="quarter" idx="14"/>
          </p:nvPr>
        </p:nvSpPr>
        <p:spPr>
          <a:xfrm>
            <a:off x="6355835" y="3901794"/>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pic>
        <p:nvPicPr>
          <p:cNvPr id="95" name="Picture 94" descr="A yellow outline of a person with a speech bubble&#10;&#10;Description automatically generated">
            <a:extLst>
              <a:ext uri="{FF2B5EF4-FFF2-40B4-BE49-F238E27FC236}">
                <a16:creationId xmlns:a16="http://schemas.microsoft.com/office/drawing/2014/main" id="{E5B13EF7-417A-15FD-A8C5-EB3F0FB6B666}"/>
              </a:ext>
            </a:extLst>
          </p:cNvPr>
          <p:cNvPicPr>
            <a:picLocks noChangeAspect="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14160" y="1735340"/>
            <a:ext cx="700185" cy="661014"/>
          </a:xfrm>
          <a:prstGeom prst="rect">
            <a:avLst/>
          </a:prstGeom>
          <a:ln>
            <a:noFill/>
          </a:ln>
        </p:spPr>
      </p:pic>
      <p:pic>
        <p:nvPicPr>
          <p:cNvPr id="105" name="Picture 104" descr="A black and blue screen with a line graph&#10;&#10;Description automatically generated">
            <a:extLst>
              <a:ext uri="{FF2B5EF4-FFF2-40B4-BE49-F238E27FC236}">
                <a16:creationId xmlns:a16="http://schemas.microsoft.com/office/drawing/2014/main" id="{4C79A560-A247-0E94-5243-5429F22A86EF}"/>
              </a:ext>
            </a:extLst>
          </p:cNvPr>
          <p:cNvPicPr>
            <a:picLocks noChangeAspect="1"/>
          </p:cNvPicPr>
          <p:nvPr userDrawn="1"/>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723803" y="1783930"/>
            <a:ext cx="724667" cy="553294"/>
          </a:xfrm>
          <a:prstGeom prst="rect">
            <a:avLst/>
          </a:prstGeom>
        </p:spPr>
      </p:pic>
      <p:pic>
        <p:nvPicPr>
          <p:cNvPr id="114" name="Picture 113" descr="A purple circles and dots&#10;&#10;Description automatically generated">
            <a:extLst>
              <a:ext uri="{FF2B5EF4-FFF2-40B4-BE49-F238E27FC236}">
                <a16:creationId xmlns:a16="http://schemas.microsoft.com/office/drawing/2014/main" id="{2F5D17D0-77B5-18A9-FC23-F835D0897536}"/>
              </a:ext>
            </a:extLst>
          </p:cNvPr>
          <p:cNvPicPr>
            <a:picLocks noChangeAspect="1"/>
          </p:cNvPicPr>
          <p:nvPr userDrawn="1"/>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121442" y="1803617"/>
            <a:ext cx="878115" cy="513920"/>
          </a:xfrm>
          <a:prstGeom prst="rect">
            <a:avLst/>
          </a:prstGeom>
        </p:spPr>
      </p:pic>
      <p:pic>
        <p:nvPicPr>
          <p:cNvPr id="130" name="Picture 129" descr="A purple circles and dots&#10;&#10;Description automatically generated">
            <a:extLst>
              <a:ext uri="{FF2B5EF4-FFF2-40B4-BE49-F238E27FC236}">
                <a16:creationId xmlns:a16="http://schemas.microsoft.com/office/drawing/2014/main" id="{61E3FE9D-E72B-4375-B2DE-016DDF2081DE}"/>
              </a:ext>
            </a:extLst>
          </p:cNvPr>
          <p:cNvPicPr>
            <a:picLocks noChangeAspect="1"/>
          </p:cNvPicPr>
          <p:nvPr userDrawn="1"/>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33883" y="4146144"/>
            <a:ext cx="878115" cy="513920"/>
          </a:xfrm>
          <a:prstGeom prst="rect">
            <a:avLst/>
          </a:prstGeom>
        </p:spPr>
      </p:pic>
      <p:pic>
        <p:nvPicPr>
          <p:cNvPr id="136" name="Picture 135" descr="A green and black file&#10;&#10;Description automatically generated">
            <a:extLst>
              <a:ext uri="{FF2B5EF4-FFF2-40B4-BE49-F238E27FC236}">
                <a16:creationId xmlns:a16="http://schemas.microsoft.com/office/drawing/2014/main" id="{0978C054-1ACB-51BC-3590-2109C886D761}"/>
              </a:ext>
            </a:extLst>
          </p:cNvPr>
          <p:cNvPicPr>
            <a:picLocks noChangeAspect="1"/>
          </p:cNvPicPr>
          <p:nvPr userDrawn="1"/>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556717" y="4106872"/>
            <a:ext cx="460261" cy="592464"/>
          </a:xfrm>
          <a:prstGeom prst="rect">
            <a:avLst/>
          </a:prstGeom>
        </p:spPr>
      </p:pic>
      <p:sp>
        <p:nvSpPr>
          <p:cNvPr id="3" name="Title 2">
            <a:extLst>
              <a:ext uri="{FF2B5EF4-FFF2-40B4-BE49-F238E27FC236}">
                <a16:creationId xmlns:a16="http://schemas.microsoft.com/office/drawing/2014/main" id="{EED6E337-0FF8-B9E1-FFC0-B55502712786}"/>
              </a:ext>
            </a:extLst>
          </p:cNvPr>
          <p:cNvSpPr>
            <a:spLocks noGrp="1"/>
          </p:cNvSpPr>
          <p:nvPr>
            <p:ph type="title"/>
          </p:nvPr>
        </p:nvSpPr>
        <p:spPr>
          <a:xfrm>
            <a:off x="838200" y="404709"/>
            <a:ext cx="10515600" cy="474538"/>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1787731624"/>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5 - No Icons">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7990381" y="155642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A5C14D3D-B6A6-0C53-6A3D-122CCF71E742}"/>
              </a:ext>
            </a:extLst>
          </p:cNvPr>
          <p:cNvSpPr/>
          <p:nvPr userDrawn="1"/>
        </p:nvSpPr>
        <p:spPr>
          <a:xfrm>
            <a:off x="2896371"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1D3364B2-6DFF-02CB-4D5E-67662086A019}"/>
              </a:ext>
            </a:extLst>
          </p:cNvPr>
          <p:cNvSpPr/>
          <p:nvPr userDrawn="1"/>
        </p:nvSpPr>
        <p:spPr>
          <a:xfrm>
            <a:off x="6355835" y="388447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4534176" y="154194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1058441" y="155642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96573633-B4B2-5215-48B7-C2678BEDA758}"/>
              </a:ext>
            </a:extLst>
          </p:cNvPr>
          <p:cNvCxnSpPr/>
          <p:nvPr userDrawn="1"/>
        </p:nvCxnSpPr>
        <p:spPr>
          <a:xfrm>
            <a:off x="5844540" y="981903"/>
            <a:ext cx="50292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D311D5E8-4AB2-B8D7-BEBE-51A9719E6EB6}"/>
              </a:ext>
            </a:extLst>
          </p:cNvPr>
          <p:cNvSpPr/>
          <p:nvPr userDrawn="1"/>
        </p:nvSpPr>
        <p:spPr>
          <a:xfrm>
            <a:off x="1062288" y="1450505"/>
            <a:ext cx="3163824" cy="9144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1070663" y="1541945"/>
            <a:ext cx="3150833" cy="1987430"/>
          </a:xfrm>
          <a:noFill/>
        </p:spPr>
        <p:txBody>
          <a:bodyPr lIns="182880" tIns="274320" bIns="274320" anchor="b"/>
          <a:lstStyle>
            <a:lvl1pPr algn="l">
              <a:defRPr sz="1400">
                <a:solidFill>
                  <a:srgbClr val="131225"/>
                </a:solidFill>
              </a:defRPr>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4523109" y="1450505"/>
            <a:ext cx="3163824" cy="91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4531484" y="1556425"/>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7983930" y="1450505"/>
            <a:ext cx="3163824"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7992305" y="1556425"/>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27" name="Rectangle 126">
            <a:extLst>
              <a:ext uri="{FF2B5EF4-FFF2-40B4-BE49-F238E27FC236}">
                <a16:creationId xmlns:a16="http://schemas.microsoft.com/office/drawing/2014/main" id="{5B3C2620-AE97-4719-7A63-5E8516EB41F5}"/>
              </a:ext>
            </a:extLst>
          </p:cNvPr>
          <p:cNvSpPr/>
          <p:nvPr userDrawn="1"/>
        </p:nvSpPr>
        <p:spPr>
          <a:xfrm>
            <a:off x="2896371" y="3793032"/>
            <a:ext cx="3163824" cy="914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9" name="Text Placeholder 93">
            <a:extLst>
              <a:ext uri="{FF2B5EF4-FFF2-40B4-BE49-F238E27FC236}">
                <a16:creationId xmlns:a16="http://schemas.microsoft.com/office/drawing/2014/main" id="{A83C5D3B-138C-F974-8E8D-44CD888C8643}"/>
              </a:ext>
            </a:extLst>
          </p:cNvPr>
          <p:cNvSpPr>
            <a:spLocks noGrp="1"/>
          </p:cNvSpPr>
          <p:nvPr>
            <p:ph type="body" sz="quarter" idx="13"/>
          </p:nvPr>
        </p:nvSpPr>
        <p:spPr>
          <a:xfrm>
            <a:off x="2904746" y="3898952"/>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131" name="Rectangle 130">
            <a:extLst>
              <a:ext uri="{FF2B5EF4-FFF2-40B4-BE49-F238E27FC236}">
                <a16:creationId xmlns:a16="http://schemas.microsoft.com/office/drawing/2014/main" id="{95901C51-EA42-0F74-3B5C-443BE7915058}"/>
              </a:ext>
            </a:extLst>
          </p:cNvPr>
          <p:cNvSpPr/>
          <p:nvPr userDrawn="1"/>
        </p:nvSpPr>
        <p:spPr>
          <a:xfrm>
            <a:off x="6347460" y="3795874"/>
            <a:ext cx="3163824"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3" name="Text Placeholder 93">
            <a:extLst>
              <a:ext uri="{FF2B5EF4-FFF2-40B4-BE49-F238E27FC236}">
                <a16:creationId xmlns:a16="http://schemas.microsoft.com/office/drawing/2014/main" id="{0B8D50D6-D0CC-1AFE-208F-ABB77E3A4311}"/>
              </a:ext>
            </a:extLst>
          </p:cNvPr>
          <p:cNvSpPr>
            <a:spLocks noGrp="1"/>
          </p:cNvSpPr>
          <p:nvPr>
            <p:ph type="body" sz="quarter" idx="14"/>
          </p:nvPr>
        </p:nvSpPr>
        <p:spPr>
          <a:xfrm>
            <a:off x="6355835" y="3901794"/>
            <a:ext cx="3150833" cy="1952528"/>
          </a:xfrm>
          <a:noFill/>
        </p:spPr>
        <p:txBody>
          <a:bodyPr lIns="182880" tIns="274320" bIns="274320" anchor="b">
            <a:normAutofit/>
          </a:bodyPr>
          <a:lstStyle>
            <a:lvl1pPr algn="l">
              <a:defRPr sz="1400">
                <a:solidFill>
                  <a:srgbClr val="131225"/>
                </a:solidFill>
              </a:defRPr>
            </a:lvl1pPr>
          </a:lstStyle>
          <a:p>
            <a:pPr lvl="0"/>
            <a:r>
              <a:rPr lang="en-US"/>
              <a:t>Click to edit Master text styles</a:t>
            </a:r>
          </a:p>
        </p:txBody>
      </p:sp>
      <p:sp>
        <p:nvSpPr>
          <p:cNvPr id="3" name="Title 2">
            <a:extLst>
              <a:ext uri="{FF2B5EF4-FFF2-40B4-BE49-F238E27FC236}">
                <a16:creationId xmlns:a16="http://schemas.microsoft.com/office/drawing/2014/main" id="{EED6E337-0FF8-B9E1-FFC0-B55502712786}"/>
              </a:ext>
            </a:extLst>
          </p:cNvPr>
          <p:cNvSpPr>
            <a:spLocks noGrp="1"/>
          </p:cNvSpPr>
          <p:nvPr>
            <p:ph type="title"/>
          </p:nvPr>
        </p:nvSpPr>
        <p:spPr>
          <a:xfrm>
            <a:off x="838200" y="404709"/>
            <a:ext cx="10515600" cy="474538"/>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283322160"/>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Information Cards - 4">
    <p:bg>
      <p:bgRef idx="1001">
        <a:schemeClr val="bg1"/>
      </p:bgRef>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DD89BE9-8C03-984D-373D-4BF48E0B55F4}"/>
              </a:ext>
            </a:extLst>
          </p:cNvPr>
          <p:cNvSpPr/>
          <p:nvPr userDrawn="1"/>
        </p:nvSpPr>
        <p:spPr>
          <a:xfrm>
            <a:off x="2679947" y="4158135"/>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A5C14D3D-B6A6-0C53-6A3D-122CCF71E742}"/>
              </a:ext>
            </a:extLst>
          </p:cNvPr>
          <p:cNvSpPr/>
          <p:nvPr userDrawn="1"/>
        </p:nvSpPr>
        <p:spPr>
          <a:xfrm>
            <a:off x="6165595" y="4140583"/>
            <a:ext cx="3154680" cy="195681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574B2C93-4C3A-1E40-E6A9-D2D614057F37}"/>
              </a:ext>
            </a:extLst>
          </p:cNvPr>
          <p:cNvSpPr/>
          <p:nvPr userDrawn="1"/>
        </p:nvSpPr>
        <p:spPr>
          <a:xfrm>
            <a:off x="6154528" y="1821032"/>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4CFE7C51-B154-06BE-AC2C-7D1A28A47F12}"/>
              </a:ext>
            </a:extLst>
          </p:cNvPr>
          <p:cNvSpPr/>
          <p:nvPr userDrawn="1"/>
        </p:nvSpPr>
        <p:spPr>
          <a:xfrm>
            <a:off x="2693707" y="1821881"/>
            <a:ext cx="3154680" cy="1956816"/>
          </a:xfrm>
          <a:prstGeom prst="rect">
            <a:avLst/>
          </a:prstGeom>
          <a:solidFill>
            <a:srgbClr val="EF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96573633-B4B2-5215-48B7-C2678BEDA758}"/>
              </a:ext>
            </a:extLst>
          </p:cNvPr>
          <p:cNvCxnSpPr/>
          <p:nvPr userDrawn="1"/>
        </p:nvCxnSpPr>
        <p:spPr>
          <a:xfrm>
            <a:off x="5852915" y="1227986"/>
            <a:ext cx="50292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D311D5E8-4AB2-B8D7-BEBE-51A9719E6EB6}"/>
              </a:ext>
            </a:extLst>
          </p:cNvPr>
          <p:cNvSpPr/>
          <p:nvPr userDrawn="1"/>
        </p:nvSpPr>
        <p:spPr>
          <a:xfrm>
            <a:off x="2693707" y="1730441"/>
            <a:ext cx="3163824" cy="91440"/>
          </a:xfrm>
          <a:prstGeom prst="rect">
            <a:avLst/>
          </a:prstGeom>
          <a:solidFill>
            <a:srgbClr val="731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6" name="Text Placeholder 93">
            <a:extLst>
              <a:ext uri="{FF2B5EF4-FFF2-40B4-BE49-F238E27FC236}">
                <a16:creationId xmlns:a16="http://schemas.microsoft.com/office/drawing/2014/main" id="{617CB888-C60C-8887-8C85-5B0D1409493C}"/>
              </a:ext>
            </a:extLst>
          </p:cNvPr>
          <p:cNvSpPr>
            <a:spLocks noGrp="1"/>
          </p:cNvSpPr>
          <p:nvPr>
            <p:ph type="body" sz="quarter" idx="10"/>
          </p:nvPr>
        </p:nvSpPr>
        <p:spPr>
          <a:xfrm>
            <a:off x="2702082" y="1821881"/>
            <a:ext cx="3150833" cy="1987430"/>
          </a:xfrm>
          <a:noFill/>
        </p:spPr>
        <p:txBody>
          <a:bodyPr lIns="182880" tIns="274320" bIns="274320" anchor="b">
            <a:normAutofit/>
          </a:bodyPr>
          <a:lstStyle>
            <a:lvl1pPr algn="l">
              <a:defRPr sz="1400"/>
            </a:lvl1pPr>
          </a:lstStyle>
          <a:p>
            <a:pPr lvl="0"/>
            <a:r>
              <a:rPr lang="en-US"/>
              <a:t>Click to edit Master text styles</a:t>
            </a:r>
          </a:p>
        </p:txBody>
      </p:sp>
      <p:sp>
        <p:nvSpPr>
          <p:cNvPr id="101" name="Rectangle 100">
            <a:extLst>
              <a:ext uri="{FF2B5EF4-FFF2-40B4-BE49-F238E27FC236}">
                <a16:creationId xmlns:a16="http://schemas.microsoft.com/office/drawing/2014/main" id="{841D2192-37A5-4599-0736-A2B67B9DBEFE}"/>
              </a:ext>
            </a:extLst>
          </p:cNvPr>
          <p:cNvSpPr/>
          <p:nvPr userDrawn="1"/>
        </p:nvSpPr>
        <p:spPr>
          <a:xfrm>
            <a:off x="6154528" y="1730441"/>
            <a:ext cx="3163824" cy="91440"/>
          </a:xfrm>
          <a:prstGeom prst="rect">
            <a:avLst/>
          </a:prstGeom>
          <a:solidFill>
            <a:srgbClr val="424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3" name="Text Placeholder 93">
            <a:extLst>
              <a:ext uri="{FF2B5EF4-FFF2-40B4-BE49-F238E27FC236}">
                <a16:creationId xmlns:a16="http://schemas.microsoft.com/office/drawing/2014/main" id="{88AADB0E-1196-FC9D-1AA6-5A65AD8045C0}"/>
              </a:ext>
            </a:extLst>
          </p:cNvPr>
          <p:cNvSpPr>
            <a:spLocks noGrp="1"/>
          </p:cNvSpPr>
          <p:nvPr>
            <p:ph type="body" sz="quarter" idx="11"/>
          </p:nvPr>
        </p:nvSpPr>
        <p:spPr>
          <a:xfrm>
            <a:off x="6162903" y="1836361"/>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10" name="Rectangle 109">
            <a:extLst>
              <a:ext uri="{FF2B5EF4-FFF2-40B4-BE49-F238E27FC236}">
                <a16:creationId xmlns:a16="http://schemas.microsoft.com/office/drawing/2014/main" id="{41916B1B-9AF8-C514-E778-7556F1FF78B8}"/>
              </a:ext>
            </a:extLst>
          </p:cNvPr>
          <p:cNvSpPr/>
          <p:nvPr userDrawn="1"/>
        </p:nvSpPr>
        <p:spPr>
          <a:xfrm>
            <a:off x="2680287" y="4066695"/>
            <a:ext cx="3163824" cy="914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 name="Text Placeholder 93">
            <a:extLst>
              <a:ext uri="{FF2B5EF4-FFF2-40B4-BE49-F238E27FC236}">
                <a16:creationId xmlns:a16="http://schemas.microsoft.com/office/drawing/2014/main" id="{6E5D4B00-DE10-A0D1-B211-98275DCE3193}"/>
              </a:ext>
            </a:extLst>
          </p:cNvPr>
          <p:cNvSpPr>
            <a:spLocks noGrp="1"/>
          </p:cNvSpPr>
          <p:nvPr>
            <p:ph type="body" sz="quarter" idx="12"/>
          </p:nvPr>
        </p:nvSpPr>
        <p:spPr>
          <a:xfrm>
            <a:off x="2689091" y="4150775"/>
            <a:ext cx="3150833" cy="1952528"/>
          </a:xfrm>
          <a:noFill/>
        </p:spPr>
        <p:txBody>
          <a:bodyPr lIns="182880" tIns="274320" bIns="274320" anchor="b">
            <a:normAutofit/>
          </a:bodyPr>
          <a:lstStyle>
            <a:lvl1pPr algn="l">
              <a:defRPr sz="1400"/>
            </a:lvl1pPr>
          </a:lstStyle>
          <a:p>
            <a:pPr lvl="0"/>
            <a:r>
              <a:rPr lang="en-US"/>
              <a:t>Click to edit Master text styles</a:t>
            </a:r>
          </a:p>
        </p:txBody>
      </p:sp>
      <p:sp>
        <p:nvSpPr>
          <p:cNvPr id="127" name="Rectangle 126">
            <a:extLst>
              <a:ext uri="{FF2B5EF4-FFF2-40B4-BE49-F238E27FC236}">
                <a16:creationId xmlns:a16="http://schemas.microsoft.com/office/drawing/2014/main" id="{5B3C2620-AE97-4719-7A63-5E8516EB41F5}"/>
              </a:ext>
            </a:extLst>
          </p:cNvPr>
          <p:cNvSpPr/>
          <p:nvPr userDrawn="1"/>
        </p:nvSpPr>
        <p:spPr>
          <a:xfrm>
            <a:off x="6165595" y="4049143"/>
            <a:ext cx="3163824" cy="914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9" name="Text Placeholder 93">
            <a:extLst>
              <a:ext uri="{FF2B5EF4-FFF2-40B4-BE49-F238E27FC236}">
                <a16:creationId xmlns:a16="http://schemas.microsoft.com/office/drawing/2014/main" id="{A83C5D3B-138C-F974-8E8D-44CD888C8643}"/>
              </a:ext>
            </a:extLst>
          </p:cNvPr>
          <p:cNvSpPr>
            <a:spLocks noGrp="1"/>
          </p:cNvSpPr>
          <p:nvPr>
            <p:ph type="body" sz="quarter" idx="13"/>
          </p:nvPr>
        </p:nvSpPr>
        <p:spPr>
          <a:xfrm>
            <a:off x="6173970" y="4155063"/>
            <a:ext cx="3150833" cy="1952528"/>
          </a:xfrm>
          <a:solidFill>
            <a:srgbClr val="EFEDF2"/>
          </a:solidFill>
        </p:spPr>
        <p:txBody>
          <a:bodyPr lIns="182880" tIns="274320" bIns="274320" anchor="b">
            <a:normAutofit/>
          </a:bodyPr>
          <a:lstStyle>
            <a:lvl1pPr algn="l">
              <a:defRPr sz="1400"/>
            </a:lvl1pPr>
          </a:lstStyle>
          <a:p>
            <a:pPr lvl="0"/>
            <a:r>
              <a:rPr lang="en-US"/>
              <a:t>Click to edit Master text styles</a:t>
            </a:r>
          </a:p>
        </p:txBody>
      </p:sp>
      <p:pic>
        <p:nvPicPr>
          <p:cNvPr id="22" name="Graphic 21">
            <a:extLst>
              <a:ext uri="{FF2B5EF4-FFF2-40B4-BE49-F238E27FC236}">
                <a16:creationId xmlns:a16="http://schemas.microsoft.com/office/drawing/2014/main" id="{7D92CB0A-CAF0-3712-ECBC-BD86EBE414D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588"/>
          <a:stretch/>
        </p:blipFill>
        <p:spPr>
          <a:xfrm>
            <a:off x="6302744" y="1917540"/>
            <a:ext cx="826850" cy="758750"/>
          </a:xfrm>
          <a:prstGeom prst="rect">
            <a:avLst/>
          </a:prstGeom>
        </p:spPr>
      </p:pic>
      <p:grpSp>
        <p:nvGrpSpPr>
          <p:cNvPr id="27" name="Graphic 24">
            <a:extLst>
              <a:ext uri="{FF2B5EF4-FFF2-40B4-BE49-F238E27FC236}">
                <a16:creationId xmlns:a16="http://schemas.microsoft.com/office/drawing/2014/main" id="{E46B437F-49F1-0034-4F70-B5937BCF3150}"/>
              </a:ext>
            </a:extLst>
          </p:cNvPr>
          <p:cNvGrpSpPr/>
          <p:nvPr userDrawn="1"/>
        </p:nvGrpSpPr>
        <p:grpSpPr>
          <a:xfrm>
            <a:off x="2956313" y="4339181"/>
            <a:ext cx="773580" cy="947327"/>
            <a:chOff x="2861447" y="4339181"/>
            <a:chExt cx="868446" cy="1063500"/>
          </a:xfrm>
          <a:solidFill>
            <a:schemeClr val="accent4"/>
          </a:solidFill>
        </p:grpSpPr>
        <p:sp>
          <p:nvSpPr>
            <p:cNvPr id="28" name="Freeform 27">
              <a:extLst>
                <a:ext uri="{FF2B5EF4-FFF2-40B4-BE49-F238E27FC236}">
                  <a16:creationId xmlns:a16="http://schemas.microsoft.com/office/drawing/2014/main" id="{5FE77CEC-2A87-AE50-3CDB-D3E20D6A44CA}"/>
                </a:ext>
              </a:extLst>
            </p:cNvPr>
            <p:cNvSpPr/>
            <p:nvPr/>
          </p:nvSpPr>
          <p:spPr>
            <a:xfrm>
              <a:off x="3178360" y="4472061"/>
              <a:ext cx="236509" cy="237481"/>
            </a:xfrm>
            <a:custGeom>
              <a:avLst/>
              <a:gdLst>
                <a:gd name="connsiteX0" fmla="*/ 117310 w 236509"/>
                <a:gd name="connsiteY0" fmla="*/ 237477 h 237481"/>
                <a:gd name="connsiteX1" fmla="*/ 236505 w 236509"/>
                <a:gd name="connsiteY1" fmla="*/ 119690 h 237481"/>
                <a:gd name="connsiteX2" fmla="*/ 119202 w 236509"/>
                <a:gd name="connsiteY2" fmla="*/ 4 h 237481"/>
                <a:gd name="connsiteX3" fmla="*/ 8 w 236509"/>
                <a:gd name="connsiteY3" fmla="*/ 117791 h 237481"/>
                <a:gd name="connsiteX4" fmla="*/ 4 w 236509"/>
                <a:gd name="connsiteY4" fmla="*/ 118737 h 237481"/>
                <a:gd name="connsiteX5" fmla="*/ 116361 w 236509"/>
                <a:gd name="connsiteY5" fmla="*/ 237473 h 237481"/>
                <a:gd name="connsiteX6" fmla="*/ 117310 w 236509"/>
                <a:gd name="connsiteY6" fmla="*/ 237477 h 237481"/>
                <a:gd name="connsiteX7" fmla="*/ 117310 w 236509"/>
                <a:gd name="connsiteY7" fmla="*/ 19945 h 237481"/>
                <a:gd name="connsiteX8" fmla="*/ 217580 w 236509"/>
                <a:gd name="connsiteY8" fmla="*/ 118737 h 237481"/>
                <a:gd name="connsiteX9" fmla="*/ 119194 w 236509"/>
                <a:gd name="connsiteY9" fmla="*/ 219420 h 237481"/>
                <a:gd name="connsiteX10" fmla="*/ 18924 w 236509"/>
                <a:gd name="connsiteY10" fmla="*/ 120628 h 237481"/>
                <a:gd name="connsiteX11" fmla="*/ 18924 w 236509"/>
                <a:gd name="connsiteY11" fmla="*/ 118737 h 237481"/>
                <a:gd name="connsiteX12" fmla="*/ 117310 w 236509"/>
                <a:gd name="connsiteY12" fmla="*/ 19945 h 23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509" h="237481">
                  <a:moveTo>
                    <a:pt x="117310" y="237477"/>
                  </a:moveTo>
                  <a:cubicBezTo>
                    <a:pt x="182617" y="238002"/>
                    <a:pt x="235983" y="185267"/>
                    <a:pt x="236505" y="119690"/>
                  </a:cubicBezTo>
                  <a:cubicBezTo>
                    <a:pt x="237027" y="54114"/>
                    <a:pt x="184509" y="528"/>
                    <a:pt x="119202" y="4"/>
                  </a:cubicBezTo>
                  <a:cubicBezTo>
                    <a:pt x="53896" y="-520"/>
                    <a:pt x="530" y="52215"/>
                    <a:pt x="8" y="117791"/>
                  </a:cubicBezTo>
                  <a:cubicBezTo>
                    <a:pt x="5" y="118106"/>
                    <a:pt x="4" y="118421"/>
                    <a:pt x="4" y="118737"/>
                  </a:cubicBezTo>
                  <a:cubicBezTo>
                    <a:pt x="-518" y="183789"/>
                    <a:pt x="51576" y="236949"/>
                    <a:pt x="116361" y="237473"/>
                  </a:cubicBezTo>
                  <a:cubicBezTo>
                    <a:pt x="116678" y="237476"/>
                    <a:pt x="116994" y="237477"/>
                    <a:pt x="117310" y="237477"/>
                  </a:cubicBezTo>
                  <a:close/>
                  <a:moveTo>
                    <a:pt x="117310" y="19945"/>
                  </a:moveTo>
                  <a:cubicBezTo>
                    <a:pt x="172167" y="19422"/>
                    <a:pt x="217060" y="63654"/>
                    <a:pt x="217580" y="118737"/>
                  </a:cubicBezTo>
                  <a:cubicBezTo>
                    <a:pt x="218099" y="173820"/>
                    <a:pt x="174051" y="218898"/>
                    <a:pt x="119194" y="219420"/>
                  </a:cubicBezTo>
                  <a:cubicBezTo>
                    <a:pt x="64336" y="219942"/>
                    <a:pt x="19445" y="175711"/>
                    <a:pt x="18924" y="120628"/>
                  </a:cubicBezTo>
                  <a:cubicBezTo>
                    <a:pt x="18919" y="119997"/>
                    <a:pt x="18919" y="119368"/>
                    <a:pt x="18924" y="118737"/>
                  </a:cubicBezTo>
                  <a:cubicBezTo>
                    <a:pt x="18924" y="64175"/>
                    <a:pt x="62973" y="19945"/>
                    <a:pt x="117310" y="19945"/>
                  </a:cubicBezTo>
                  <a:close/>
                </a:path>
              </a:pathLst>
            </a:custGeom>
            <a:grp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224"/>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28500629-D581-AB9E-731C-5DBE22D0FD8A}"/>
                </a:ext>
              </a:extLst>
            </p:cNvPr>
            <p:cNvSpPr/>
            <p:nvPr/>
          </p:nvSpPr>
          <p:spPr>
            <a:xfrm>
              <a:off x="3068626" y="4726509"/>
              <a:ext cx="454089" cy="194861"/>
            </a:xfrm>
            <a:custGeom>
              <a:avLst/>
              <a:gdLst>
                <a:gd name="connsiteX0" fmla="*/ 11352 w 454089"/>
                <a:gd name="connsiteY0" fmla="*/ 194862 h 194861"/>
                <a:gd name="connsiteX1" fmla="*/ 442738 w 454089"/>
                <a:gd name="connsiteY1" fmla="*/ 194862 h 194861"/>
                <a:gd name="connsiteX2" fmla="*/ 454090 w 454089"/>
                <a:gd name="connsiteY2" fmla="*/ 190112 h 194861"/>
                <a:gd name="connsiteX3" fmla="*/ 454090 w 454089"/>
                <a:gd name="connsiteY3" fmla="*/ 172064 h 194861"/>
                <a:gd name="connsiteX4" fmla="*/ 318809 w 454089"/>
                <a:gd name="connsiteY4" fmla="*/ 127 h 194861"/>
                <a:gd name="connsiteX5" fmla="*/ 310295 w 454089"/>
                <a:gd name="connsiteY5" fmla="*/ 2027 h 194861"/>
                <a:gd name="connsiteX6" fmla="*/ 227991 w 454089"/>
                <a:gd name="connsiteY6" fmla="*/ 28625 h 194861"/>
                <a:gd name="connsiteX7" fmla="*/ 144741 w 454089"/>
                <a:gd name="connsiteY7" fmla="*/ 2027 h 194861"/>
                <a:gd name="connsiteX8" fmla="*/ 136227 w 454089"/>
                <a:gd name="connsiteY8" fmla="*/ 127 h 194861"/>
                <a:gd name="connsiteX9" fmla="*/ 0 w 454089"/>
                <a:gd name="connsiteY9" fmla="*/ 172064 h 194861"/>
                <a:gd name="connsiteX10" fmla="*/ 0 w 454089"/>
                <a:gd name="connsiteY10" fmla="*/ 190112 h 194861"/>
                <a:gd name="connsiteX11" fmla="*/ 11352 w 454089"/>
                <a:gd name="connsiteY11" fmla="*/ 194862 h 194861"/>
                <a:gd name="connsiteX12" fmla="*/ 18920 w 454089"/>
                <a:gd name="connsiteY12" fmla="*/ 172064 h 194861"/>
                <a:gd name="connsiteX13" fmla="*/ 136227 w 454089"/>
                <a:gd name="connsiteY13" fmla="*/ 20076 h 194861"/>
                <a:gd name="connsiteX14" fmla="*/ 227045 w 454089"/>
                <a:gd name="connsiteY14" fmla="*/ 47624 h 194861"/>
                <a:gd name="connsiteX15" fmla="*/ 317863 w 454089"/>
                <a:gd name="connsiteY15" fmla="*/ 20076 h 194861"/>
                <a:gd name="connsiteX16" fmla="*/ 435169 w 454089"/>
                <a:gd name="connsiteY16" fmla="*/ 172064 h 194861"/>
                <a:gd name="connsiteX17" fmla="*/ 435169 w 454089"/>
                <a:gd name="connsiteY17" fmla="*/ 175863 h 194861"/>
                <a:gd name="connsiteX18" fmla="*/ 18920 w 454089"/>
                <a:gd name="connsiteY18" fmla="*/ 175863 h 19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089" h="194861">
                  <a:moveTo>
                    <a:pt x="11352" y="194862"/>
                  </a:moveTo>
                  <a:lnTo>
                    <a:pt x="442738" y="194862"/>
                  </a:lnTo>
                  <a:cubicBezTo>
                    <a:pt x="448414" y="194862"/>
                    <a:pt x="454090" y="194862"/>
                    <a:pt x="454090" y="190112"/>
                  </a:cubicBezTo>
                  <a:lnTo>
                    <a:pt x="454090" y="172064"/>
                  </a:lnTo>
                  <a:cubicBezTo>
                    <a:pt x="453426" y="90443"/>
                    <a:pt x="397734" y="19663"/>
                    <a:pt x="318809" y="127"/>
                  </a:cubicBezTo>
                  <a:cubicBezTo>
                    <a:pt x="315842" y="-153"/>
                    <a:pt x="312864" y="512"/>
                    <a:pt x="310295" y="2027"/>
                  </a:cubicBezTo>
                  <a:cubicBezTo>
                    <a:pt x="286284" y="19274"/>
                    <a:pt x="257513" y="28572"/>
                    <a:pt x="227991" y="28625"/>
                  </a:cubicBezTo>
                  <a:cubicBezTo>
                    <a:pt x="198204" y="28399"/>
                    <a:pt x="169182" y="19127"/>
                    <a:pt x="144741" y="2027"/>
                  </a:cubicBezTo>
                  <a:cubicBezTo>
                    <a:pt x="142229" y="371"/>
                    <a:pt x="139201" y="-305"/>
                    <a:pt x="136227" y="127"/>
                  </a:cubicBezTo>
                  <a:cubicBezTo>
                    <a:pt x="56926" y="19292"/>
                    <a:pt x="773" y="90165"/>
                    <a:pt x="0" y="172064"/>
                  </a:cubicBezTo>
                  <a:lnTo>
                    <a:pt x="0" y="190112"/>
                  </a:lnTo>
                  <a:cubicBezTo>
                    <a:pt x="0" y="194862"/>
                    <a:pt x="5676" y="194862"/>
                    <a:pt x="11352" y="194862"/>
                  </a:cubicBezTo>
                  <a:close/>
                  <a:moveTo>
                    <a:pt x="18920" y="172064"/>
                  </a:moveTo>
                  <a:cubicBezTo>
                    <a:pt x="19504" y="100666"/>
                    <a:pt x="67517" y="38458"/>
                    <a:pt x="136227" y="20076"/>
                  </a:cubicBezTo>
                  <a:cubicBezTo>
                    <a:pt x="163052" y="38219"/>
                    <a:pt x="194702" y="47820"/>
                    <a:pt x="227045" y="47624"/>
                  </a:cubicBezTo>
                  <a:cubicBezTo>
                    <a:pt x="259370" y="47703"/>
                    <a:pt x="290987" y="38113"/>
                    <a:pt x="317863" y="20076"/>
                  </a:cubicBezTo>
                  <a:cubicBezTo>
                    <a:pt x="386572" y="38458"/>
                    <a:pt x="434586" y="100666"/>
                    <a:pt x="435169" y="172064"/>
                  </a:cubicBezTo>
                  <a:lnTo>
                    <a:pt x="435169" y="175863"/>
                  </a:lnTo>
                  <a:lnTo>
                    <a:pt x="18920" y="175863"/>
                  </a:lnTo>
                  <a:close/>
                </a:path>
              </a:pathLst>
            </a:custGeom>
            <a:grp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224"/>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A9B72835-6979-CC50-1832-0E525E10E868}"/>
                </a:ext>
              </a:extLst>
            </p:cNvPr>
            <p:cNvSpPr/>
            <p:nvPr/>
          </p:nvSpPr>
          <p:spPr>
            <a:xfrm>
              <a:off x="3423950" y="4917571"/>
              <a:ext cx="305943" cy="263158"/>
            </a:xfrm>
            <a:custGeom>
              <a:avLst/>
              <a:gdLst>
                <a:gd name="connsiteX0" fmla="*/ 305944 w 305943"/>
                <a:gd name="connsiteY0" fmla="*/ 8549 h 263158"/>
                <a:gd name="connsiteX1" fmla="*/ 296484 w 305943"/>
                <a:gd name="connsiteY1" fmla="*/ 0 h 263158"/>
                <a:gd name="connsiteX2" fmla="*/ 287023 w 305943"/>
                <a:gd name="connsiteY2" fmla="*/ 7600 h 263158"/>
                <a:gd name="connsiteX3" fmla="*/ 156479 w 305943"/>
                <a:gd name="connsiteY3" fmla="*/ 136789 h 263158"/>
                <a:gd name="connsiteX4" fmla="*/ 156472 w 305943"/>
                <a:gd name="connsiteY4" fmla="*/ 136789 h 263158"/>
                <a:gd name="connsiteX5" fmla="*/ 29706 w 305943"/>
                <a:gd name="connsiteY5" fmla="*/ 136789 h 263158"/>
                <a:gd name="connsiteX6" fmla="*/ 105387 w 305943"/>
                <a:gd name="connsiteY6" fmla="*/ 51296 h 263158"/>
                <a:gd name="connsiteX7" fmla="*/ 104761 w 305943"/>
                <a:gd name="connsiteY7" fmla="*/ 39222 h 263158"/>
                <a:gd name="connsiteX8" fmla="*/ 104441 w 305943"/>
                <a:gd name="connsiteY8" fmla="*/ 38947 h 263158"/>
                <a:gd name="connsiteX9" fmla="*/ 91197 w 305943"/>
                <a:gd name="connsiteY9" fmla="*/ 39897 h 263158"/>
                <a:gd name="connsiteX10" fmla="*/ 2271 w 305943"/>
                <a:gd name="connsiteY10" fmla="*/ 144389 h 263158"/>
                <a:gd name="connsiteX11" fmla="*/ 2271 w 305943"/>
                <a:gd name="connsiteY11" fmla="*/ 156738 h 263158"/>
                <a:gd name="connsiteX12" fmla="*/ 91197 w 305943"/>
                <a:gd name="connsiteY12" fmla="*/ 259329 h 263158"/>
                <a:gd name="connsiteX13" fmla="*/ 97819 w 305943"/>
                <a:gd name="connsiteY13" fmla="*/ 263129 h 263158"/>
                <a:gd name="connsiteX14" fmla="*/ 104441 w 305943"/>
                <a:gd name="connsiteY14" fmla="*/ 260279 h 263158"/>
                <a:gd name="connsiteX15" fmla="*/ 105387 w 305943"/>
                <a:gd name="connsiteY15" fmla="*/ 245081 h 263158"/>
                <a:gd name="connsiteX16" fmla="*/ 30652 w 305943"/>
                <a:gd name="connsiteY16" fmla="*/ 155788 h 263158"/>
                <a:gd name="connsiteX17" fmla="*/ 156472 w 305943"/>
                <a:gd name="connsiteY17" fmla="*/ 155788 h 263158"/>
                <a:gd name="connsiteX18" fmla="*/ 305934 w 305943"/>
                <a:gd name="connsiteY18" fmla="*/ 9515 h 263158"/>
                <a:gd name="connsiteX19" fmla="*/ 305944 w 305943"/>
                <a:gd name="connsiteY19" fmla="*/ 8549 h 26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5943" h="263158">
                  <a:moveTo>
                    <a:pt x="305944" y="8549"/>
                  </a:moveTo>
                  <a:cubicBezTo>
                    <a:pt x="305457" y="3677"/>
                    <a:pt x="301360" y="-25"/>
                    <a:pt x="296484" y="0"/>
                  </a:cubicBezTo>
                  <a:cubicBezTo>
                    <a:pt x="290807" y="0"/>
                    <a:pt x="287023" y="2850"/>
                    <a:pt x="287023" y="7600"/>
                  </a:cubicBezTo>
                  <a:cubicBezTo>
                    <a:pt x="286503" y="79472"/>
                    <a:pt x="228056" y="137312"/>
                    <a:pt x="156479" y="136789"/>
                  </a:cubicBezTo>
                  <a:cubicBezTo>
                    <a:pt x="156477" y="136789"/>
                    <a:pt x="156474" y="136789"/>
                    <a:pt x="156472" y="136789"/>
                  </a:cubicBezTo>
                  <a:lnTo>
                    <a:pt x="29706" y="136789"/>
                  </a:lnTo>
                  <a:lnTo>
                    <a:pt x="105387" y="51296"/>
                  </a:lnTo>
                  <a:cubicBezTo>
                    <a:pt x="108535" y="47788"/>
                    <a:pt x="108254" y="42382"/>
                    <a:pt x="104761" y="39222"/>
                  </a:cubicBezTo>
                  <a:cubicBezTo>
                    <a:pt x="104656" y="39128"/>
                    <a:pt x="104550" y="39036"/>
                    <a:pt x="104441" y="38947"/>
                  </a:cubicBezTo>
                  <a:cubicBezTo>
                    <a:pt x="100510" y="35577"/>
                    <a:pt x="94612" y="36000"/>
                    <a:pt x="91197" y="39897"/>
                  </a:cubicBezTo>
                  <a:lnTo>
                    <a:pt x="2271" y="144389"/>
                  </a:lnTo>
                  <a:cubicBezTo>
                    <a:pt x="-757" y="147943"/>
                    <a:pt x="-757" y="153183"/>
                    <a:pt x="2271" y="156738"/>
                  </a:cubicBezTo>
                  <a:lnTo>
                    <a:pt x="91197" y="259329"/>
                  </a:lnTo>
                  <a:cubicBezTo>
                    <a:pt x="92383" y="261873"/>
                    <a:pt x="95034" y="263394"/>
                    <a:pt x="97819" y="263129"/>
                  </a:cubicBezTo>
                  <a:cubicBezTo>
                    <a:pt x="100294" y="263001"/>
                    <a:pt x="102642" y="261991"/>
                    <a:pt x="104441" y="260279"/>
                  </a:cubicBezTo>
                  <a:cubicBezTo>
                    <a:pt x="108200" y="256034"/>
                    <a:pt x="108591" y="249763"/>
                    <a:pt x="105387" y="245081"/>
                  </a:cubicBezTo>
                  <a:lnTo>
                    <a:pt x="30652" y="155788"/>
                  </a:lnTo>
                  <a:lnTo>
                    <a:pt x="156472" y="155788"/>
                  </a:lnTo>
                  <a:cubicBezTo>
                    <a:pt x="237971" y="156838"/>
                    <a:pt x="304888" y="91350"/>
                    <a:pt x="305934" y="9515"/>
                  </a:cubicBezTo>
                  <a:cubicBezTo>
                    <a:pt x="305939" y="9193"/>
                    <a:pt x="305942" y="8871"/>
                    <a:pt x="305944" y="8549"/>
                  </a:cubicBezTo>
                  <a:close/>
                </a:path>
              </a:pathLst>
            </a:custGeom>
            <a:grp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224"/>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FD0049BE-61CB-CA4F-4926-C3B6C68523A8}"/>
                </a:ext>
              </a:extLst>
            </p:cNvPr>
            <p:cNvSpPr/>
            <p:nvPr/>
          </p:nvSpPr>
          <p:spPr>
            <a:xfrm>
              <a:off x="2861447" y="4339181"/>
              <a:ext cx="314197" cy="263015"/>
            </a:xfrm>
            <a:custGeom>
              <a:avLst/>
              <a:gdLst>
                <a:gd name="connsiteX0" fmla="*/ 210017 w 314197"/>
                <a:gd name="connsiteY0" fmla="*/ 223119 h 263015"/>
                <a:gd name="connsiteX1" fmla="*/ 216639 w 314197"/>
                <a:gd name="connsiteY1" fmla="*/ 225018 h 263015"/>
                <a:gd name="connsiteX2" fmla="*/ 223261 w 314197"/>
                <a:gd name="connsiteY2" fmla="*/ 222169 h 263015"/>
                <a:gd name="connsiteX3" fmla="*/ 312187 w 314197"/>
                <a:gd name="connsiteY3" fmla="*/ 118627 h 263015"/>
                <a:gd name="connsiteX4" fmla="*/ 312187 w 314197"/>
                <a:gd name="connsiteY4" fmla="*/ 106278 h 263015"/>
                <a:gd name="connsiteX5" fmla="*/ 223261 w 314197"/>
                <a:gd name="connsiteY5" fmla="*/ 3686 h 263015"/>
                <a:gd name="connsiteX6" fmla="*/ 211415 w 314197"/>
                <a:gd name="connsiteY6" fmla="*/ 1519 h 263015"/>
                <a:gd name="connsiteX7" fmla="*/ 210017 w 314197"/>
                <a:gd name="connsiteY7" fmla="*/ 2736 h 263015"/>
                <a:gd name="connsiteX8" fmla="*/ 209071 w 314197"/>
                <a:gd name="connsiteY8" fmla="*/ 17935 h 263015"/>
                <a:gd name="connsiteX9" fmla="*/ 283806 w 314197"/>
                <a:gd name="connsiteY9" fmla="*/ 107228 h 263015"/>
                <a:gd name="connsiteX10" fmla="*/ 149471 w 314197"/>
                <a:gd name="connsiteY10" fmla="*/ 107228 h 263015"/>
                <a:gd name="connsiteX11" fmla="*/ 9 w 314197"/>
                <a:gd name="connsiteY11" fmla="*/ 253501 h 263015"/>
                <a:gd name="connsiteX12" fmla="*/ 0 w 314197"/>
                <a:gd name="connsiteY12" fmla="*/ 254466 h 263015"/>
                <a:gd name="connsiteX13" fmla="*/ 9460 w 314197"/>
                <a:gd name="connsiteY13" fmla="*/ 263015 h 263015"/>
                <a:gd name="connsiteX14" fmla="*/ 18920 w 314197"/>
                <a:gd name="connsiteY14" fmla="*/ 255416 h 263015"/>
                <a:gd name="connsiteX15" fmla="*/ 149465 w 314197"/>
                <a:gd name="connsiteY15" fmla="*/ 126226 h 263015"/>
                <a:gd name="connsiteX16" fmla="*/ 149471 w 314197"/>
                <a:gd name="connsiteY16" fmla="*/ 126226 h 263015"/>
                <a:gd name="connsiteX17" fmla="*/ 284752 w 314197"/>
                <a:gd name="connsiteY17" fmla="*/ 126226 h 263015"/>
                <a:gd name="connsiteX18" fmla="*/ 209071 w 314197"/>
                <a:gd name="connsiteY18" fmla="*/ 211719 h 263015"/>
                <a:gd name="connsiteX19" fmla="*/ 209247 w 314197"/>
                <a:gd name="connsiteY19" fmla="*/ 222465 h 263015"/>
                <a:gd name="connsiteX20" fmla="*/ 210017 w 314197"/>
                <a:gd name="connsiteY20" fmla="*/ 223119 h 26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197" h="263015">
                  <a:moveTo>
                    <a:pt x="210017" y="223119"/>
                  </a:moveTo>
                  <a:cubicBezTo>
                    <a:pt x="211908" y="224565"/>
                    <a:pt x="214272" y="225244"/>
                    <a:pt x="216639" y="225018"/>
                  </a:cubicBezTo>
                  <a:cubicBezTo>
                    <a:pt x="219157" y="225099"/>
                    <a:pt x="221583" y="224056"/>
                    <a:pt x="223261" y="222169"/>
                  </a:cubicBezTo>
                  <a:lnTo>
                    <a:pt x="312187" y="118627"/>
                  </a:lnTo>
                  <a:cubicBezTo>
                    <a:pt x="314868" y="114951"/>
                    <a:pt x="314868" y="109954"/>
                    <a:pt x="312187" y="106278"/>
                  </a:cubicBezTo>
                  <a:lnTo>
                    <a:pt x="223261" y="3686"/>
                  </a:lnTo>
                  <a:cubicBezTo>
                    <a:pt x="220585" y="-197"/>
                    <a:pt x="215282" y="-1167"/>
                    <a:pt x="211415" y="1519"/>
                  </a:cubicBezTo>
                  <a:cubicBezTo>
                    <a:pt x="210906" y="1873"/>
                    <a:pt x="210438" y="2281"/>
                    <a:pt x="210017" y="2736"/>
                  </a:cubicBezTo>
                  <a:cubicBezTo>
                    <a:pt x="206258" y="6981"/>
                    <a:pt x="205867" y="13253"/>
                    <a:pt x="209071" y="17935"/>
                  </a:cubicBezTo>
                  <a:lnTo>
                    <a:pt x="283806" y="107228"/>
                  </a:lnTo>
                  <a:lnTo>
                    <a:pt x="149471" y="107228"/>
                  </a:lnTo>
                  <a:cubicBezTo>
                    <a:pt x="67973" y="106177"/>
                    <a:pt x="1056" y="171666"/>
                    <a:pt x="9" y="253501"/>
                  </a:cubicBezTo>
                  <a:cubicBezTo>
                    <a:pt x="5" y="253823"/>
                    <a:pt x="2" y="254144"/>
                    <a:pt x="0" y="254466"/>
                  </a:cubicBezTo>
                  <a:cubicBezTo>
                    <a:pt x="488" y="259338"/>
                    <a:pt x="4584" y="263040"/>
                    <a:pt x="9460" y="263015"/>
                  </a:cubicBezTo>
                  <a:cubicBezTo>
                    <a:pt x="15136" y="263015"/>
                    <a:pt x="18920" y="260166"/>
                    <a:pt x="18920" y="255416"/>
                  </a:cubicBezTo>
                  <a:cubicBezTo>
                    <a:pt x="19441" y="183544"/>
                    <a:pt x="77888" y="125704"/>
                    <a:pt x="149465" y="126226"/>
                  </a:cubicBezTo>
                  <a:cubicBezTo>
                    <a:pt x="149467" y="126226"/>
                    <a:pt x="149469" y="126226"/>
                    <a:pt x="149471" y="126226"/>
                  </a:cubicBezTo>
                  <a:lnTo>
                    <a:pt x="284752" y="126226"/>
                  </a:lnTo>
                  <a:lnTo>
                    <a:pt x="209071" y="211719"/>
                  </a:lnTo>
                  <a:cubicBezTo>
                    <a:pt x="206164" y="214735"/>
                    <a:pt x="206244" y="219547"/>
                    <a:pt x="209247" y="222465"/>
                  </a:cubicBezTo>
                  <a:cubicBezTo>
                    <a:pt x="209489" y="222700"/>
                    <a:pt x="209746" y="222918"/>
                    <a:pt x="210017" y="223119"/>
                  </a:cubicBezTo>
                  <a:close/>
                </a:path>
              </a:pathLst>
            </a:custGeom>
            <a:grp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224"/>
                </a:solidFill>
                <a:effectLst/>
                <a:uLnTx/>
                <a:uFillTx/>
                <a:latin typeface="Calibri" panose="020F0502020204030204"/>
                <a:ea typeface="+mn-ea"/>
                <a:cs typeface="+mn-cs"/>
              </a:endParaRPr>
            </a:p>
          </p:txBody>
        </p:sp>
      </p:grpSp>
      <p:pic>
        <p:nvPicPr>
          <p:cNvPr id="42" name="Graphic 41">
            <a:extLst>
              <a:ext uri="{FF2B5EF4-FFF2-40B4-BE49-F238E27FC236}">
                <a16:creationId xmlns:a16="http://schemas.microsoft.com/office/drawing/2014/main" id="{62AB956D-524E-79C7-DA88-D232B80934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21533"/>
          <a:stretch/>
        </p:blipFill>
        <p:spPr>
          <a:xfrm>
            <a:off x="6371055" y="4265828"/>
            <a:ext cx="734354" cy="714522"/>
          </a:xfrm>
          <a:prstGeom prst="rect">
            <a:avLst/>
          </a:prstGeom>
        </p:spPr>
      </p:pic>
      <p:pic>
        <p:nvPicPr>
          <p:cNvPr id="3" name="Picture 2">
            <a:extLst>
              <a:ext uri="{FF2B5EF4-FFF2-40B4-BE49-F238E27FC236}">
                <a16:creationId xmlns:a16="http://schemas.microsoft.com/office/drawing/2014/main" id="{05888DC9-01D4-E21B-6826-9016AA33310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893734" y="2017438"/>
            <a:ext cx="699897" cy="661014"/>
          </a:xfrm>
          <a:prstGeom prst="rect">
            <a:avLst/>
          </a:prstGeom>
        </p:spPr>
      </p:pic>
      <p:sp>
        <p:nvSpPr>
          <p:cNvPr id="5" name="Title 4">
            <a:extLst>
              <a:ext uri="{FF2B5EF4-FFF2-40B4-BE49-F238E27FC236}">
                <a16:creationId xmlns:a16="http://schemas.microsoft.com/office/drawing/2014/main" id="{3236BCC9-3B6C-03A3-732B-DE9F9E235893}"/>
              </a:ext>
            </a:extLst>
          </p:cNvPr>
          <p:cNvSpPr>
            <a:spLocks noGrp="1"/>
          </p:cNvSpPr>
          <p:nvPr>
            <p:ph type="title"/>
          </p:nvPr>
        </p:nvSpPr>
        <p:spPr>
          <a:xfrm>
            <a:off x="838200" y="423451"/>
            <a:ext cx="10515600" cy="701326"/>
          </a:xfrm>
        </p:spPr>
        <p:txBody>
          <a:bodyPr/>
          <a:lstStyle>
            <a:lvl1pPr algn="ctr">
              <a:defRPr sz="3200"/>
            </a:lvl1pPr>
          </a:lstStyle>
          <a:p>
            <a:r>
              <a:rPr lang="en-US"/>
              <a:t>Click to edit Master title style</a:t>
            </a:r>
          </a:p>
        </p:txBody>
      </p:sp>
    </p:spTree>
    <p:extLst>
      <p:ext uri="{BB962C8B-B14F-4D97-AF65-F5344CB8AC3E}">
        <p14:creationId xmlns:p14="http://schemas.microsoft.com/office/powerpoint/2010/main" val="113548075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slideLayout" Target="../slideLayouts/slideLayout116.xml"/><Relationship Id="rId55" Type="http://schemas.openxmlformats.org/officeDocument/2006/relationships/slideLayout" Target="../slideLayouts/slideLayout121.xml"/><Relationship Id="rId63" Type="http://schemas.openxmlformats.org/officeDocument/2006/relationships/theme" Target="../theme/theme2.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3" Type="http://schemas.openxmlformats.org/officeDocument/2006/relationships/slideLayout" Target="../slideLayouts/slideLayout119.xml"/><Relationship Id="rId58" Type="http://schemas.openxmlformats.org/officeDocument/2006/relationships/slideLayout" Target="../slideLayouts/slideLayout124.xml"/><Relationship Id="rId5" Type="http://schemas.openxmlformats.org/officeDocument/2006/relationships/slideLayout" Target="../slideLayouts/slideLayout71.xml"/><Relationship Id="rId61" Type="http://schemas.openxmlformats.org/officeDocument/2006/relationships/slideLayout" Target="../slideLayouts/slideLayout127.xml"/><Relationship Id="rId19" Type="http://schemas.openxmlformats.org/officeDocument/2006/relationships/slideLayout" Target="../slideLayouts/slideLayout8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56" Type="http://schemas.openxmlformats.org/officeDocument/2006/relationships/slideLayout" Target="../slideLayouts/slideLayout122.xml"/><Relationship Id="rId8" Type="http://schemas.openxmlformats.org/officeDocument/2006/relationships/slideLayout" Target="../slideLayouts/slideLayout74.xml"/><Relationship Id="rId51" Type="http://schemas.openxmlformats.org/officeDocument/2006/relationships/slideLayout" Target="../slideLayouts/slideLayout117.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59" Type="http://schemas.openxmlformats.org/officeDocument/2006/relationships/slideLayout" Target="../slideLayouts/slideLayout125.xml"/><Relationship Id="rId20" Type="http://schemas.openxmlformats.org/officeDocument/2006/relationships/slideLayout" Target="../slideLayouts/slideLayout86.xml"/><Relationship Id="rId41" Type="http://schemas.openxmlformats.org/officeDocument/2006/relationships/slideLayout" Target="../slideLayouts/slideLayout107.xml"/><Relationship Id="rId54" Type="http://schemas.openxmlformats.org/officeDocument/2006/relationships/slideLayout" Target="../slideLayouts/slideLayout120.xml"/><Relationship Id="rId62" Type="http://schemas.openxmlformats.org/officeDocument/2006/relationships/slideLayout" Target="../slideLayouts/slideLayout12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57" Type="http://schemas.openxmlformats.org/officeDocument/2006/relationships/slideLayout" Target="../slideLayouts/slideLayout123.xml"/><Relationship Id="rId10" Type="http://schemas.openxmlformats.org/officeDocument/2006/relationships/slideLayout" Target="../slideLayouts/slideLayout76.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52" Type="http://schemas.openxmlformats.org/officeDocument/2006/relationships/slideLayout" Target="../slideLayouts/slideLayout118.xml"/><Relationship Id="rId60" Type="http://schemas.openxmlformats.org/officeDocument/2006/relationships/slideLayout" Target="../slideLayouts/slideLayout12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9633CE-F0EA-4FDA-AF74-92B834822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E31353-F0C9-410C-85F0-4D40CAD59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56409-8984-4D08-8731-1601042C53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7E913-6DDC-4E77-A7A8-C2B7D0A0265C}" type="datetimeFigureOut">
              <a:rPr lang="en-US" smtClean="0"/>
              <a:t>5/8/2025</a:t>
            </a:fld>
            <a:endParaRPr lang="en-US"/>
          </a:p>
        </p:txBody>
      </p:sp>
      <p:sp>
        <p:nvSpPr>
          <p:cNvPr id="5" name="Footer Placeholder 4">
            <a:extLst>
              <a:ext uri="{FF2B5EF4-FFF2-40B4-BE49-F238E27FC236}">
                <a16:creationId xmlns:a16="http://schemas.microsoft.com/office/drawing/2014/main" id="{6A0BDB65-C3DE-4EBD-86D7-5C3E11C325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ABEEAA-D4CB-493C-8484-3FD84131E5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41ED0-AECC-4985-A7BA-020D932CAF42}" type="slidenum">
              <a:rPr lang="en-US" smtClean="0"/>
              <a:t>‹#›</a:t>
            </a:fld>
            <a:endParaRPr lang="en-US"/>
          </a:p>
        </p:txBody>
      </p:sp>
    </p:spTree>
    <p:extLst>
      <p:ext uri="{BB962C8B-B14F-4D97-AF65-F5344CB8AC3E}">
        <p14:creationId xmlns:p14="http://schemas.microsoft.com/office/powerpoint/2010/main" val="1876756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 id="2147483701" r:id="rId45"/>
    <p:sldLayoutId id="2147483702" r:id="rId46"/>
    <p:sldLayoutId id="2147483703" r:id="rId47"/>
    <p:sldLayoutId id="2147483704" r:id="rId48"/>
    <p:sldLayoutId id="2147483705" r:id="rId49"/>
    <p:sldLayoutId id="2147483706" r:id="rId50"/>
    <p:sldLayoutId id="2147483707" r:id="rId51"/>
    <p:sldLayoutId id="2147483708" r:id="rId52"/>
    <p:sldLayoutId id="2147483709" r:id="rId53"/>
    <p:sldLayoutId id="2147483710" r:id="rId54"/>
    <p:sldLayoutId id="2147483711" r:id="rId55"/>
    <p:sldLayoutId id="2147483712" r:id="rId56"/>
    <p:sldLayoutId id="2147483713" r:id="rId57"/>
    <p:sldLayoutId id="2147483714" r:id="rId58"/>
    <p:sldLayoutId id="2147483715" r:id="rId59"/>
    <p:sldLayoutId id="2147483716" r:id="rId60"/>
    <p:sldLayoutId id="2147483717" r:id="rId61"/>
    <p:sldLayoutId id="2147483718" r:id="rId62"/>
    <p:sldLayoutId id="2147483719" r:id="rId63"/>
    <p:sldLayoutId id="2147483720" r:id="rId64"/>
    <p:sldLayoutId id="2147483721" r:id="rId65"/>
    <p:sldLayoutId id="2147483785" r:id="rId6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04FA5A-191F-48BA-B976-315216EE28F9}"/>
              </a:ext>
            </a:extLst>
          </p:cNvPr>
          <p:cNvSpPr>
            <a:spLocks noGrp="1"/>
          </p:cNvSpPr>
          <p:nvPr>
            <p:ph type="title"/>
          </p:nvPr>
        </p:nvSpPr>
        <p:spPr>
          <a:xfrm>
            <a:off x="838200" y="4159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B1B4D924-314F-44AC-AC0B-A60B329F226D}"/>
              </a:ext>
            </a:extLst>
          </p:cNvPr>
          <p:cNvSpPr>
            <a:spLocks noGrp="1"/>
          </p:cNvSpPr>
          <p:nvPr>
            <p:ph type="body" idx="1"/>
          </p:nvPr>
        </p:nvSpPr>
        <p:spPr>
          <a:xfrm>
            <a:off x="848833" y="18764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86171AF1-CF17-0644-C4AB-B9C52F3C3154}"/>
              </a:ext>
            </a:extLst>
          </p:cNvPr>
          <p:cNvCxnSpPr>
            <a:cxnSpLocks/>
          </p:cNvCxnSpPr>
          <p:nvPr userDrawn="1"/>
        </p:nvCxnSpPr>
        <p:spPr>
          <a:xfrm>
            <a:off x="11455109" y="6362613"/>
            <a:ext cx="0" cy="365125"/>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Footer Placeholder 14">
            <a:extLst>
              <a:ext uri="{FF2B5EF4-FFF2-40B4-BE49-F238E27FC236}">
                <a16:creationId xmlns:a16="http://schemas.microsoft.com/office/drawing/2014/main" id="{379F201B-56D1-D308-1012-D0A930C26133}"/>
              </a:ext>
            </a:extLst>
          </p:cNvPr>
          <p:cNvSpPr>
            <a:spLocks noGrp="1"/>
          </p:cNvSpPr>
          <p:nvPr>
            <p:ph type="ftr" sz="quarter" idx="3"/>
          </p:nvPr>
        </p:nvSpPr>
        <p:spPr>
          <a:xfrm>
            <a:off x="7172500" y="6362613"/>
            <a:ext cx="4114800"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200" b="0">
                <a:solidFill>
                  <a:schemeClr val="accent6">
                    <a:lumMod val="50000"/>
                  </a:schemeClr>
                </a:solidFill>
                <a:latin typeface="Century Gothic" panose="020B0502020202020204" pitchFamily="34" charset="0"/>
              </a:defRPr>
            </a:lvl1pPr>
          </a:lstStyle>
          <a:p>
            <a:pPr marL="0" marR="0" lvl="0" indent="0" algn="r" defTabSz="914400" rtl="0" eaLnBrk="0" fontAlgn="auto" latinLnBrk="0" hangingPunct="0">
              <a:lnSpc>
                <a:spcPct val="90000"/>
              </a:lnSpc>
              <a:spcBef>
                <a:spcPct val="50000"/>
              </a:spcBef>
              <a:spcAft>
                <a:spcPts val="0"/>
              </a:spcAft>
              <a:buClrTx/>
              <a:buSzTx/>
              <a:buFontTx/>
              <a:buNone/>
              <a:tabLst/>
              <a:defRPr/>
            </a:pPr>
            <a:r>
              <a:rPr kumimoji="0" lang="en-US" altLang="en-US" sz="9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t>© 2022 New Frontier Advisors LLC.  All rights reserved.</a:t>
            </a:r>
          </a:p>
        </p:txBody>
      </p:sp>
      <p:sp>
        <p:nvSpPr>
          <p:cNvPr id="16" name="Slide Number Placeholder 15">
            <a:extLst>
              <a:ext uri="{FF2B5EF4-FFF2-40B4-BE49-F238E27FC236}">
                <a16:creationId xmlns:a16="http://schemas.microsoft.com/office/drawing/2014/main" id="{80200079-0D70-CBB5-6DE6-C69ED4573205}"/>
              </a:ext>
            </a:extLst>
          </p:cNvPr>
          <p:cNvSpPr>
            <a:spLocks noGrp="1"/>
          </p:cNvSpPr>
          <p:nvPr>
            <p:ph type="sldNum" sz="quarter" idx="4"/>
          </p:nvPr>
        </p:nvSpPr>
        <p:spPr>
          <a:xfrm>
            <a:off x="11622917" y="6362613"/>
            <a:ext cx="352216" cy="365125"/>
          </a:xfrm>
          <a:prstGeom prst="rect">
            <a:avLst/>
          </a:prstGeom>
        </p:spPr>
        <p:txBody>
          <a:bodyPr vert="horz" lIns="0" tIns="0" rIns="0" bIns="0" rtlCol="0" anchor="ctr"/>
          <a:lstStyle>
            <a:lvl1pPr algn="l">
              <a:defRPr lang="en-US" sz="1000" b="0" kern="1200" smtClean="0">
                <a:solidFill>
                  <a:schemeClr val="accent6">
                    <a:lumMod val="50000"/>
                  </a:schemeClr>
                </a:solidFill>
                <a:latin typeface="Century Gothic" panose="020B050202020202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48A57E-3D93-ED44-ACB1-374FABDFB92A}" type="slidenum">
              <a:rPr kumimoji="0" lang="en-US" sz="1000" b="0" i="0" u="none" strike="noStrike" kern="1200" cap="none" spc="0" normalizeH="0" baseline="0" noProof="0" smtClean="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D9D9D9">
                  <a:lumMod val="50000"/>
                </a:srgbClr>
              </a:solidFill>
              <a:effectLst/>
              <a:uLnTx/>
              <a:uFillTx/>
              <a:latin typeface="Century Gothic" panose="020B0502020202020204" pitchFamily="34" charset="0"/>
              <a:ea typeface="Tahoma" panose="020B0604030504040204" pitchFamily="34" charset="0"/>
              <a:cs typeface="Tahoma" panose="020B0604030504040204" pitchFamily="34" charset="0"/>
            </a:endParaRPr>
          </a:p>
        </p:txBody>
      </p:sp>
      <p:grpSp>
        <p:nvGrpSpPr>
          <p:cNvPr id="21" name="Group 20">
            <a:extLst>
              <a:ext uri="{FF2B5EF4-FFF2-40B4-BE49-F238E27FC236}">
                <a16:creationId xmlns:a16="http://schemas.microsoft.com/office/drawing/2014/main" id="{D4DF8418-77AE-E328-3047-83820AE24EFA}"/>
              </a:ext>
            </a:extLst>
          </p:cNvPr>
          <p:cNvGrpSpPr/>
          <p:nvPr userDrawn="1"/>
        </p:nvGrpSpPr>
        <p:grpSpPr>
          <a:xfrm rot="5400000">
            <a:off x="9227665" y="3252892"/>
            <a:ext cx="6858000" cy="352216"/>
            <a:chOff x="1122600" y="-1181149"/>
            <a:chExt cx="8080807" cy="781396"/>
          </a:xfrm>
        </p:grpSpPr>
        <p:sp>
          <p:nvSpPr>
            <p:cNvPr id="4" name="Rectangle 3">
              <a:extLst>
                <a:ext uri="{FF2B5EF4-FFF2-40B4-BE49-F238E27FC236}">
                  <a16:creationId xmlns:a16="http://schemas.microsoft.com/office/drawing/2014/main" id="{8466BF12-0220-3F10-A6B8-BD2BF180D1B0}"/>
                </a:ext>
              </a:extLst>
            </p:cNvPr>
            <p:cNvSpPr/>
            <p:nvPr userDrawn="1"/>
          </p:nvSpPr>
          <p:spPr>
            <a:xfrm>
              <a:off x="1122600" y="-1181149"/>
              <a:ext cx="781396" cy="78139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E896AE81-F78C-4035-5F1A-18C0620F2EC2}"/>
                </a:ext>
              </a:extLst>
            </p:cNvPr>
            <p:cNvSpPr/>
            <p:nvPr userDrawn="1"/>
          </p:nvSpPr>
          <p:spPr>
            <a:xfrm>
              <a:off x="2226187" y="-1181149"/>
              <a:ext cx="781396" cy="78139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3295CA3-7D27-1432-AB92-3970C6BB9550}"/>
                </a:ext>
              </a:extLst>
            </p:cNvPr>
            <p:cNvSpPr/>
            <p:nvPr userDrawn="1"/>
          </p:nvSpPr>
          <p:spPr>
            <a:xfrm>
              <a:off x="3224670" y="-1181149"/>
              <a:ext cx="781396" cy="7813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99F8845-9340-494B-810C-E7211AE2D7B1}"/>
                </a:ext>
              </a:extLst>
            </p:cNvPr>
            <p:cNvSpPr/>
            <p:nvPr userDrawn="1"/>
          </p:nvSpPr>
          <p:spPr>
            <a:xfrm>
              <a:off x="4286215" y="-1181149"/>
              <a:ext cx="781396" cy="7813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0AA4A6D-9F23-3D2E-5F9B-11A46F4AA8BE}"/>
                </a:ext>
              </a:extLst>
            </p:cNvPr>
            <p:cNvSpPr/>
            <p:nvPr userDrawn="1"/>
          </p:nvSpPr>
          <p:spPr>
            <a:xfrm>
              <a:off x="5316229" y="-1181149"/>
              <a:ext cx="781396" cy="78139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29262E7-9986-F3C9-B5E4-BD9B3F43FC14}"/>
                </a:ext>
              </a:extLst>
            </p:cNvPr>
            <p:cNvSpPr/>
            <p:nvPr userDrawn="1"/>
          </p:nvSpPr>
          <p:spPr>
            <a:xfrm>
              <a:off x="6314712" y="-1181149"/>
              <a:ext cx="781396" cy="78139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73E1EE9-4811-BDFF-6C12-7D3D18DDB38E}"/>
                </a:ext>
              </a:extLst>
            </p:cNvPr>
            <p:cNvSpPr/>
            <p:nvPr userDrawn="1"/>
          </p:nvSpPr>
          <p:spPr>
            <a:xfrm>
              <a:off x="7376257" y="-1181149"/>
              <a:ext cx="781396" cy="78139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12174E1-ADA1-E1B9-D9BD-0F0BFD57D66E}"/>
                </a:ext>
              </a:extLst>
            </p:cNvPr>
            <p:cNvSpPr/>
            <p:nvPr userDrawn="1"/>
          </p:nvSpPr>
          <p:spPr>
            <a:xfrm>
              <a:off x="8422011" y="-1181149"/>
              <a:ext cx="781396" cy="78139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7467497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 id="2147483761" r:id="rId39"/>
    <p:sldLayoutId id="2147483762" r:id="rId40"/>
    <p:sldLayoutId id="2147483763" r:id="rId41"/>
    <p:sldLayoutId id="2147483764" r:id="rId42"/>
    <p:sldLayoutId id="2147483765" r:id="rId43"/>
    <p:sldLayoutId id="2147483766" r:id="rId44"/>
    <p:sldLayoutId id="2147483767" r:id="rId45"/>
    <p:sldLayoutId id="2147483768" r:id="rId46"/>
    <p:sldLayoutId id="2147483769" r:id="rId47"/>
    <p:sldLayoutId id="2147483770" r:id="rId48"/>
    <p:sldLayoutId id="2147483771" r:id="rId49"/>
    <p:sldLayoutId id="2147483772" r:id="rId50"/>
    <p:sldLayoutId id="2147483773" r:id="rId51"/>
    <p:sldLayoutId id="2147483774" r:id="rId52"/>
    <p:sldLayoutId id="2147483775" r:id="rId53"/>
    <p:sldLayoutId id="2147483776" r:id="rId54"/>
    <p:sldLayoutId id="2147483777" r:id="rId55"/>
    <p:sldLayoutId id="2147483778" r:id="rId56"/>
    <p:sldLayoutId id="2147483779" r:id="rId57"/>
    <p:sldLayoutId id="2147483780" r:id="rId58"/>
    <p:sldLayoutId id="2147483781" r:id="rId59"/>
    <p:sldLayoutId id="2147483782" r:id="rId60"/>
    <p:sldLayoutId id="2147483783" r:id="rId61"/>
    <p:sldLayoutId id="2147483784" r:id="rId6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1pPr>
    </p:titleStyle>
    <p:bodyStyle>
      <a:lvl1pPr marL="0" indent="0" algn="just" defTabSz="914400" rtl="0" eaLnBrk="1" latinLnBrk="0" hangingPunct="1">
        <a:lnSpc>
          <a:spcPct val="90000"/>
        </a:lnSpc>
        <a:spcBef>
          <a:spcPts val="1000"/>
        </a:spcBef>
        <a:buClr>
          <a:schemeClr val="tx2"/>
        </a:buClr>
        <a:buFont typeface="Arial" panose="020B0604020202020204" pitchFamily="34" charset="0"/>
        <a:buNone/>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tx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tx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tx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image" Target="../media/image12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142C6CC-3231-4FC9-9025-01EA54E8C15F}"/>
              </a:ext>
            </a:extLst>
          </p:cNvPr>
          <p:cNvSpPr>
            <a:spLocks noGrp="1"/>
          </p:cNvSpPr>
          <p:nvPr>
            <p:ph sz="quarter" idx="12"/>
          </p:nvPr>
        </p:nvSpPr>
        <p:spPr>
          <a:xfrm>
            <a:off x="4179919" y="4761470"/>
            <a:ext cx="7965989" cy="569529"/>
          </a:xfrm>
        </p:spPr>
        <p:txBody>
          <a:bodyPr>
            <a:normAutofit/>
          </a:bodyPr>
          <a:lstStyle/>
          <a:p>
            <a:r>
              <a:rPr lang="en-US"/>
              <a:t>Exploring Our Process and the Impact of some Investment Scenarios</a:t>
            </a:r>
          </a:p>
        </p:txBody>
      </p:sp>
      <p:sp>
        <p:nvSpPr>
          <p:cNvPr id="6" name="Content Placeholder 5">
            <a:extLst>
              <a:ext uri="{FF2B5EF4-FFF2-40B4-BE49-F238E27FC236}">
                <a16:creationId xmlns:a16="http://schemas.microsoft.com/office/drawing/2014/main" id="{640CE3D6-0E05-43AE-8C02-CD7E868BEE1A}"/>
              </a:ext>
            </a:extLst>
          </p:cNvPr>
          <p:cNvSpPr>
            <a:spLocks noGrp="1"/>
          </p:cNvSpPr>
          <p:nvPr>
            <p:ph sz="quarter" idx="13"/>
          </p:nvPr>
        </p:nvSpPr>
        <p:spPr>
          <a:xfrm>
            <a:off x="4724400" y="5384429"/>
            <a:ext cx="7467600" cy="538577"/>
          </a:xfrm>
        </p:spPr>
        <p:txBody>
          <a:bodyPr>
            <a:normAutofit lnSpcReduction="10000"/>
          </a:bodyPr>
          <a:lstStyle/>
          <a:p>
            <a:pPr indent="0">
              <a:buNone/>
            </a:pPr>
            <a:r>
              <a:rPr lang="en-US" dirty="0">
                <a:latin typeface="SemplicitaPro" panose="02000503000000000000" pitchFamily="50" charset="0"/>
              </a:rPr>
              <a:t>Robert Michaud  David Esch </a:t>
            </a:r>
          </a:p>
          <a:p>
            <a:pPr indent="0">
              <a:buNone/>
            </a:pPr>
            <a:r>
              <a:rPr lang="en-US" dirty="0">
                <a:latin typeface="SemplicitaPro" panose="02000503000000000000" pitchFamily="50" charset="0"/>
              </a:rPr>
              <a:t>Presented on May 1, 2025</a:t>
            </a:r>
            <a:endParaRPr lang="en-US" dirty="0">
              <a:solidFill>
                <a:srgbClr val="0070C0"/>
              </a:solidFill>
              <a:latin typeface="SemplicitaPro" panose="02000503000000000000" pitchFamily="50" charset="0"/>
            </a:endParaRPr>
          </a:p>
          <a:p>
            <a:endParaRPr lang="en-US" dirty="0"/>
          </a:p>
        </p:txBody>
      </p:sp>
      <p:sp>
        <p:nvSpPr>
          <p:cNvPr id="2" name="Title 1">
            <a:extLst>
              <a:ext uri="{FF2B5EF4-FFF2-40B4-BE49-F238E27FC236}">
                <a16:creationId xmlns:a16="http://schemas.microsoft.com/office/drawing/2014/main" id="{17D97DA6-01E9-4DF1-9449-AC554676E5DF}"/>
              </a:ext>
            </a:extLst>
          </p:cNvPr>
          <p:cNvSpPr>
            <a:spLocks noGrp="1"/>
          </p:cNvSpPr>
          <p:nvPr>
            <p:ph type="ctrTitle" idx="4294967295"/>
          </p:nvPr>
        </p:nvSpPr>
        <p:spPr>
          <a:xfrm>
            <a:off x="0" y="1036320"/>
            <a:ext cx="4275438" cy="2573868"/>
          </a:xfrm>
        </p:spPr>
        <p:txBody>
          <a:bodyPr>
            <a:noAutofit/>
          </a:bodyPr>
          <a:lstStyle/>
          <a:p>
            <a:r>
              <a:rPr lang="en-US" sz="3800">
                <a:latin typeface="SemplicitaPro" panose="02000503000000000000" pitchFamily="50" charset="0"/>
              </a:rPr>
              <a:t>Behind the Curtain:</a:t>
            </a:r>
            <a:br>
              <a:rPr lang="en-US" sz="3800">
                <a:latin typeface="SemplicitaPro" panose="02000503000000000000" pitchFamily="50" charset="0"/>
              </a:rPr>
            </a:br>
            <a:r>
              <a:rPr lang="en-US" sz="3800">
                <a:latin typeface="SemplicitaPro" panose="02000503000000000000" pitchFamily="50" charset="0"/>
              </a:rPr>
              <a:t>Investment Process and Case Studies</a:t>
            </a:r>
          </a:p>
        </p:txBody>
      </p:sp>
      <p:sp>
        <p:nvSpPr>
          <p:cNvPr id="7" name="Rectangle 2">
            <a:extLst>
              <a:ext uri="{FF2B5EF4-FFF2-40B4-BE49-F238E27FC236}">
                <a16:creationId xmlns:a16="http://schemas.microsoft.com/office/drawing/2014/main" id="{0EDA3A41-D585-7055-49C5-CEC8A8B940CA}"/>
              </a:ext>
            </a:extLst>
          </p:cNvPr>
          <p:cNvSpPr>
            <a:spLocks noChangeArrowheads="1"/>
          </p:cNvSpPr>
          <p:nvPr/>
        </p:nvSpPr>
        <p:spPr bwMode="auto">
          <a:xfrm>
            <a:off x="6903720" y="6596390"/>
            <a:ext cx="568032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bg1"/>
                </a:solidFill>
                <a:effectLst/>
                <a:latin typeface="Aptos" panose="020B0004020202020204" pitchFamily="34" charset="0"/>
              </a:rPr>
              <a:t>Confidential and Proprietary.  For Institutional Use Only – © New Fronter Advisors LLC</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178975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574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0" y="365125"/>
            <a:ext cx="10515600" cy="1325563"/>
          </a:xfrm>
        </p:spPr>
        <p:txBody>
          <a:bodyPr/>
          <a:lstStyle/>
          <a:p>
            <a:r>
              <a:rPr lang="en-US">
                <a:solidFill>
                  <a:srgbClr val="002060"/>
                </a:solidFill>
                <a:latin typeface="SemplicitaPro" panose="02000503000000000000" pitchFamily="50" charset="0"/>
              </a:rPr>
              <a:t>Why Optimize?</a:t>
            </a:r>
            <a:endParaRPr lang="en-US" altLang="en-US">
              <a:solidFill>
                <a:srgbClr val="002060"/>
              </a:solidFill>
              <a:latin typeface="SemplicitaPro" panose="02000503000000000000" pitchFamily="50" charset="0"/>
            </a:endParaRPr>
          </a:p>
        </p:txBody>
      </p:sp>
      <p:cxnSp>
        <p:nvCxnSpPr>
          <p:cNvPr id="7" name="Straight Connector 6"/>
          <p:cNvCxnSpPr/>
          <p:nvPr/>
        </p:nvCxnSpPr>
        <p:spPr>
          <a:xfrm>
            <a:off x="3057525" y="5257800"/>
            <a:ext cx="5105400" cy="0"/>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8" name="Oval 7"/>
          <p:cNvSpPr/>
          <p:nvPr/>
        </p:nvSpPr>
        <p:spPr>
          <a:xfrm>
            <a:off x="3810000" y="4527550"/>
            <a:ext cx="76200" cy="762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atin typeface="SemplicitaPro" panose="02000503000000000000" pitchFamily="50" charset="0"/>
            </a:endParaRPr>
          </a:p>
        </p:txBody>
      </p:sp>
      <p:sp>
        <p:nvSpPr>
          <p:cNvPr id="9" name="Oval 8"/>
          <p:cNvSpPr/>
          <p:nvPr/>
        </p:nvSpPr>
        <p:spPr>
          <a:xfrm>
            <a:off x="6781800" y="2286000"/>
            <a:ext cx="76200" cy="76200"/>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atin typeface="SemplicitaPro" panose="02000503000000000000" pitchFamily="50" charset="0"/>
            </a:endParaRPr>
          </a:p>
        </p:txBody>
      </p:sp>
      <p:sp>
        <p:nvSpPr>
          <p:cNvPr id="10" name="TextBox 9"/>
          <p:cNvSpPr txBox="1"/>
          <p:nvPr/>
        </p:nvSpPr>
        <p:spPr>
          <a:xfrm>
            <a:off x="4200525" y="4572000"/>
            <a:ext cx="1066800" cy="369888"/>
          </a:xfrm>
          <a:prstGeom prst="rect">
            <a:avLst/>
          </a:prstGeom>
          <a:noFill/>
        </p:spPr>
        <p:txBody>
          <a:bodyPr>
            <a:spAutoFit/>
          </a:bodyPr>
          <a:lstStyle/>
          <a:p>
            <a:pPr eaLnBrk="1" hangingPunct="1">
              <a:defRPr/>
            </a:pPr>
            <a:r>
              <a:rPr lang="en-US">
                <a:solidFill>
                  <a:schemeClr val="accent6">
                    <a:lumMod val="75000"/>
                  </a:schemeClr>
                </a:solidFill>
                <a:latin typeface="SemplicitaPro" panose="02000503000000000000" pitchFamily="50" charset="0"/>
                <a:cs typeface="Arial" charset="0"/>
              </a:rPr>
              <a:t>Bonds</a:t>
            </a:r>
          </a:p>
        </p:txBody>
      </p:sp>
      <p:sp>
        <p:nvSpPr>
          <p:cNvPr id="11" name="TextBox 10"/>
          <p:cNvSpPr txBox="1"/>
          <p:nvPr/>
        </p:nvSpPr>
        <p:spPr>
          <a:xfrm>
            <a:off x="6858000" y="2492375"/>
            <a:ext cx="1066800" cy="369888"/>
          </a:xfrm>
          <a:prstGeom prst="rect">
            <a:avLst/>
          </a:prstGeom>
          <a:noFill/>
        </p:spPr>
        <p:txBody>
          <a:bodyPr>
            <a:spAutoFit/>
          </a:bodyPr>
          <a:lstStyle/>
          <a:p>
            <a:pPr eaLnBrk="1" hangingPunct="1">
              <a:defRPr/>
            </a:pPr>
            <a:r>
              <a:rPr lang="en-US">
                <a:solidFill>
                  <a:schemeClr val="accent6">
                    <a:lumMod val="75000"/>
                  </a:schemeClr>
                </a:solidFill>
                <a:latin typeface="SemplicitaPro" panose="02000503000000000000" pitchFamily="50" charset="0"/>
                <a:cs typeface="Arial" charset="0"/>
              </a:rPr>
              <a:t>Stocks</a:t>
            </a:r>
          </a:p>
        </p:txBody>
      </p:sp>
      <p:cxnSp>
        <p:nvCxnSpPr>
          <p:cNvPr id="12" name="Straight Connector 11"/>
          <p:cNvCxnSpPr>
            <a:stCxn id="9" idx="3"/>
            <a:endCxn id="8" idx="7"/>
          </p:cNvCxnSpPr>
          <p:nvPr/>
        </p:nvCxnSpPr>
        <p:spPr>
          <a:xfrm flipH="1">
            <a:off x="3875089" y="2351089"/>
            <a:ext cx="2917825" cy="2187575"/>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178" name="TextBox 12"/>
          <p:cNvSpPr txBox="1">
            <a:spLocks noChangeArrowheads="1"/>
          </p:cNvSpPr>
          <p:nvPr/>
        </p:nvSpPr>
        <p:spPr bwMode="auto">
          <a:xfrm>
            <a:off x="5495925" y="5257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SemplicitaPro" panose="02000503000000000000" pitchFamily="50" charset="0"/>
              </a:rPr>
              <a:t>Risk</a:t>
            </a:r>
          </a:p>
        </p:txBody>
      </p:sp>
      <p:sp>
        <p:nvSpPr>
          <p:cNvPr id="7179" name="TextBox 13"/>
          <p:cNvSpPr txBox="1">
            <a:spLocks noChangeArrowheads="1"/>
          </p:cNvSpPr>
          <p:nvPr/>
        </p:nvSpPr>
        <p:spPr bwMode="auto">
          <a:xfrm rot="-5400000">
            <a:off x="2186782" y="3156745"/>
            <a:ext cx="106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SemplicitaPro" panose="02000503000000000000" pitchFamily="50" charset="0"/>
              </a:rPr>
              <a:t>Return</a:t>
            </a:r>
          </a:p>
        </p:txBody>
      </p:sp>
      <p:cxnSp>
        <p:nvCxnSpPr>
          <p:cNvPr id="19" name="Straight Connector 18"/>
          <p:cNvCxnSpPr/>
          <p:nvPr/>
        </p:nvCxnSpPr>
        <p:spPr>
          <a:xfrm flipV="1">
            <a:off x="3057525" y="2057400"/>
            <a:ext cx="0" cy="3200400"/>
          </a:xfrm>
          <a:prstGeom prst="line">
            <a:avLst/>
          </a:prstGeom>
          <a:ln>
            <a:tailEnd type="triangle"/>
          </a:ln>
        </p:spPr>
        <p:style>
          <a:lnRef idx="2">
            <a:schemeClr val="dk1"/>
          </a:lnRef>
          <a:fillRef idx="0">
            <a:schemeClr val="dk1"/>
          </a:fillRef>
          <a:effectRef idx="1">
            <a:schemeClr val="dk1"/>
          </a:effectRef>
          <a:fontRef idx="minor">
            <a:schemeClr val="tx1"/>
          </a:fontRef>
        </p:style>
      </p:cxnSp>
      <p:sp>
        <p:nvSpPr>
          <p:cNvPr id="17" name="Arc 16"/>
          <p:cNvSpPr/>
          <p:nvPr/>
        </p:nvSpPr>
        <p:spPr>
          <a:xfrm rot="16898780">
            <a:off x="4222750" y="1533525"/>
            <a:ext cx="6337300" cy="7562850"/>
          </a:xfrm>
          <a:prstGeom prst="arc">
            <a:avLst>
              <a:gd name="adj1" fmla="val 16200000"/>
              <a:gd name="adj2" fmla="val 20341908"/>
            </a:avLst>
          </a:prstGeom>
          <a:ln>
            <a:solidFill>
              <a:srgbClr val="2776A9"/>
            </a:solidFill>
          </a:ln>
        </p:spPr>
        <p:style>
          <a:lnRef idx="3">
            <a:schemeClr val="accent1"/>
          </a:lnRef>
          <a:fillRef idx="0">
            <a:schemeClr val="accent1"/>
          </a:fillRef>
          <a:effectRef idx="2">
            <a:schemeClr val="accent1"/>
          </a:effectRef>
          <a:fontRef idx="minor">
            <a:schemeClr val="tx1"/>
          </a:fontRef>
        </p:style>
        <p:txBody>
          <a:bodyPr anchor="ctr"/>
          <a:lstStyle/>
          <a:p>
            <a:pPr algn="ctr" eaLnBrk="1" hangingPunct="1">
              <a:defRPr/>
            </a:pPr>
            <a:endParaRPr lang="en-US"/>
          </a:p>
        </p:txBody>
      </p:sp>
    </p:spTree>
    <p:extLst>
      <p:ext uri="{BB962C8B-B14F-4D97-AF65-F5344CB8AC3E}">
        <p14:creationId xmlns:p14="http://schemas.microsoft.com/office/powerpoint/2010/main" val="2162430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11F98-765F-125F-C25E-AAC35D1A5D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99AF7C-D1D6-100F-2050-DB15E0AC980A}"/>
              </a:ext>
            </a:extLst>
          </p:cNvPr>
          <p:cNvSpPr>
            <a:spLocks noGrp="1"/>
          </p:cNvSpPr>
          <p:nvPr>
            <p:ph type="title" idx="4294967295"/>
          </p:nvPr>
        </p:nvSpPr>
        <p:spPr>
          <a:xfrm>
            <a:off x="0" y="460375"/>
            <a:ext cx="10515600" cy="1290638"/>
          </a:xfrm>
        </p:spPr>
        <p:txBody>
          <a:bodyPr/>
          <a:lstStyle/>
          <a:p>
            <a:r>
              <a:rPr lang="en-US">
                <a:solidFill>
                  <a:srgbClr val="002060"/>
                </a:solidFill>
                <a:latin typeface="SemplicitaPro" panose="02000503000000000000" pitchFamily="50" charset="0"/>
              </a:rPr>
              <a:t>Why Isn’t Everyone Optimizing</a:t>
            </a:r>
          </a:p>
        </p:txBody>
      </p:sp>
      <p:sp>
        <p:nvSpPr>
          <p:cNvPr id="3" name="Content Placeholder 2">
            <a:extLst>
              <a:ext uri="{FF2B5EF4-FFF2-40B4-BE49-F238E27FC236}">
                <a16:creationId xmlns:a16="http://schemas.microsoft.com/office/drawing/2014/main" id="{DCE9236E-21D8-3896-4240-95286AEEFE6E}"/>
              </a:ext>
            </a:extLst>
          </p:cNvPr>
          <p:cNvSpPr>
            <a:spLocks noGrp="1"/>
          </p:cNvSpPr>
          <p:nvPr>
            <p:ph idx="4294967295"/>
          </p:nvPr>
        </p:nvSpPr>
        <p:spPr>
          <a:xfrm>
            <a:off x="0" y="1819275"/>
            <a:ext cx="8229600" cy="4405313"/>
          </a:xfrm>
        </p:spPr>
        <p:txBody>
          <a:bodyPr>
            <a:normAutofit/>
          </a:bodyPr>
          <a:lstStyle/>
          <a:p>
            <a:pPr lvl="0"/>
            <a:r>
              <a:rPr lang="en-US" sz="2400">
                <a:solidFill>
                  <a:srgbClr val="002060"/>
                </a:solidFill>
                <a:latin typeface="SemplicitaPro" panose="02000503000000000000" pitchFamily="50" charset="0"/>
              </a:rPr>
              <a:t>Theoretically correct</a:t>
            </a:r>
          </a:p>
          <a:p>
            <a:pPr lvl="0"/>
            <a:r>
              <a:rPr lang="en-US" sz="2400">
                <a:solidFill>
                  <a:srgbClr val="002060"/>
                </a:solidFill>
                <a:latin typeface="SemplicitaPro" panose="02000503000000000000" pitchFamily="50" charset="0"/>
              </a:rPr>
              <a:t>Practically unusable for investment solutions</a:t>
            </a:r>
          </a:p>
          <a:p>
            <a:pPr lvl="0"/>
            <a:endParaRPr lang="en-US" sz="2400">
              <a:solidFill>
                <a:srgbClr val="002060"/>
              </a:solidFill>
              <a:latin typeface="SemplicitaPro" panose="02000503000000000000" pitchFamily="50" charset="0"/>
            </a:endParaRPr>
          </a:p>
          <a:p>
            <a:pPr lvl="0"/>
            <a:r>
              <a:rPr lang="en-US" sz="2400">
                <a:solidFill>
                  <a:srgbClr val="002060"/>
                </a:solidFill>
                <a:latin typeface="SemplicitaPro" panose="02000503000000000000" pitchFamily="50" charset="0"/>
              </a:rPr>
              <a:t>Common practices</a:t>
            </a:r>
          </a:p>
          <a:p>
            <a:pPr lvl="1"/>
            <a:r>
              <a:rPr lang="en-US" sz="1400">
                <a:solidFill>
                  <a:srgbClr val="002060"/>
                </a:solidFill>
                <a:latin typeface="SemplicitaPro" panose="02000503000000000000" pitchFamily="50" charset="0"/>
              </a:rPr>
              <a:t>Min variance or tax optimization</a:t>
            </a:r>
          </a:p>
          <a:p>
            <a:pPr lvl="1"/>
            <a:r>
              <a:rPr lang="en-US" sz="1400">
                <a:solidFill>
                  <a:srgbClr val="002060"/>
                </a:solidFill>
                <a:latin typeface="SemplicitaPro" panose="02000503000000000000" pitchFamily="50" charset="0"/>
              </a:rPr>
              <a:t>Constrain solutions</a:t>
            </a:r>
          </a:p>
          <a:p>
            <a:pPr lvl="1"/>
            <a:r>
              <a:rPr lang="en-US" sz="1400">
                <a:solidFill>
                  <a:srgbClr val="002060"/>
                </a:solidFill>
                <a:latin typeface="SemplicitaPro" panose="02000503000000000000" pitchFamily="50" charset="0"/>
              </a:rPr>
              <a:t>Avoid optimization entirely</a:t>
            </a:r>
          </a:p>
        </p:txBody>
      </p:sp>
    </p:spTree>
    <p:extLst>
      <p:ext uri="{BB962C8B-B14F-4D97-AF65-F5344CB8AC3E}">
        <p14:creationId xmlns:p14="http://schemas.microsoft.com/office/powerpoint/2010/main" val="931208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225E6-6281-4664-9778-6518095E3BB1}"/>
              </a:ext>
            </a:extLst>
          </p:cNvPr>
          <p:cNvSpPr>
            <a:spLocks noGrp="1"/>
          </p:cNvSpPr>
          <p:nvPr>
            <p:ph type="title" idx="4294967295"/>
          </p:nvPr>
        </p:nvSpPr>
        <p:spPr>
          <a:xfrm>
            <a:off x="0" y="365125"/>
            <a:ext cx="10515600" cy="1325563"/>
          </a:xfrm>
        </p:spPr>
        <p:txBody>
          <a:bodyPr>
            <a:normAutofit/>
          </a:bodyPr>
          <a:lstStyle/>
          <a:p>
            <a:r>
              <a:rPr lang="en-US">
                <a:solidFill>
                  <a:srgbClr val="002060"/>
                </a:solidFill>
                <a:latin typeface="SemplicitaPro" panose="02000503000000000000" pitchFamily="50" charset="0"/>
              </a:rPr>
              <a:t>Understanding Portfolio Uncertainty</a:t>
            </a:r>
          </a:p>
        </p:txBody>
      </p:sp>
      <p:sp>
        <p:nvSpPr>
          <p:cNvPr id="5" name="Text Placeholder 2"/>
          <p:cNvSpPr txBox="1">
            <a:spLocks/>
          </p:cNvSpPr>
          <p:nvPr/>
        </p:nvSpPr>
        <p:spPr bwMode="auto">
          <a:xfrm>
            <a:off x="602416" y="1690688"/>
            <a:ext cx="4574979" cy="45107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400" kern="1200">
                <a:solidFill>
                  <a:srgbClr val="044880"/>
                </a:solidFill>
                <a:latin typeface="Tahoma" panose="020B0604030504040204" pitchFamily="34" charset="0"/>
                <a:ea typeface="Tahoma" panose="020B0604030504040204" pitchFamily="34" charset="0"/>
                <a:cs typeface="Tahoma" panose="020B060403050404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2000" kern="1200">
                <a:solidFill>
                  <a:srgbClr val="044880"/>
                </a:solidFill>
                <a:latin typeface="Tahoma" panose="020B0604030504040204" pitchFamily="34" charset="0"/>
                <a:ea typeface="Tahoma" panose="020B0604030504040204" pitchFamily="34" charset="0"/>
                <a:cs typeface="Tahoma" panose="020B060403050404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800" kern="1200">
                <a:solidFill>
                  <a:srgbClr val="044880"/>
                </a:solidFill>
                <a:latin typeface="Tahoma" panose="020B0604030504040204" pitchFamily="34" charset="0"/>
                <a:ea typeface="Tahoma" panose="020B0604030504040204" pitchFamily="34" charset="0"/>
                <a:cs typeface="Tahoma" panose="020B060403050404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600" kern="1200">
                <a:solidFill>
                  <a:srgbClr val="044880"/>
                </a:solidFill>
                <a:latin typeface="Tahoma" panose="020B0604030504040204" pitchFamily="34" charset="0"/>
                <a:ea typeface="Tahoma" panose="020B0604030504040204" pitchFamily="34" charset="0"/>
                <a:cs typeface="Tahoma" panose="020B060403050404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600" kern="1200">
                <a:solidFill>
                  <a:srgbClr val="044880"/>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en-US" sz="2000">
                <a:latin typeface="SemplicitaPro" panose="02000503000000000000" pitchFamily="50" charset="0"/>
              </a:rPr>
              <a:t>Start with your risk-return estimates and compute the Markowitz frontier (red curve)</a:t>
            </a:r>
          </a:p>
          <a:p>
            <a:pPr algn="l"/>
            <a:r>
              <a:rPr lang="en-US" altLang="en-US" sz="2000">
                <a:latin typeface="SemplicitaPro" panose="02000503000000000000" pitchFamily="50" charset="0"/>
              </a:rPr>
              <a:t>Simulate new inputs and compute a new efficient frontier (cyan)</a:t>
            </a:r>
          </a:p>
          <a:p>
            <a:pPr algn="l"/>
            <a:r>
              <a:rPr lang="en-US" altLang="en-US" sz="2000">
                <a:latin typeface="SemplicitaPro" panose="02000503000000000000" pitchFamily="50" charset="0"/>
              </a:rPr>
              <a:t>Do this many times</a:t>
            </a:r>
          </a:p>
          <a:p>
            <a:pPr algn="l"/>
            <a:r>
              <a:rPr lang="en-US" altLang="en-US" sz="2000">
                <a:latin typeface="SemplicitaPro" panose="02000503000000000000" pitchFamily="50" charset="0"/>
              </a:rPr>
              <a:t>Each simulated frontier as optimal as any other by construction</a:t>
            </a:r>
          </a:p>
          <a:p>
            <a:pPr algn="l"/>
            <a:r>
              <a:rPr lang="en-US" altLang="en-US" sz="2000">
                <a:latin typeface="SemplicitaPro" panose="02000503000000000000" pitchFamily="50" charset="0"/>
              </a:rPr>
              <a:t>Thousands of possible optimal asset allocations</a:t>
            </a:r>
          </a:p>
          <a:p>
            <a:pPr algn="l"/>
            <a:r>
              <a:rPr lang="en-US" altLang="en-US" sz="2000">
                <a:latin typeface="SemplicitaPro" panose="02000503000000000000" pitchFamily="50" charset="0"/>
              </a:rPr>
              <a:t>Thousands of ways things can happen consistent with what you believe</a:t>
            </a:r>
          </a:p>
        </p:txBody>
      </p:sp>
      <p:grpSp>
        <p:nvGrpSpPr>
          <p:cNvPr id="7" name="Group 6">
            <a:extLst>
              <a:ext uri="{FF2B5EF4-FFF2-40B4-BE49-F238E27FC236}">
                <a16:creationId xmlns:a16="http://schemas.microsoft.com/office/drawing/2014/main" id="{847158B6-5979-4308-AA15-883437ED921D}"/>
              </a:ext>
            </a:extLst>
          </p:cNvPr>
          <p:cNvGrpSpPr/>
          <p:nvPr/>
        </p:nvGrpSpPr>
        <p:grpSpPr>
          <a:xfrm>
            <a:off x="5777680" y="1541614"/>
            <a:ext cx="4524918" cy="4808871"/>
            <a:chOff x="5777680" y="1541614"/>
            <a:chExt cx="4524918" cy="4808871"/>
          </a:xfrm>
        </p:grpSpPr>
        <p:pic>
          <p:nvPicPr>
            <p:cNvPr id="4" name="Picture 2">
              <a:extLst>
                <a:ext uri="{FF2B5EF4-FFF2-40B4-BE49-F238E27FC236}">
                  <a16:creationId xmlns:a16="http://schemas.microsoft.com/office/drawing/2014/main" id="{856E36EF-93C4-4F2D-ACAE-44FC297677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96484" y="1863076"/>
              <a:ext cx="4487409" cy="4487409"/>
            </a:xfrm>
            <a:prstGeom prst="rect">
              <a:avLst/>
            </a:prstGeom>
            <a:noFill/>
            <a:ln w="38100">
              <a:solidFill>
                <a:schemeClr val="accent1"/>
              </a:solidFill>
              <a:miter lim="800000"/>
              <a:headEnd/>
              <a:tailEnd/>
            </a:ln>
            <a:effectLst>
              <a:glow>
                <a:schemeClr val="accent1">
                  <a:alpha val="40000"/>
                </a:schemeClr>
              </a:glow>
              <a:softEdge rad="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8A820B-4F0D-41AB-973D-36A89F49B9F8}"/>
                </a:ext>
              </a:extLst>
            </p:cNvPr>
            <p:cNvSpPr txBox="1"/>
            <p:nvPr/>
          </p:nvSpPr>
          <p:spPr>
            <a:xfrm>
              <a:off x="5779811" y="1541614"/>
              <a:ext cx="4522787" cy="369332"/>
            </a:xfrm>
            <a:prstGeom prst="rect">
              <a:avLst/>
            </a:prstGeom>
            <a:solidFill>
              <a:schemeClr val="accent1"/>
            </a:solidFill>
            <a:ln w="38100">
              <a:solidFill>
                <a:schemeClr val="accent1"/>
              </a:solidFill>
            </a:ln>
            <a:effectLst>
              <a:glow>
                <a:schemeClr val="accent1">
                  <a:alpha val="40000"/>
                </a:schemeClr>
              </a:glow>
            </a:effectLst>
          </p:spPr>
          <p:txBody>
            <a:bodyPr wrap="square" rtlCol="0">
              <a:spAutoFit/>
            </a:bodyPr>
            <a:lstStyle/>
            <a:p>
              <a:r>
                <a:rPr lang="en-US"/>
                <a:t>Original and Simulated MV Frontiers</a:t>
              </a:r>
            </a:p>
          </p:txBody>
        </p:sp>
        <p:sp>
          <p:nvSpPr>
            <p:cNvPr id="6" name="TextBox 5">
              <a:extLst>
                <a:ext uri="{FF2B5EF4-FFF2-40B4-BE49-F238E27FC236}">
                  <a16:creationId xmlns:a16="http://schemas.microsoft.com/office/drawing/2014/main" id="{9F6571AC-7D98-4AE6-BBFA-EA52AC010CC7}"/>
                </a:ext>
              </a:extLst>
            </p:cNvPr>
            <p:cNvSpPr txBox="1"/>
            <p:nvPr/>
          </p:nvSpPr>
          <p:spPr>
            <a:xfrm>
              <a:off x="5777680" y="1541614"/>
              <a:ext cx="4524918" cy="369332"/>
            </a:xfrm>
            <a:prstGeom prst="rect">
              <a:avLst/>
            </a:prstGeom>
            <a:solidFill>
              <a:schemeClr val="accent1"/>
            </a:solidFill>
            <a:ln w="38100">
              <a:solidFill>
                <a:schemeClr val="accent1"/>
              </a:solidFill>
            </a:ln>
            <a:effectLst>
              <a:glow>
                <a:schemeClr val="accent1">
                  <a:alpha val="40000"/>
                </a:schemeClr>
              </a:glow>
            </a:effectLst>
          </p:spPr>
          <p:txBody>
            <a:bodyPr wrap="square" rtlCol="0">
              <a:spAutoFit/>
            </a:bodyPr>
            <a:lstStyle/>
            <a:p>
              <a:r>
                <a:rPr lang="en-US">
                  <a:latin typeface="Century Gothic" panose="020B0502020202020204" pitchFamily="34" charset="0"/>
                </a:rPr>
                <a:t>Original and Simulated MV Frontiers</a:t>
              </a:r>
            </a:p>
          </p:txBody>
        </p:sp>
      </p:grpSp>
    </p:spTree>
    <p:extLst>
      <p:ext uri="{BB962C8B-B14F-4D97-AF65-F5344CB8AC3E}">
        <p14:creationId xmlns:p14="http://schemas.microsoft.com/office/powerpoint/2010/main" val="391830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0" y="268288"/>
            <a:ext cx="10515600" cy="1325562"/>
          </a:xfrm>
        </p:spPr>
        <p:txBody>
          <a:bodyPr>
            <a:normAutofit/>
          </a:bodyPr>
          <a:lstStyle/>
          <a:p>
            <a:pPr algn="l"/>
            <a:r>
              <a:rPr lang="en-US" altLang="en-US" sz="3600">
                <a:solidFill>
                  <a:srgbClr val="002060"/>
                </a:solidFill>
                <a:latin typeface="SemplicitaPro" panose="02000503000000000000" pitchFamily="50" charset="0"/>
              </a:rPr>
              <a:t>The Michaud Efficient Frontier</a:t>
            </a:r>
            <a:br>
              <a:rPr lang="en-US" altLang="en-US" sz="3600">
                <a:solidFill>
                  <a:srgbClr val="002060"/>
                </a:solidFill>
                <a:latin typeface="SemplicitaPro" panose="02000503000000000000" pitchFamily="50" charset="0"/>
              </a:rPr>
            </a:br>
            <a:r>
              <a:rPr lang="en-US" altLang="en-US" sz="2000">
                <a:solidFill>
                  <a:srgbClr val="002060"/>
                </a:solidFill>
                <a:latin typeface="SemplicitaPro" panose="02000503000000000000" pitchFamily="50" charset="0"/>
              </a:rPr>
              <a:t>Harvard 1998, (OUP 2008, 2</a:t>
            </a:r>
            <a:r>
              <a:rPr lang="en-US" altLang="en-US" sz="2000" baseline="30000">
                <a:solidFill>
                  <a:srgbClr val="002060"/>
                </a:solidFill>
                <a:latin typeface="SemplicitaPro" panose="02000503000000000000" pitchFamily="50" charset="0"/>
              </a:rPr>
              <a:t>nd</a:t>
            </a:r>
            <a:r>
              <a:rPr lang="en-US" altLang="en-US" sz="2000">
                <a:solidFill>
                  <a:srgbClr val="002060"/>
                </a:solidFill>
                <a:latin typeface="SemplicitaPro" panose="02000503000000000000" pitchFamily="50" charset="0"/>
              </a:rPr>
              <a:t> ed.), U.S. Patent 6,003,018</a:t>
            </a:r>
          </a:p>
        </p:txBody>
      </p:sp>
      <p:sp>
        <p:nvSpPr>
          <p:cNvPr id="18435" name="Text Placeholder 2"/>
          <p:cNvSpPr>
            <a:spLocks noGrp="1"/>
          </p:cNvSpPr>
          <p:nvPr>
            <p:ph sz="half" idx="4294967295"/>
          </p:nvPr>
        </p:nvSpPr>
        <p:spPr bwMode="auto">
          <a:xfrm>
            <a:off x="0" y="1825625"/>
            <a:ext cx="5181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l"/>
            <a:r>
              <a:rPr lang="en-US" altLang="en-US" sz="2200">
                <a:solidFill>
                  <a:srgbClr val="002060"/>
                </a:solidFill>
                <a:latin typeface="SemplicitaPro" panose="02000503000000000000" pitchFamily="50" charset="0"/>
              </a:rPr>
              <a:t>U.S. patented averaging process</a:t>
            </a:r>
          </a:p>
          <a:p>
            <a:pPr algn="l"/>
            <a:r>
              <a:rPr lang="en-US" altLang="en-US" sz="2200">
                <a:solidFill>
                  <a:srgbClr val="002060"/>
                </a:solidFill>
                <a:latin typeface="SemplicitaPro" panose="02000503000000000000" pitchFamily="50" charset="0"/>
              </a:rPr>
              <a:t>Optimal allocations relative to thousands of investment scenarios</a:t>
            </a:r>
          </a:p>
          <a:p>
            <a:pPr algn="l"/>
            <a:r>
              <a:rPr lang="en-US" altLang="en-US" sz="2200">
                <a:solidFill>
                  <a:srgbClr val="002060"/>
                </a:solidFill>
                <a:latin typeface="SemplicitaPro" panose="02000503000000000000" pitchFamily="50" charset="0"/>
              </a:rPr>
              <a:t>Includes tail risks, fat tails, downside risk, black swans, periods when bonds beat stocks, etc.</a:t>
            </a:r>
          </a:p>
          <a:p>
            <a:pPr algn="l"/>
            <a:r>
              <a:rPr lang="en-US" altLang="en-US" sz="2200">
                <a:solidFill>
                  <a:srgbClr val="002060"/>
                </a:solidFill>
                <a:latin typeface="SemplicitaPro" panose="02000503000000000000" pitchFamily="50" charset="0"/>
              </a:rPr>
              <a:t>A </a:t>
            </a:r>
            <a:r>
              <a:rPr lang="en-US" altLang="en-US" sz="2200" i="1">
                <a:solidFill>
                  <a:srgbClr val="002060"/>
                </a:solidFill>
                <a:latin typeface="SemplicitaPro" panose="02000503000000000000" pitchFamily="50" charset="0"/>
              </a:rPr>
              <a:t>New </a:t>
            </a:r>
            <a:r>
              <a:rPr lang="en-US" altLang="en-US" sz="2200">
                <a:solidFill>
                  <a:srgbClr val="002060"/>
                </a:solidFill>
                <a:latin typeface="SemplicitaPro" panose="02000503000000000000" pitchFamily="50" charset="0"/>
              </a:rPr>
              <a:t>efficient </a:t>
            </a:r>
            <a:r>
              <a:rPr lang="en-US" altLang="en-US" sz="2200" i="1">
                <a:solidFill>
                  <a:srgbClr val="002060"/>
                </a:solidFill>
                <a:latin typeface="SemplicitaPro" panose="02000503000000000000" pitchFamily="50" charset="0"/>
              </a:rPr>
              <a:t>Frontier</a:t>
            </a:r>
          </a:p>
        </p:txBody>
      </p:sp>
      <p:sp>
        <p:nvSpPr>
          <p:cNvPr id="6" name="Rectangle 15"/>
          <p:cNvSpPr>
            <a:spLocks noGrp="1" noChangeArrowheads="1"/>
          </p:cNvSpPr>
          <p:nvPr>
            <p:ph type="sldNum" sz="quarter" idx="4294967295"/>
          </p:nvPr>
        </p:nvSpPr>
        <p:spPr>
          <a:xfrm>
            <a:off x="94488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chemeClr val="bg1"/>
                </a:solidFill>
              </a:rPr>
              <a:t>12</a:t>
            </a:r>
          </a:p>
        </p:txBody>
      </p:sp>
      <p:grpSp>
        <p:nvGrpSpPr>
          <p:cNvPr id="3" name="Group 2">
            <a:extLst>
              <a:ext uri="{FF2B5EF4-FFF2-40B4-BE49-F238E27FC236}">
                <a16:creationId xmlns:a16="http://schemas.microsoft.com/office/drawing/2014/main" id="{8574631D-BE3A-4945-8C95-337EF3F663B5}"/>
              </a:ext>
            </a:extLst>
          </p:cNvPr>
          <p:cNvGrpSpPr/>
          <p:nvPr/>
        </p:nvGrpSpPr>
        <p:grpSpPr>
          <a:xfrm>
            <a:off x="6096000" y="1502459"/>
            <a:ext cx="4383088" cy="4826903"/>
            <a:chOff x="6617960" y="1216709"/>
            <a:chExt cx="4383088" cy="4826903"/>
          </a:xfrm>
        </p:grpSpPr>
        <p:pic>
          <p:nvPicPr>
            <p:cNvPr id="1843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37804" y="1700212"/>
              <a:ext cx="4343400" cy="4343400"/>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B516587-A329-429A-BA61-9CE58354C93F}"/>
                </a:ext>
              </a:extLst>
            </p:cNvPr>
            <p:cNvSpPr txBox="1"/>
            <p:nvPr/>
          </p:nvSpPr>
          <p:spPr>
            <a:xfrm>
              <a:off x="6617960" y="1216709"/>
              <a:ext cx="4383088" cy="646331"/>
            </a:xfrm>
            <a:prstGeom prst="rect">
              <a:avLst/>
            </a:prstGeom>
            <a:solidFill>
              <a:srgbClr val="0070C0"/>
            </a:solidFill>
            <a:ln w="38100">
              <a:solidFill>
                <a:srgbClr val="0070C0"/>
              </a:solidFill>
            </a:ln>
          </p:spPr>
          <p:txBody>
            <a:bodyPr wrap="square" rtlCol="0">
              <a:spAutoFit/>
            </a:bodyPr>
            <a:lstStyle/>
            <a:p>
              <a:r>
                <a:rPr lang="en-US">
                  <a:latin typeface="Century Gothic" panose="020B0502020202020204" pitchFamily="34" charset="0"/>
                </a:rPr>
                <a:t>Michaud Resampled Efficient Frontier and Simulated Efficient Portfolios</a:t>
              </a:r>
            </a:p>
          </p:txBody>
        </p:sp>
      </p:grpSp>
    </p:spTree>
    <p:extLst>
      <p:ext uri="{BB962C8B-B14F-4D97-AF65-F5344CB8AC3E}">
        <p14:creationId xmlns:p14="http://schemas.microsoft.com/office/powerpoint/2010/main" val="415717975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143625" y="2200276"/>
            <a:ext cx="0" cy="3209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57400" y="2286002"/>
            <a:ext cx="0" cy="30479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idx="4294967295"/>
          </p:nvPr>
        </p:nvSpPr>
        <p:spPr>
          <a:xfrm>
            <a:off x="0" y="365125"/>
            <a:ext cx="10515600" cy="1325563"/>
          </a:xfrm>
        </p:spPr>
        <p:txBody>
          <a:bodyPr>
            <a:normAutofit/>
          </a:bodyPr>
          <a:lstStyle/>
          <a:p>
            <a:r>
              <a:rPr lang="en-US">
                <a:solidFill>
                  <a:schemeClr val="bg1"/>
                </a:solidFill>
                <a:latin typeface="SemplicitaPro" panose="02000503000000000000" pitchFamily="50" charset="0"/>
              </a:rPr>
              <a:t>Simulated Outcomes</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526" r="8317" b="3981"/>
          <a:stretch/>
        </p:blipFill>
        <p:spPr>
          <a:xfrm>
            <a:off x="589429" y="1694146"/>
            <a:ext cx="4435956" cy="4402228"/>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4511" t="1" r="6445" b="4545"/>
          <a:stretch/>
        </p:blipFill>
        <p:spPr>
          <a:xfrm>
            <a:off x="5792173" y="1723949"/>
            <a:ext cx="4497120" cy="4342621"/>
          </a:xfrm>
          <a:prstGeom prst="rect">
            <a:avLst/>
          </a:prstGeom>
        </p:spPr>
      </p:pic>
    </p:spTree>
    <p:extLst>
      <p:ext uri="{BB962C8B-B14F-4D97-AF65-F5344CB8AC3E}">
        <p14:creationId xmlns:p14="http://schemas.microsoft.com/office/powerpoint/2010/main" val="313794152"/>
      </p:ext>
    </p:extLst>
  </p:cSld>
  <p:clrMapOvr>
    <a:masterClrMapping/>
  </p:clrMapOvr>
  <p:transition advTm="12733"/>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75BFA5A-28D2-46FC-B52F-1AB63361BFD3}"/>
              </a:ext>
            </a:extLst>
          </p:cNvPr>
          <p:cNvSpPr>
            <a:spLocks noGrp="1"/>
          </p:cNvSpPr>
          <p:nvPr>
            <p:ph sz="quarter" idx="12"/>
          </p:nvPr>
        </p:nvSpPr>
        <p:spPr>
          <a:xfrm>
            <a:off x="552922" y="4255691"/>
            <a:ext cx="5543078" cy="691131"/>
          </a:xfrm>
        </p:spPr>
        <p:txBody>
          <a:bodyPr>
            <a:normAutofit/>
          </a:bodyPr>
          <a:lstStyle/>
          <a:p>
            <a:pPr indent="0">
              <a:buNone/>
            </a:pPr>
            <a:r>
              <a:rPr lang="en-US" sz="3200"/>
              <a:t>Case Study</a:t>
            </a:r>
          </a:p>
        </p:txBody>
      </p:sp>
    </p:spTree>
    <p:extLst>
      <p:ext uri="{BB962C8B-B14F-4D97-AF65-F5344CB8AC3E}">
        <p14:creationId xmlns:p14="http://schemas.microsoft.com/office/powerpoint/2010/main" val="3882149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A2D3-E3F2-278C-DE1E-133BA035321B}"/>
              </a:ext>
            </a:extLst>
          </p:cNvPr>
          <p:cNvSpPr>
            <a:spLocks noGrp="1"/>
          </p:cNvSpPr>
          <p:nvPr>
            <p:ph type="title"/>
          </p:nvPr>
        </p:nvSpPr>
        <p:spPr>
          <a:xfrm>
            <a:off x="838200" y="365125"/>
            <a:ext cx="6624196" cy="1325563"/>
          </a:xfrm>
        </p:spPr>
        <p:txBody>
          <a:bodyPr/>
          <a:lstStyle/>
          <a:p>
            <a:r>
              <a:rPr lang="en-US">
                <a:latin typeface="SemplicitaPro" panose="02000503000000000000" pitchFamily="50" charset="0"/>
                <a:cs typeface="Calibri Light"/>
              </a:rPr>
              <a:t>A Current Case: Assets and Estimates</a:t>
            </a:r>
            <a:endParaRPr lang="en-US">
              <a:latin typeface="SemplicitaPro" panose="02000503000000000000" pitchFamily="50" charset="0"/>
            </a:endParaRPr>
          </a:p>
        </p:txBody>
      </p:sp>
      <p:sp>
        <p:nvSpPr>
          <p:cNvPr id="6" name="TextBox 5">
            <a:extLst>
              <a:ext uri="{FF2B5EF4-FFF2-40B4-BE49-F238E27FC236}">
                <a16:creationId xmlns:a16="http://schemas.microsoft.com/office/drawing/2014/main" id="{6E7F2C22-FC59-3786-EA66-95FF165F7A98}"/>
              </a:ext>
            </a:extLst>
          </p:cNvPr>
          <p:cNvSpPr txBox="1"/>
          <p:nvPr/>
        </p:nvSpPr>
        <p:spPr>
          <a:xfrm>
            <a:off x="973103" y="1948517"/>
            <a:ext cx="10730362"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a:latin typeface="SemplicitaPro"/>
                <a:cs typeface="Calibri"/>
              </a:rPr>
              <a:t>Current hypothetical estimates of Means, Standard Deviations, and Correlations of a pool of asset classes to use in Global Standard Optimizer</a:t>
            </a:r>
          </a:p>
          <a:p>
            <a:pPr marL="342900" indent="-342900">
              <a:buFont typeface="Arial" panose="020B0604020202020204" pitchFamily="34" charset="0"/>
              <a:buChar char="•"/>
            </a:pPr>
            <a:r>
              <a:rPr lang="en-US" sz="2000">
                <a:latin typeface="SemplicitaPro"/>
                <a:cs typeface="Calibri"/>
              </a:rPr>
              <a:t>Purely Hypothetical – we don't use all of these assets</a:t>
            </a:r>
          </a:p>
          <a:p>
            <a:pPr marL="342900" indent="-342900">
              <a:buFont typeface="Arial" panose="020B0604020202020204" pitchFamily="34" charset="0"/>
              <a:buChar char="•"/>
            </a:pPr>
            <a:r>
              <a:rPr lang="en-US" sz="2000">
                <a:latin typeface="SemplicitaPro"/>
                <a:cs typeface="Calibri"/>
              </a:rPr>
              <a:t>Process Combines </a:t>
            </a:r>
            <a:endParaRPr lang="en-US" sz="2000">
              <a:latin typeface="SemplicitaPro" panose="02000503000000000000" pitchFamily="50" charset="0"/>
              <a:cs typeface="Calibri"/>
            </a:endParaRPr>
          </a:p>
          <a:p>
            <a:pPr marL="800100" lvl="1" indent="-342900">
              <a:buFont typeface="Arial" panose="020B0604020202020204" pitchFamily="34" charset="0"/>
              <a:buChar char="•"/>
            </a:pPr>
            <a:r>
              <a:rPr lang="en-US" sz="2000">
                <a:latin typeface="SemplicitaPro"/>
                <a:cs typeface="Calibri"/>
              </a:rPr>
              <a:t>Historical Estimation (with noise reduction), </a:t>
            </a:r>
            <a:endParaRPr lang="en-US" sz="2000">
              <a:latin typeface="SemplicitaPro" panose="02000503000000000000" pitchFamily="50" charset="0"/>
              <a:cs typeface="Calibri"/>
            </a:endParaRPr>
          </a:p>
          <a:p>
            <a:pPr marL="800100" lvl="1" indent="-342900">
              <a:buFont typeface="Arial" panose="020B0604020202020204" pitchFamily="34" charset="0"/>
              <a:buChar char="•"/>
            </a:pPr>
            <a:r>
              <a:rPr lang="en-US" sz="2000">
                <a:latin typeface="SemplicitaPro"/>
                <a:cs typeface="Calibri"/>
              </a:rPr>
              <a:t>Current Information (e.g. T-Bill rate = 5.33%)</a:t>
            </a:r>
          </a:p>
          <a:p>
            <a:pPr marL="800100" lvl="1" indent="-342900">
              <a:buFont typeface="Arial" panose="020B0604020202020204" pitchFamily="34" charset="0"/>
              <a:buChar char="•"/>
            </a:pPr>
            <a:r>
              <a:rPr lang="en-US" sz="2000">
                <a:latin typeface="SemplicitaPro"/>
                <a:cs typeface="Calibri"/>
              </a:rPr>
              <a:t>Financial Structural Knowledge</a:t>
            </a:r>
          </a:p>
          <a:p>
            <a:endParaRPr lang="en-US">
              <a:latin typeface="SemplicitaPro" panose="02000503000000000000" pitchFamily="50" charset="0"/>
              <a:cs typeface="Calibri"/>
            </a:endParaRPr>
          </a:p>
        </p:txBody>
      </p:sp>
      <p:sp>
        <p:nvSpPr>
          <p:cNvPr id="8" name="TextBox 7">
            <a:extLst>
              <a:ext uri="{FF2B5EF4-FFF2-40B4-BE49-F238E27FC236}">
                <a16:creationId xmlns:a16="http://schemas.microsoft.com/office/drawing/2014/main" id="{CFDDDA57-71C4-41F2-95BD-86CD31F45321}"/>
              </a:ext>
            </a:extLst>
          </p:cNvPr>
          <p:cNvSpPr txBox="1"/>
          <p:nvPr/>
        </p:nvSpPr>
        <p:spPr>
          <a:xfrm>
            <a:off x="1132964" y="5229692"/>
            <a:ext cx="2854712" cy="1200329"/>
          </a:xfrm>
          <a:prstGeom prst="rect">
            <a:avLst/>
          </a:prstGeom>
          <a:noFill/>
        </p:spPr>
        <p:txBody>
          <a:bodyPr wrap="square" rtlCol="0">
            <a:spAutoFit/>
          </a:bodyPr>
          <a:lstStyle/>
          <a:p>
            <a:r>
              <a:rPr lang="en-US">
                <a:latin typeface="SemplicitaPro" panose="02000503000000000000" pitchFamily="50" charset="0"/>
              </a:rPr>
              <a:t>Data Sources: Bloomberg, US Bureau of Labor Statistics, New Frontier Estimation Process</a:t>
            </a:r>
          </a:p>
        </p:txBody>
      </p:sp>
    </p:spTree>
    <p:extLst>
      <p:ext uri="{BB962C8B-B14F-4D97-AF65-F5344CB8AC3E}">
        <p14:creationId xmlns:p14="http://schemas.microsoft.com/office/powerpoint/2010/main" val="3206382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A2D3-E3F2-278C-DE1E-133BA035321B}"/>
              </a:ext>
            </a:extLst>
          </p:cNvPr>
          <p:cNvSpPr>
            <a:spLocks noGrp="1"/>
          </p:cNvSpPr>
          <p:nvPr>
            <p:ph type="title"/>
          </p:nvPr>
        </p:nvSpPr>
        <p:spPr>
          <a:xfrm>
            <a:off x="838199" y="365125"/>
            <a:ext cx="9369751" cy="704073"/>
          </a:xfrm>
        </p:spPr>
        <p:txBody>
          <a:bodyPr>
            <a:normAutofit/>
          </a:bodyPr>
          <a:lstStyle/>
          <a:p>
            <a:r>
              <a:rPr lang="en-US">
                <a:latin typeface="SemplicitaPro"/>
                <a:cs typeface="Calibri Light"/>
              </a:rPr>
              <a:t>Assets and Estimates: Fixed Income</a:t>
            </a:r>
            <a:endParaRPr lang="en-US">
              <a:latin typeface="SemplicitaPro" panose="02000503000000000000" pitchFamily="50" charset="0"/>
            </a:endParaRPr>
          </a:p>
        </p:txBody>
      </p:sp>
      <p:sp>
        <p:nvSpPr>
          <p:cNvPr id="8" name="TextBox 7">
            <a:extLst>
              <a:ext uri="{FF2B5EF4-FFF2-40B4-BE49-F238E27FC236}">
                <a16:creationId xmlns:a16="http://schemas.microsoft.com/office/drawing/2014/main" id="{CFDDDA57-71C4-41F2-95BD-86CD31F45321}"/>
              </a:ext>
            </a:extLst>
          </p:cNvPr>
          <p:cNvSpPr txBox="1"/>
          <p:nvPr/>
        </p:nvSpPr>
        <p:spPr>
          <a:xfrm>
            <a:off x="838199" y="6272279"/>
            <a:ext cx="10433769" cy="261610"/>
          </a:xfrm>
          <a:prstGeom prst="rect">
            <a:avLst/>
          </a:prstGeom>
          <a:noFill/>
        </p:spPr>
        <p:txBody>
          <a:bodyPr wrap="square" rtlCol="0">
            <a:spAutoFit/>
          </a:bodyPr>
          <a:lstStyle/>
          <a:p>
            <a:r>
              <a:rPr lang="en-US" sz="1100" dirty="0">
                <a:latin typeface="SemplicitaPro" panose="02000503000000000000" pitchFamily="50" charset="0"/>
              </a:rPr>
              <a:t>Data Sources: Bloomberg, US Bureau of Labor Statistics, New Frontier Estimation Process</a:t>
            </a:r>
          </a:p>
        </p:txBody>
      </p:sp>
      <p:graphicFrame>
        <p:nvGraphicFramePr>
          <p:cNvPr id="5" name="Table 4">
            <a:extLst>
              <a:ext uri="{FF2B5EF4-FFF2-40B4-BE49-F238E27FC236}">
                <a16:creationId xmlns:a16="http://schemas.microsoft.com/office/drawing/2014/main" id="{2F3E1E36-5619-41BA-B3FD-7B5B660BCB83}"/>
              </a:ext>
            </a:extLst>
          </p:cNvPr>
          <p:cNvGraphicFramePr>
            <a:graphicFrameLocks noGrp="1"/>
          </p:cNvGraphicFramePr>
          <p:nvPr>
            <p:extLst>
              <p:ext uri="{D42A27DB-BD31-4B8C-83A1-F6EECF244321}">
                <p14:modId xmlns:p14="http://schemas.microsoft.com/office/powerpoint/2010/main" val="2025056527"/>
              </p:ext>
            </p:extLst>
          </p:nvPr>
        </p:nvGraphicFramePr>
        <p:xfrm>
          <a:off x="2709729" y="1256232"/>
          <a:ext cx="5739442" cy="4503629"/>
        </p:xfrm>
        <a:graphic>
          <a:graphicData uri="http://schemas.openxmlformats.org/drawingml/2006/table">
            <a:tbl>
              <a:tblPr bandRow="1"/>
              <a:tblGrid>
                <a:gridCol w="2800848">
                  <a:extLst>
                    <a:ext uri="{9D8B030D-6E8A-4147-A177-3AD203B41FA5}">
                      <a16:colId xmlns:a16="http://schemas.microsoft.com/office/drawing/2014/main" val="1591734986"/>
                    </a:ext>
                  </a:extLst>
                </a:gridCol>
                <a:gridCol w="1469297">
                  <a:extLst>
                    <a:ext uri="{9D8B030D-6E8A-4147-A177-3AD203B41FA5}">
                      <a16:colId xmlns:a16="http://schemas.microsoft.com/office/drawing/2014/main" val="365783609"/>
                    </a:ext>
                  </a:extLst>
                </a:gridCol>
                <a:gridCol w="1469297">
                  <a:extLst>
                    <a:ext uri="{9D8B030D-6E8A-4147-A177-3AD203B41FA5}">
                      <a16:colId xmlns:a16="http://schemas.microsoft.com/office/drawing/2014/main" val="1039761703"/>
                    </a:ext>
                  </a:extLst>
                </a:gridCol>
              </a:tblGrid>
              <a:tr h="702125">
                <a:tc>
                  <a:txBody>
                    <a:bodyPr/>
                    <a:lstStyle/>
                    <a:p>
                      <a:pPr algn="r" fontAlgn="b"/>
                      <a:r>
                        <a:rPr lang="en-US" sz="2000" b="0" i="0" u="none" strike="noStrike">
                          <a:solidFill>
                            <a:srgbClr val="000000"/>
                          </a:solidFill>
                          <a:effectLst/>
                          <a:latin typeface="Century Gothic" panose="020B0502020202020204" pitchFamily="34" charset="0"/>
                        </a:rPr>
                        <a:t>Asset</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entury Gothic" panose="020B0502020202020204" pitchFamily="34" charset="0"/>
                        </a:rPr>
                        <a:t>Mean</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entury Gothic" panose="020B0502020202020204" pitchFamily="34" charset="0"/>
                        </a:rPr>
                        <a:t>Standard Deviation</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8410355"/>
                  </a:ext>
                </a:extLst>
              </a:tr>
              <a:tr h="300912">
                <a:tc>
                  <a:txBody>
                    <a:bodyPr/>
                    <a:lstStyle/>
                    <a:p>
                      <a:pPr algn="r" fontAlgn="b"/>
                      <a:r>
                        <a:rPr lang="en-US" sz="1600" b="0" i="0" u="none" strike="noStrike">
                          <a:solidFill>
                            <a:srgbClr val="000000"/>
                          </a:solidFill>
                          <a:effectLst/>
                          <a:latin typeface="Century Gothic" panose="020B0502020202020204" pitchFamily="34" charset="0"/>
                        </a:rPr>
                        <a:t>Cash</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0.6%</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576310335"/>
                  </a:ext>
                </a:extLst>
              </a:tr>
              <a:tr h="290880">
                <a:tc>
                  <a:txBody>
                    <a:bodyPr/>
                    <a:lstStyle/>
                    <a:p>
                      <a:pPr algn="r" fontAlgn="b"/>
                      <a:r>
                        <a:rPr lang="en-US" sz="1600" b="0" i="0" u="none" strike="noStrike">
                          <a:solidFill>
                            <a:srgbClr val="000000"/>
                          </a:solidFill>
                          <a:effectLst/>
                          <a:latin typeface="Century Gothic" panose="020B0502020202020204" pitchFamily="34" charset="0"/>
                        </a:rPr>
                        <a:t>Floating Rate Bonds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0.6%</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54876941"/>
                  </a:ext>
                </a:extLst>
              </a:tr>
              <a:tr h="290880">
                <a:tc>
                  <a:txBody>
                    <a:bodyPr/>
                    <a:lstStyle/>
                    <a:p>
                      <a:pPr algn="r" fontAlgn="b"/>
                      <a:r>
                        <a:rPr lang="en-US" sz="1600" b="0" i="0" u="none" strike="noStrike">
                          <a:solidFill>
                            <a:srgbClr val="000000"/>
                          </a:solidFill>
                          <a:effectLst/>
                          <a:latin typeface="Century Gothic" panose="020B0502020202020204" pitchFamily="34" charset="0"/>
                        </a:rPr>
                        <a:t>Short Treasuries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706074505"/>
                  </a:ext>
                </a:extLst>
              </a:tr>
              <a:tr h="290880">
                <a:tc>
                  <a:txBody>
                    <a:bodyPr/>
                    <a:lstStyle/>
                    <a:p>
                      <a:pPr algn="r" fontAlgn="b"/>
                      <a:r>
                        <a:rPr lang="en-US" sz="1600" b="0" i="0" u="none" strike="noStrike">
                          <a:solidFill>
                            <a:srgbClr val="000000"/>
                          </a:solidFill>
                          <a:effectLst/>
                          <a:latin typeface="Century Gothic" panose="020B0502020202020204" pitchFamily="34" charset="0"/>
                        </a:rPr>
                        <a:t>Intermediate Treasuries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4.2%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4.7%</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187728864"/>
                  </a:ext>
                </a:extLst>
              </a:tr>
              <a:tr h="290880">
                <a:tc>
                  <a:txBody>
                    <a:bodyPr/>
                    <a:lstStyle/>
                    <a:p>
                      <a:pPr algn="r" fontAlgn="b"/>
                      <a:r>
                        <a:rPr lang="en-US" sz="1600" b="0" i="0" u="none" strike="noStrike">
                          <a:solidFill>
                            <a:srgbClr val="000000"/>
                          </a:solidFill>
                          <a:effectLst/>
                          <a:latin typeface="Century Gothic" panose="020B0502020202020204" pitchFamily="34" charset="0"/>
                        </a:rPr>
                        <a:t>Long Treasuries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11.8%</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157800464"/>
                  </a:ext>
                </a:extLst>
              </a:tr>
              <a:tr h="290880">
                <a:tc>
                  <a:txBody>
                    <a:bodyPr/>
                    <a:lstStyle/>
                    <a:p>
                      <a:pPr algn="r" fontAlgn="b"/>
                      <a:r>
                        <a:rPr lang="en-US" sz="1600" b="0" i="0" u="none" strike="noStrike">
                          <a:solidFill>
                            <a:srgbClr val="000000"/>
                          </a:solidFill>
                          <a:effectLst/>
                          <a:latin typeface="Century Gothic" panose="020B0502020202020204" pitchFamily="34" charset="0"/>
                        </a:rPr>
                        <a:t>TIPS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5.0%</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249433187"/>
                  </a:ext>
                </a:extLst>
              </a:tr>
              <a:tr h="290880">
                <a:tc>
                  <a:txBody>
                    <a:bodyPr/>
                    <a:lstStyle/>
                    <a:p>
                      <a:pPr algn="r" fontAlgn="b"/>
                      <a:r>
                        <a:rPr lang="en-US" sz="1600" b="0" i="0" u="none" strike="noStrike">
                          <a:solidFill>
                            <a:srgbClr val="000000"/>
                          </a:solidFill>
                          <a:effectLst/>
                          <a:latin typeface="Century Gothic" panose="020B0502020202020204" pitchFamily="34" charset="0"/>
                        </a:rPr>
                        <a:t>Corporate</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7.8%</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995205822"/>
                  </a:ext>
                </a:extLst>
              </a:tr>
              <a:tr h="290880">
                <a:tc>
                  <a:txBody>
                    <a:bodyPr/>
                    <a:lstStyle/>
                    <a:p>
                      <a:pPr algn="r" fontAlgn="b"/>
                      <a:r>
                        <a:rPr lang="en-US" sz="1600" b="0" i="0" u="none" strike="noStrike">
                          <a:solidFill>
                            <a:srgbClr val="000000"/>
                          </a:solidFill>
                          <a:effectLst/>
                          <a:latin typeface="Century Gothic" panose="020B0502020202020204" pitchFamily="34" charset="0"/>
                        </a:rPr>
                        <a:t>Long Corporate</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10.6%</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630287388"/>
                  </a:ext>
                </a:extLst>
              </a:tr>
              <a:tr h="290880">
                <a:tc>
                  <a:txBody>
                    <a:bodyPr/>
                    <a:lstStyle/>
                    <a:p>
                      <a:pPr algn="r" fontAlgn="b"/>
                      <a:r>
                        <a:rPr lang="en-US" sz="1600" b="0" i="0" u="none" strike="noStrike">
                          <a:solidFill>
                            <a:srgbClr val="000000"/>
                          </a:solidFill>
                          <a:effectLst/>
                          <a:latin typeface="Century Gothic" panose="020B0502020202020204" pitchFamily="34" charset="0"/>
                        </a:rPr>
                        <a:t>Mortgage Backed</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4.2%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3.9%</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61101676"/>
                  </a:ext>
                </a:extLst>
              </a:tr>
              <a:tr h="290880">
                <a:tc>
                  <a:txBody>
                    <a:bodyPr/>
                    <a:lstStyle/>
                    <a:p>
                      <a:pPr algn="r" fontAlgn="b"/>
                      <a:r>
                        <a:rPr lang="en-US" sz="1600" b="0" i="0" u="none" strike="noStrike">
                          <a:solidFill>
                            <a:srgbClr val="000000"/>
                          </a:solidFill>
                          <a:effectLst/>
                          <a:latin typeface="Century Gothic" panose="020B0502020202020204" pitchFamily="34" charset="0"/>
                        </a:rPr>
                        <a:t>International Treasuries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8.8%</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243006435"/>
                  </a:ext>
                </a:extLst>
              </a:tr>
              <a:tr h="290880">
                <a:tc>
                  <a:txBody>
                    <a:bodyPr/>
                    <a:lstStyle/>
                    <a:p>
                      <a:pPr algn="r" fontAlgn="b"/>
                      <a:r>
                        <a:rPr lang="en-US" sz="1600" b="0" i="0" u="none" strike="noStrike">
                          <a:solidFill>
                            <a:srgbClr val="000000"/>
                          </a:solidFill>
                          <a:effectLst/>
                          <a:latin typeface="Century Gothic" panose="020B0502020202020204" pitchFamily="34" charset="0"/>
                        </a:rPr>
                        <a:t>Short High Yield</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7.6%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7.3%</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344626238"/>
                  </a:ext>
                </a:extLst>
              </a:tr>
              <a:tr h="290880">
                <a:tc>
                  <a:txBody>
                    <a:bodyPr/>
                    <a:lstStyle/>
                    <a:p>
                      <a:pPr algn="r" fontAlgn="b"/>
                      <a:r>
                        <a:rPr lang="en-US" sz="1600" b="0" i="0" u="none" strike="noStrike">
                          <a:solidFill>
                            <a:srgbClr val="000000"/>
                          </a:solidFill>
                          <a:effectLst/>
                          <a:latin typeface="Century Gothic" panose="020B0502020202020204" pitchFamily="34" charset="0"/>
                        </a:rPr>
                        <a:t>High Yield</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7.2%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9.6%</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798930633"/>
                  </a:ext>
                </a:extLst>
              </a:tr>
              <a:tr h="300912">
                <a:tc>
                  <a:txBody>
                    <a:bodyPr/>
                    <a:lstStyle/>
                    <a:p>
                      <a:pPr algn="r" fontAlgn="b"/>
                      <a:r>
                        <a:rPr lang="en-US" sz="1600" b="0" i="0" u="none" strike="noStrike">
                          <a:solidFill>
                            <a:srgbClr val="000000"/>
                          </a:solidFill>
                          <a:effectLst/>
                          <a:latin typeface="Century Gothic" panose="020B0502020202020204" pitchFamily="34" charset="0"/>
                        </a:rPr>
                        <a:t>Emerging Bonds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10.0%</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20133081"/>
                  </a:ext>
                </a:extLst>
              </a:tr>
            </a:tbl>
          </a:graphicData>
        </a:graphic>
      </p:graphicFrame>
    </p:spTree>
    <p:extLst>
      <p:ext uri="{BB962C8B-B14F-4D97-AF65-F5344CB8AC3E}">
        <p14:creationId xmlns:p14="http://schemas.microsoft.com/office/powerpoint/2010/main" val="3540105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A2D3-E3F2-278C-DE1E-133BA035321B}"/>
              </a:ext>
            </a:extLst>
          </p:cNvPr>
          <p:cNvSpPr>
            <a:spLocks noGrp="1"/>
          </p:cNvSpPr>
          <p:nvPr>
            <p:ph type="title"/>
          </p:nvPr>
        </p:nvSpPr>
        <p:spPr>
          <a:xfrm>
            <a:off x="838199" y="365125"/>
            <a:ext cx="10523435" cy="704073"/>
          </a:xfrm>
        </p:spPr>
        <p:txBody>
          <a:bodyPr>
            <a:normAutofit/>
          </a:bodyPr>
          <a:lstStyle/>
          <a:p>
            <a:r>
              <a:rPr lang="en-US">
                <a:latin typeface="SemplicitaPro"/>
                <a:cs typeface="Calibri Light"/>
              </a:rPr>
              <a:t>Assets and Estimates: Equities and Alts</a:t>
            </a:r>
            <a:endParaRPr lang="en-US">
              <a:latin typeface="SemplicitaPro" panose="02000503000000000000" pitchFamily="50" charset="0"/>
            </a:endParaRPr>
          </a:p>
        </p:txBody>
      </p:sp>
      <p:sp>
        <p:nvSpPr>
          <p:cNvPr id="8" name="TextBox 7">
            <a:extLst>
              <a:ext uri="{FF2B5EF4-FFF2-40B4-BE49-F238E27FC236}">
                <a16:creationId xmlns:a16="http://schemas.microsoft.com/office/drawing/2014/main" id="{CFDDDA57-71C4-41F2-95BD-86CD31F45321}"/>
              </a:ext>
            </a:extLst>
          </p:cNvPr>
          <p:cNvSpPr txBox="1"/>
          <p:nvPr/>
        </p:nvSpPr>
        <p:spPr>
          <a:xfrm>
            <a:off x="838200" y="6221004"/>
            <a:ext cx="11010544" cy="261610"/>
          </a:xfrm>
          <a:prstGeom prst="rect">
            <a:avLst/>
          </a:prstGeom>
          <a:noFill/>
        </p:spPr>
        <p:txBody>
          <a:bodyPr wrap="square" rtlCol="0">
            <a:spAutoFit/>
          </a:bodyPr>
          <a:lstStyle/>
          <a:p>
            <a:r>
              <a:rPr lang="en-US" sz="1050" dirty="0">
                <a:latin typeface="SemplicitaPro" panose="02000503000000000000" pitchFamily="50" charset="0"/>
              </a:rPr>
              <a:t>Data Sources: Bloomberg, US Bureau of Labor Statistics, New Frontier Estimation Process</a:t>
            </a:r>
          </a:p>
        </p:txBody>
      </p:sp>
      <p:graphicFrame>
        <p:nvGraphicFramePr>
          <p:cNvPr id="3" name="Table 2">
            <a:extLst>
              <a:ext uri="{FF2B5EF4-FFF2-40B4-BE49-F238E27FC236}">
                <a16:creationId xmlns:a16="http://schemas.microsoft.com/office/drawing/2014/main" id="{D8FD8850-18BC-4E74-808D-D6E1F8BC3A0C}"/>
              </a:ext>
            </a:extLst>
          </p:cNvPr>
          <p:cNvGraphicFramePr>
            <a:graphicFrameLocks noGrp="1"/>
          </p:cNvGraphicFramePr>
          <p:nvPr>
            <p:extLst>
              <p:ext uri="{D42A27DB-BD31-4B8C-83A1-F6EECF244321}">
                <p14:modId xmlns:p14="http://schemas.microsoft.com/office/powerpoint/2010/main" val="1557434931"/>
              </p:ext>
            </p:extLst>
          </p:nvPr>
        </p:nvGraphicFramePr>
        <p:xfrm>
          <a:off x="2645486" y="1069197"/>
          <a:ext cx="5848328" cy="5062414"/>
        </p:xfrm>
        <a:graphic>
          <a:graphicData uri="http://schemas.openxmlformats.org/drawingml/2006/table">
            <a:tbl>
              <a:tblPr bandRow="1"/>
              <a:tblGrid>
                <a:gridCol w="2853984">
                  <a:extLst>
                    <a:ext uri="{9D8B030D-6E8A-4147-A177-3AD203B41FA5}">
                      <a16:colId xmlns:a16="http://schemas.microsoft.com/office/drawing/2014/main" val="3700278778"/>
                    </a:ext>
                  </a:extLst>
                </a:gridCol>
                <a:gridCol w="1497172">
                  <a:extLst>
                    <a:ext uri="{9D8B030D-6E8A-4147-A177-3AD203B41FA5}">
                      <a16:colId xmlns:a16="http://schemas.microsoft.com/office/drawing/2014/main" val="3377295149"/>
                    </a:ext>
                  </a:extLst>
                </a:gridCol>
                <a:gridCol w="1497172">
                  <a:extLst>
                    <a:ext uri="{9D8B030D-6E8A-4147-A177-3AD203B41FA5}">
                      <a16:colId xmlns:a16="http://schemas.microsoft.com/office/drawing/2014/main" val="1522743163"/>
                    </a:ext>
                  </a:extLst>
                </a:gridCol>
              </a:tblGrid>
              <a:tr h="658678">
                <a:tc>
                  <a:txBody>
                    <a:bodyPr/>
                    <a:lstStyle/>
                    <a:p>
                      <a:pPr algn="r" fontAlgn="b"/>
                      <a:r>
                        <a:rPr lang="en-US" sz="2000" b="0" i="0" u="none" strike="noStrike">
                          <a:solidFill>
                            <a:srgbClr val="000000"/>
                          </a:solidFill>
                          <a:effectLst/>
                          <a:latin typeface="Century Gothic" panose="020B0502020202020204" pitchFamily="34" charset="0"/>
                        </a:rPr>
                        <a:t>Asset</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entury Gothic" panose="020B0502020202020204" pitchFamily="34" charset="0"/>
                        </a:rPr>
                        <a:t>Mean</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2000" b="0" i="0" u="none" strike="noStrike">
                          <a:solidFill>
                            <a:srgbClr val="000000"/>
                          </a:solidFill>
                          <a:effectLst/>
                          <a:latin typeface="Century Gothic" panose="020B0502020202020204" pitchFamily="34" charset="0"/>
                        </a:rPr>
                        <a:t>Standard Deviation</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6775980"/>
                  </a:ext>
                </a:extLst>
              </a:tr>
              <a:tr h="282291">
                <a:tc>
                  <a:txBody>
                    <a:bodyPr/>
                    <a:lstStyle/>
                    <a:p>
                      <a:pPr algn="r" fontAlgn="b"/>
                      <a:r>
                        <a:rPr lang="en-US" sz="1600" b="0" i="0" u="none" strike="noStrike">
                          <a:solidFill>
                            <a:srgbClr val="000000"/>
                          </a:solidFill>
                          <a:effectLst/>
                          <a:latin typeface="Century Gothic" panose="020B0502020202020204" pitchFamily="34" charset="0"/>
                        </a:rPr>
                        <a:t>US Large Cap Value</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14.7%</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862532552"/>
                  </a:ext>
                </a:extLst>
              </a:tr>
              <a:tr h="272881">
                <a:tc>
                  <a:txBody>
                    <a:bodyPr/>
                    <a:lstStyle/>
                    <a:p>
                      <a:pPr algn="r" fontAlgn="b"/>
                      <a:r>
                        <a:rPr lang="en-US" sz="1600" b="0" i="0" u="none" strike="noStrike">
                          <a:solidFill>
                            <a:srgbClr val="000000"/>
                          </a:solidFill>
                          <a:effectLst/>
                          <a:latin typeface="Century Gothic" panose="020B0502020202020204" pitchFamily="34" charset="0"/>
                        </a:rPr>
                        <a:t>US Large Cap Growth</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18.1%</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056278642"/>
                  </a:ext>
                </a:extLst>
              </a:tr>
              <a:tr h="272881">
                <a:tc>
                  <a:txBody>
                    <a:bodyPr/>
                    <a:lstStyle/>
                    <a:p>
                      <a:pPr algn="r" fontAlgn="b"/>
                      <a:r>
                        <a:rPr lang="en-US" sz="1600" b="0" i="0" u="none" strike="noStrike">
                          <a:solidFill>
                            <a:srgbClr val="000000"/>
                          </a:solidFill>
                          <a:effectLst/>
                          <a:latin typeface="Century Gothic" panose="020B0502020202020204" pitchFamily="34" charset="0"/>
                        </a:rPr>
                        <a:t>US Small Cap Value</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18.8%</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075144916"/>
                  </a:ext>
                </a:extLst>
              </a:tr>
              <a:tr h="272881">
                <a:tc>
                  <a:txBody>
                    <a:bodyPr/>
                    <a:lstStyle/>
                    <a:p>
                      <a:pPr algn="r" fontAlgn="b"/>
                      <a:r>
                        <a:rPr lang="en-US" sz="1600" b="0" i="0" u="none" strike="noStrike">
                          <a:solidFill>
                            <a:srgbClr val="000000"/>
                          </a:solidFill>
                          <a:effectLst/>
                          <a:latin typeface="Century Gothic" panose="020B0502020202020204" pitchFamily="34" charset="0"/>
                        </a:rPr>
                        <a:t>US Small Cap Growth</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21.7%</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738026667"/>
                  </a:ext>
                </a:extLst>
              </a:tr>
              <a:tr h="272881">
                <a:tc>
                  <a:txBody>
                    <a:bodyPr/>
                    <a:lstStyle/>
                    <a:p>
                      <a:pPr algn="r" fontAlgn="b"/>
                      <a:r>
                        <a:rPr lang="en-US" sz="1600" b="0" i="0" u="none" strike="noStrike">
                          <a:solidFill>
                            <a:srgbClr val="000000"/>
                          </a:solidFill>
                          <a:effectLst/>
                          <a:latin typeface="Century Gothic" panose="020B0502020202020204" pitchFamily="34" charset="0"/>
                        </a:rPr>
                        <a:t>US Minimum Volatility</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12.0%</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547897928"/>
                  </a:ext>
                </a:extLst>
              </a:tr>
              <a:tr h="272881">
                <a:tc>
                  <a:txBody>
                    <a:bodyPr/>
                    <a:lstStyle/>
                    <a:p>
                      <a:pPr algn="r" fontAlgn="b"/>
                      <a:r>
                        <a:rPr lang="en-US" sz="1600" b="0" i="0" u="none" strike="noStrike">
                          <a:solidFill>
                            <a:srgbClr val="000000"/>
                          </a:solidFill>
                          <a:effectLst/>
                          <a:latin typeface="Century Gothic" panose="020B0502020202020204" pitchFamily="34" charset="0"/>
                        </a:rPr>
                        <a:t>EAFE Min Vol</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8.6%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12.0%</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115271848"/>
                  </a:ext>
                </a:extLst>
              </a:tr>
              <a:tr h="272881">
                <a:tc>
                  <a:txBody>
                    <a:bodyPr/>
                    <a:lstStyle/>
                    <a:p>
                      <a:pPr algn="r" fontAlgn="b"/>
                      <a:r>
                        <a:rPr lang="en-US" sz="1600" b="0" i="0" u="none" strike="noStrike">
                          <a:solidFill>
                            <a:srgbClr val="000000"/>
                          </a:solidFill>
                          <a:effectLst/>
                          <a:latin typeface="Century Gothic" panose="020B0502020202020204" pitchFamily="34" charset="0"/>
                        </a:rPr>
                        <a:t>Canada</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19.3%</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809663225"/>
                  </a:ext>
                </a:extLst>
              </a:tr>
              <a:tr h="272881">
                <a:tc>
                  <a:txBody>
                    <a:bodyPr/>
                    <a:lstStyle/>
                    <a:p>
                      <a:pPr algn="r" fontAlgn="b"/>
                      <a:r>
                        <a:rPr lang="en-US" sz="1600" b="0" i="0" u="none" strike="noStrike">
                          <a:solidFill>
                            <a:srgbClr val="000000"/>
                          </a:solidFill>
                          <a:effectLst/>
                          <a:latin typeface="Century Gothic" panose="020B0502020202020204" pitchFamily="34" charset="0"/>
                        </a:rPr>
                        <a:t>Europe</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18.4%</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766535549"/>
                  </a:ext>
                </a:extLst>
              </a:tr>
              <a:tr h="272881">
                <a:tc>
                  <a:txBody>
                    <a:bodyPr/>
                    <a:lstStyle/>
                    <a:p>
                      <a:pPr algn="r" fontAlgn="b"/>
                      <a:r>
                        <a:rPr lang="en-US" sz="1600" b="0" i="0" u="none" strike="noStrike">
                          <a:solidFill>
                            <a:srgbClr val="000000"/>
                          </a:solidFill>
                          <a:effectLst/>
                          <a:latin typeface="Century Gothic" panose="020B0502020202020204" pitchFamily="34" charset="0"/>
                        </a:rPr>
                        <a:t>Switzerland</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9.1%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15.8%</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649380782"/>
                  </a:ext>
                </a:extLst>
              </a:tr>
              <a:tr h="272881">
                <a:tc>
                  <a:txBody>
                    <a:bodyPr/>
                    <a:lstStyle/>
                    <a:p>
                      <a:pPr algn="r" fontAlgn="b"/>
                      <a:r>
                        <a:rPr lang="en-US" sz="1600" b="0" i="0" u="none" strike="noStrike">
                          <a:solidFill>
                            <a:srgbClr val="000000"/>
                          </a:solidFill>
                          <a:effectLst/>
                          <a:latin typeface="Century Gothic" panose="020B0502020202020204" pitchFamily="34" charset="0"/>
                        </a:rPr>
                        <a:t>Pacific</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15.7%</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123868614"/>
                  </a:ext>
                </a:extLst>
              </a:tr>
              <a:tr h="272881">
                <a:tc>
                  <a:txBody>
                    <a:bodyPr/>
                    <a:lstStyle/>
                    <a:p>
                      <a:pPr algn="r" fontAlgn="b"/>
                      <a:r>
                        <a:rPr lang="en-US" sz="1600" b="0" i="0" u="none" strike="noStrike">
                          <a:solidFill>
                            <a:srgbClr val="000000"/>
                          </a:solidFill>
                          <a:effectLst/>
                          <a:latin typeface="Century Gothic" panose="020B0502020202020204" pitchFamily="34" charset="0"/>
                        </a:rPr>
                        <a:t>International Small Cap</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19.2%</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475429703"/>
                  </a:ext>
                </a:extLst>
              </a:tr>
              <a:tr h="272881">
                <a:tc>
                  <a:txBody>
                    <a:bodyPr/>
                    <a:lstStyle/>
                    <a:p>
                      <a:pPr algn="r" fontAlgn="b"/>
                      <a:r>
                        <a:rPr lang="en-US" sz="1600" b="0" i="0" u="none" strike="noStrike">
                          <a:solidFill>
                            <a:srgbClr val="000000"/>
                          </a:solidFill>
                          <a:effectLst/>
                          <a:latin typeface="Century Gothic" panose="020B0502020202020204" pitchFamily="34" charset="0"/>
                        </a:rPr>
                        <a:t>Emerging Markets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18.6%</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861549030"/>
                  </a:ext>
                </a:extLst>
              </a:tr>
              <a:tr h="282291">
                <a:tc>
                  <a:txBody>
                    <a:bodyPr/>
                    <a:lstStyle/>
                    <a:p>
                      <a:pPr algn="r" fontAlgn="b"/>
                      <a:r>
                        <a:rPr lang="en-US" sz="1600" b="0" i="0" u="none" strike="noStrike">
                          <a:solidFill>
                            <a:srgbClr val="000000"/>
                          </a:solidFill>
                          <a:effectLst/>
                          <a:latin typeface="Century Gothic" panose="020B0502020202020204" pitchFamily="34" charset="0"/>
                        </a:rPr>
                        <a:t>China</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26.3%</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82302041"/>
                  </a:ext>
                </a:extLst>
              </a:tr>
              <a:tr h="282291">
                <a:tc>
                  <a:txBody>
                    <a:bodyPr/>
                    <a:lstStyle/>
                    <a:p>
                      <a:pPr algn="r" fontAlgn="b"/>
                      <a:r>
                        <a:rPr lang="en-US" sz="1600" b="0" i="0" u="none" strike="noStrike">
                          <a:solidFill>
                            <a:srgbClr val="000000"/>
                          </a:solidFill>
                          <a:effectLst/>
                          <a:latin typeface="Century Gothic" panose="020B0502020202020204" pitchFamily="34" charset="0"/>
                        </a:rPr>
                        <a:t>Gold</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16.1%</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178499607"/>
                  </a:ext>
                </a:extLst>
              </a:tr>
              <a:tr h="272881">
                <a:tc>
                  <a:txBody>
                    <a:bodyPr/>
                    <a:lstStyle/>
                    <a:p>
                      <a:pPr algn="r" fontAlgn="b"/>
                      <a:r>
                        <a:rPr lang="en-US" sz="1600" b="0" i="0" u="none" strike="noStrike">
                          <a:solidFill>
                            <a:srgbClr val="000000"/>
                          </a:solidFill>
                          <a:effectLst/>
                          <a:latin typeface="Century Gothic" panose="020B0502020202020204" pitchFamily="34" charset="0"/>
                        </a:rPr>
                        <a:t>US REITs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20.1%</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462256757"/>
                  </a:ext>
                </a:extLst>
              </a:tr>
              <a:tr h="282291">
                <a:tc>
                  <a:txBody>
                    <a:bodyPr/>
                    <a:lstStyle/>
                    <a:p>
                      <a:pPr algn="r" fontAlgn="b"/>
                      <a:r>
                        <a:rPr lang="en-US" sz="1600" b="0" i="0" u="none" strike="noStrike">
                          <a:solidFill>
                            <a:srgbClr val="000000"/>
                          </a:solidFill>
                          <a:effectLst/>
                          <a:latin typeface="Century Gothic" panose="020B0502020202020204" pitchFamily="34" charset="0"/>
                        </a:rPr>
                        <a:t>International REITs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600" b="0" i="0" u="none" strike="noStrike">
                          <a:solidFill>
                            <a:srgbClr val="000000"/>
                          </a:solidFill>
                          <a:effectLst/>
                          <a:latin typeface="Century Gothic" panose="020B0502020202020204" pitchFamily="34" charset="0"/>
                        </a:rPr>
                        <a:t>18.3%</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77804698"/>
                  </a:ext>
                </a:extLst>
              </a:tr>
            </a:tbl>
          </a:graphicData>
        </a:graphic>
      </p:graphicFrame>
    </p:spTree>
    <p:extLst>
      <p:ext uri="{BB962C8B-B14F-4D97-AF65-F5344CB8AC3E}">
        <p14:creationId xmlns:p14="http://schemas.microsoft.com/office/powerpoint/2010/main" val="875823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7BF52E-B70F-44AE-AAA9-D6C938742930}"/>
              </a:ext>
            </a:extLst>
          </p:cNvPr>
          <p:cNvSpPr>
            <a:spLocks noGrp="1"/>
          </p:cNvSpPr>
          <p:nvPr>
            <p:ph type="title" idx="4294967295"/>
          </p:nvPr>
        </p:nvSpPr>
        <p:spPr>
          <a:xfrm>
            <a:off x="0" y="365125"/>
            <a:ext cx="10515600" cy="1325563"/>
          </a:xfrm>
        </p:spPr>
        <p:txBody>
          <a:bodyPr/>
          <a:lstStyle/>
          <a:p>
            <a:r>
              <a:rPr lang="en-US">
                <a:solidFill>
                  <a:srgbClr val="0070C0"/>
                </a:solidFill>
                <a:latin typeface="SemplicitaPro" panose="02000503000000000000" pitchFamily="50" charset="0"/>
              </a:rPr>
              <a:t>Outline</a:t>
            </a:r>
          </a:p>
        </p:txBody>
      </p:sp>
      <p:sp>
        <p:nvSpPr>
          <p:cNvPr id="7" name="Content Placeholder 6">
            <a:extLst>
              <a:ext uri="{FF2B5EF4-FFF2-40B4-BE49-F238E27FC236}">
                <a16:creationId xmlns:a16="http://schemas.microsoft.com/office/drawing/2014/main" id="{4DDCAEB8-6298-4A42-892F-BA1F67F1B90D}"/>
              </a:ext>
            </a:extLst>
          </p:cNvPr>
          <p:cNvSpPr>
            <a:spLocks noGrp="1"/>
          </p:cNvSpPr>
          <p:nvPr>
            <p:ph idx="4294967295"/>
          </p:nvPr>
        </p:nvSpPr>
        <p:spPr>
          <a:xfrm>
            <a:off x="0" y="1825625"/>
            <a:ext cx="10515600" cy="4351338"/>
          </a:xfrm>
        </p:spPr>
        <p:txBody>
          <a:bodyPr/>
          <a:lstStyle/>
          <a:p>
            <a:r>
              <a:rPr lang="en-US">
                <a:solidFill>
                  <a:srgbClr val="0070C0"/>
                </a:solidFill>
                <a:latin typeface="SemplicitaPro" panose="02000503000000000000" pitchFamily="50" charset="0"/>
              </a:rPr>
              <a:t>Investment principles</a:t>
            </a:r>
          </a:p>
          <a:p>
            <a:r>
              <a:rPr lang="en-US">
                <a:solidFill>
                  <a:srgbClr val="0070C0"/>
                </a:solidFill>
                <a:latin typeface="SemplicitaPro" panose="02000503000000000000" pitchFamily="50" charset="0"/>
              </a:rPr>
              <a:t>Case study</a:t>
            </a:r>
          </a:p>
          <a:p>
            <a:r>
              <a:rPr lang="en-US">
                <a:solidFill>
                  <a:srgbClr val="0070C0"/>
                </a:solidFill>
                <a:latin typeface="SemplicitaPro" panose="02000503000000000000" pitchFamily="50" charset="0"/>
              </a:rPr>
              <a:t>Technology preview</a:t>
            </a:r>
          </a:p>
        </p:txBody>
      </p:sp>
    </p:spTree>
    <p:extLst>
      <p:ext uri="{BB962C8B-B14F-4D97-AF65-F5344CB8AC3E}">
        <p14:creationId xmlns:p14="http://schemas.microsoft.com/office/powerpoint/2010/main" val="3930984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299C-CB57-A695-1645-8BCF900761CE}"/>
              </a:ext>
            </a:extLst>
          </p:cNvPr>
          <p:cNvSpPr>
            <a:spLocks noGrp="1"/>
          </p:cNvSpPr>
          <p:nvPr>
            <p:ph type="title"/>
          </p:nvPr>
        </p:nvSpPr>
        <p:spPr/>
        <p:txBody>
          <a:bodyPr/>
          <a:lstStyle/>
          <a:p>
            <a:r>
              <a:rPr lang="en-US">
                <a:latin typeface="SemplicitaPro"/>
                <a:cs typeface="Calibri Light"/>
              </a:rPr>
              <a:t>We will examine</a:t>
            </a:r>
            <a:endParaRPr lang="en-US">
              <a:latin typeface="SemplicitaPro"/>
            </a:endParaRPr>
          </a:p>
        </p:txBody>
      </p:sp>
      <p:sp>
        <p:nvSpPr>
          <p:cNvPr id="3" name="Content Placeholder 2">
            <a:extLst>
              <a:ext uri="{FF2B5EF4-FFF2-40B4-BE49-F238E27FC236}">
                <a16:creationId xmlns:a16="http://schemas.microsoft.com/office/drawing/2014/main" id="{21B813CD-D5AD-914C-2383-9F59FEB63005}"/>
              </a:ext>
            </a:extLst>
          </p:cNvPr>
          <p:cNvSpPr>
            <a:spLocks noGrp="1"/>
          </p:cNvSpPr>
          <p:nvPr>
            <p:ph idx="1"/>
          </p:nvPr>
        </p:nvSpPr>
        <p:spPr/>
        <p:txBody>
          <a:bodyPr vert="horz" lIns="91440" tIns="45720" rIns="91440" bIns="45720" rtlCol="0" anchor="t">
            <a:normAutofit/>
          </a:bodyPr>
          <a:lstStyle/>
          <a:p>
            <a:r>
              <a:rPr lang="en-US">
                <a:latin typeface="SemplicitaPro"/>
                <a:cs typeface="Calibri"/>
              </a:rPr>
              <a:t>Scenario: Lower Interest Rates</a:t>
            </a:r>
          </a:p>
          <a:p>
            <a:r>
              <a:rPr lang="en-US">
                <a:latin typeface="SemplicitaPro"/>
                <a:cs typeface="Calibri"/>
              </a:rPr>
              <a:t>How we model interest rates</a:t>
            </a:r>
          </a:p>
          <a:p>
            <a:r>
              <a:rPr lang="en-US">
                <a:latin typeface="SemplicitaPro"/>
                <a:cs typeface="Calibri"/>
              </a:rPr>
              <a:t>The impact of a scenario change on these asset estimates</a:t>
            </a:r>
          </a:p>
          <a:p>
            <a:r>
              <a:rPr lang="en-US">
                <a:latin typeface="SemplicitaPro"/>
                <a:cs typeface="Calibri"/>
              </a:rPr>
              <a:t>What happens to the portfolio weights generated by the Optimizer</a:t>
            </a:r>
          </a:p>
          <a:p>
            <a:endParaRPr lang="en-US">
              <a:latin typeface="SemplicitaPro"/>
              <a:cs typeface="Calibri"/>
            </a:endParaRPr>
          </a:p>
          <a:p>
            <a:r>
              <a:rPr lang="en-US">
                <a:latin typeface="SemplicitaPro"/>
                <a:cs typeface="Calibri"/>
              </a:rPr>
              <a:t>This is an illustration only of a complex process and how small changes to an input can have ripple effects through the whole portfolio</a:t>
            </a:r>
          </a:p>
        </p:txBody>
      </p:sp>
    </p:spTree>
    <p:extLst>
      <p:ext uri="{BB962C8B-B14F-4D97-AF65-F5344CB8AC3E}">
        <p14:creationId xmlns:p14="http://schemas.microsoft.com/office/powerpoint/2010/main" val="3199335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299C-CB57-A695-1645-8BCF900761CE}"/>
              </a:ext>
            </a:extLst>
          </p:cNvPr>
          <p:cNvSpPr>
            <a:spLocks noGrp="1"/>
          </p:cNvSpPr>
          <p:nvPr>
            <p:ph type="title"/>
          </p:nvPr>
        </p:nvSpPr>
        <p:spPr/>
        <p:txBody>
          <a:bodyPr/>
          <a:lstStyle/>
          <a:p>
            <a:r>
              <a:rPr lang="en-US">
                <a:latin typeface="SemplicitaPro" panose="02000503000000000000" pitchFamily="50" charset="0"/>
                <a:cs typeface="Calibri Light"/>
              </a:rPr>
              <a:t>Interest Rates Fall </a:t>
            </a:r>
            <a:endParaRPr lang="en-US">
              <a:latin typeface="SemplicitaPro" panose="02000503000000000000" pitchFamily="50" charset="0"/>
            </a:endParaRPr>
          </a:p>
        </p:txBody>
      </p:sp>
      <p:sp>
        <p:nvSpPr>
          <p:cNvPr id="3" name="Content Placeholder 2">
            <a:extLst>
              <a:ext uri="{FF2B5EF4-FFF2-40B4-BE49-F238E27FC236}">
                <a16:creationId xmlns:a16="http://schemas.microsoft.com/office/drawing/2014/main" id="{21B813CD-D5AD-914C-2383-9F59FEB63005}"/>
              </a:ext>
            </a:extLst>
          </p:cNvPr>
          <p:cNvSpPr>
            <a:spLocks noGrp="1"/>
          </p:cNvSpPr>
          <p:nvPr>
            <p:ph idx="1"/>
          </p:nvPr>
        </p:nvSpPr>
        <p:spPr/>
        <p:txBody>
          <a:bodyPr vert="horz" lIns="91440" tIns="45720" rIns="91440" bIns="45720" rtlCol="0" anchor="t">
            <a:normAutofit/>
          </a:bodyPr>
          <a:lstStyle/>
          <a:p>
            <a:r>
              <a:rPr lang="en-US">
                <a:latin typeface="SemplicitaPro" panose="02000503000000000000" pitchFamily="50" charset="0"/>
                <a:cs typeface="Calibri"/>
              </a:rPr>
              <a:t>Scenario: T-Bill rate falls 1 percentage point</a:t>
            </a:r>
          </a:p>
          <a:p>
            <a:pPr marL="0" indent="0">
              <a:buNone/>
            </a:pPr>
            <a:endParaRPr lang="en-US">
              <a:latin typeface="SemplicitaPro" panose="02000503000000000000" pitchFamily="50" charset="0"/>
              <a:cs typeface="Calibri"/>
            </a:endParaRPr>
          </a:p>
          <a:p>
            <a:r>
              <a:rPr lang="en-US">
                <a:latin typeface="SemplicitaPro" panose="02000503000000000000" pitchFamily="50" charset="0"/>
                <a:cs typeface="Calibri"/>
              </a:rPr>
              <a:t>Impact on Other Fixed Income</a:t>
            </a:r>
            <a:endParaRPr lang="en-US">
              <a:latin typeface="SemplicitaPro" panose="02000503000000000000" pitchFamily="50" charset="0"/>
            </a:endParaRPr>
          </a:p>
          <a:p>
            <a:r>
              <a:rPr lang="en-US">
                <a:latin typeface="SemplicitaPro" panose="02000503000000000000" pitchFamily="50" charset="0"/>
                <a:cs typeface="Calibri"/>
              </a:rPr>
              <a:t>Impact on Equities</a:t>
            </a:r>
          </a:p>
          <a:p>
            <a:r>
              <a:rPr lang="en-US">
                <a:latin typeface="SemplicitaPro" panose="02000503000000000000" pitchFamily="50" charset="0"/>
                <a:cs typeface="Calibri"/>
              </a:rPr>
              <a:t>Other impacts</a:t>
            </a:r>
          </a:p>
          <a:p>
            <a:r>
              <a:rPr lang="en-US">
                <a:latin typeface="SemplicitaPro" panose="02000503000000000000" pitchFamily="50" charset="0"/>
                <a:cs typeface="Calibri"/>
              </a:rPr>
              <a:t>How it changes the portfolios</a:t>
            </a:r>
          </a:p>
        </p:txBody>
      </p:sp>
    </p:spTree>
    <p:extLst>
      <p:ext uri="{BB962C8B-B14F-4D97-AF65-F5344CB8AC3E}">
        <p14:creationId xmlns:p14="http://schemas.microsoft.com/office/powerpoint/2010/main" val="4060185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299C-CB57-A695-1645-8BCF900761CE}"/>
              </a:ext>
            </a:extLst>
          </p:cNvPr>
          <p:cNvSpPr>
            <a:spLocks noGrp="1"/>
          </p:cNvSpPr>
          <p:nvPr>
            <p:ph type="title"/>
          </p:nvPr>
        </p:nvSpPr>
        <p:spPr/>
        <p:txBody>
          <a:bodyPr/>
          <a:lstStyle/>
          <a:p>
            <a:r>
              <a:rPr lang="en-US">
                <a:latin typeface="SemplicitaPro" panose="02000503000000000000" pitchFamily="50" charset="0"/>
                <a:cs typeface="Calibri Light"/>
              </a:rPr>
              <a:t>How we Model Optimizer Inputs</a:t>
            </a:r>
            <a:endParaRPr lang="en-US">
              <a:latin typeface="SemplicitaPro" panose="02000503000000000000" pitchFamily="50" charset="0"/>
            </a:endParaRPr>
          </a:p>
        </p:txBody>
      </p:sp>
      <p:sp>
        <p:nvSpPr>
          <p:cNvPr id="3" name="Content Placeholder 2">
            <a:extLst>
              <a:ext uri="{FF2B5EF4-FFF2-40B4-BE49-F238E27FC236}">
                <a16:creationId xmlns:a16="http://schemas.microsoft.com/office/drawing/2014/main" id="{21B813CD-D5AD-914C-2383-9F59FEB63005}"/>
              </a:ext>
            </a:extLst>
          </p:cNvPr>
          <p:cNvSpPr>
            <a:spLocks noGrp="1"/>
          </p:cNvSpPr>
          <p:nvPr>
            <p:ph idx="1"/>
          </p:nvPr>
        </p:nvSpPr>
        <p:spPr/>
        <p:txBody>
          <a:bodyPr vert="horz" lIns="91440" tIns="45720" rIns="91440" bIns="45720" rtlCol="0" anchor="t">
            <a:normAutofit/>
          </a:bodyPr>
          <a:lstStyle/>
          <a:p>
            <a:pPr>
              <a:lnSpc>
                <a:spcPct val="120000"/>
              </a:lnSpc>
            </a:pPr>
            <a:r>
              <a:rPr lang="en-US" dirty="0">
                <a:latin typeface="SemplicitaPro" panose="02000503000000000000" pitchFamily="50" charset="0"/>
                <a:cs typeface="Calibri"/>
              </a:rPr>
              <a:t>Combine Information from</a:t>
            </a:r>
          </a:p>
          <a:p>
            <a:pPr lvl="1">
              <a:lnSpc>
                <a:spcPct val="120000"/>
              </a:lnSpc>
            </a:pPr>
            <a:r>
              <a:rPr lang="en-US" dirty="0">
                <a:latin typeface="SemplicitaPro" panose="02000503000000000000" pitchFamily="50" charset="0"/>
                <a:cs typeface="Calibri"/>
              </a:rPr>
              <a:t>Historical Market Data – Co-movement of asset returns</a:t>
            </a:r>
          </a:p>
          <a:p>
            <a:pPr lvl="1">
              <a:lnSpc>
                <a:spcPct val="120000"/>
              </a:lnSpc>
            </a:pPr>
            <a:r>
              <a:rPr lang="en-US" dirty="0">
                <a:latin typeface="SemplicitaPro" panose="02000503000000000000" pitchFamily="50" charset="0"/>
                <a:cs typeface="Calibri"/>
              </a:rPr>
              <a:t>Current Information – Fixed Income Yields, Geopolitical relations, Market regimes</a:t>
            </a:r>
          </a:p>
          <a:p>
            <a:pPr lvl="2">
              <a:lnSpc>
                <a:spcPct val="120000"/>
              </a:lnSpc>
            </a:pPr>
            <a:r>
              <a:rPr lang="en-US" dirty="0">
                <a:latin typeface="SemplicitaPro" panose="02000503000000000000" pitchFamily="50" charset="0"/>
                <a:cs typeface="Calibri"/>
              </a:rPr>
              <a:t>Expressed as Views on portfolios of assets</a:t>
            </a:r>
          </a:p>
          <a:p>
            <a:pPr lvl="1">
              <a:lnSpc>
                <a:spcPct val="120000"/>
              </a:lnSpc>
            </a:pPr>
            <a:r>
              <a:rPr lang="en-US" dirty="0">
                <a:latin typeface="SemplicitaPro" panose="02000503000000000000" pitchFamily="50" charset="0"/>
                <a:cs typeface="Calibri"/>
              </a:rPr>
              <a:t>Structural Market Information (e. g. Stocks beat Bonds)</a:t>
            </a:r>
          </a:p>
          <a:p>
            <a:pPr lvl="2">
              <a:lnSpc>
                <a:spcPct val="120000"/>
              </a:lnSpc>
            </a:pPr>
            <a:r>
              <a:rPr lang="en-US" dirty="0">
                <a:latin typeface="SemplicitaPro" panose="02000503000000000000" pitchFamily="50" charset="0"/>
                <a:cs typeface="Calibri"/>
              </a:rPr>
              <a:t>Also expressed as Views on baskets of assets</a:t>
            </a:r>
          </a:p>
          <a:p>
            <a:pPr lvl="2">
              <a:lnSpc>
                <a:spcPct val="120000"/>
              </a:lnSpc>
            </a:pPr>
            <a:r>
              <a:rPr lang="en-US" dirty="0">
                <a:latin typeface="SemplicitaPro" panose="02000503000000000000" pitchFamily="50" charset="0"/>
                <a:cs typeface="Calibri"/>
              </a:rPr>
              <a:t>Often one basket contrasted against another</a:t>
            </a:r>
          </a:p>
          <a:p>
            <a:pPr lvl="1">
              <a:lnSpc>
                <a:spcPct val="120000"/>
              </a:lnSpc>
            </a:pPr>
            <a:r>
              <a:rPr lang="en-US" dirty="0">
                <a:latin typeface="SemplicitaPro" panose="02000503000000000000" pitchFamily="50" charset="0"/>
                <a:cs typeface="Calibri"/>
              </a:rPr>
              <a:t>Statistical Estimation Process Combines all of the above</a:t>
            </a:r>
          </a:p>
          <a:p>
            <a:pPr marL="0" indent="0">
              <a:lnSpc>
                <a:spcPct val="120000"/>
              </a:lnSpc>
              <a:buNone/>
            </a:pPr>
            <a:endParaRPr lang="en-US" dirty="0">
              <a:latin typeface="SemplicitaPro" panose="02000503000000000000" pitchFamily="50" charset="0"/>
              <a:cs typeface="Calibri"/>
            </a:endParaRPr>
          </a:p>
          <a:p>
            <a:pPr>
              <a:lnSpc>
                <a:spcPct val="120000"/>
              </a:lnSpc>
            </a:pPr>
            <a:endParaRPr lang="en-US" dirty="0">
              <a:latin typeface="SemplicitaPro" panose="02000503000000000000" pitchFamily="50" charset="0"/>
              <a:cs typeface="Calibri"/>
            </a:endParaRPr>
          </a:p>
        </p:txBody>
      </p:sp>
    </p:spTree>
    <p:extLst>
      <p:ext uri="{BB962C8B-B14F-4D97-AF65-F5344CB8AC3E}">
        <p14:creationId xmlns:p14="http://schemas.microsoft.com/office/powerpoint/2010/main" val="3345786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5299C-CB57-A695-1645-8BCF900761CE}"/>
              </a:ext>
            </a:extLst>
          </p:cNvPr>
          <p:cNvSpPr>
            <a:spLocks noGrp="1"/>
          </p:cNvSpPr>
          <p:nvPr>
            <p:ph type="title"/>
          </p:nvPr>
        </p:nvSpPr>
        <p:spPr/>
        <p:txBody>
          <a:bodyPr/>
          <a:lstStyle/>
          <a:p>
            <a:r>
              <a:rPr lang="en-US">
                <a:latin typeface="SemplicitaPro" panose="02000503000000000000" pitchFamily="50" charset="0"/>
                <a:cs typeface="Calibri Light"/>
              </a:rPr>
              <a:t>How we Model Interest Rates</a:t>
            </a:r>
            <a:endParaRPr lang="en-US">
              <a:latin typeface="SemplicitaPro" panose="02000503000000000000" pitchFamily="50" charset="0"/>
            </a:endParaRPr>
          </a:p>
        </p:txBody>
      </p:sp>
      <p:sp>
        <p:nvSpPr>
          <p:cNvPr id="3" name="Content Placeholder 2">
            <a:extLst>
              <a:ext uri="{FF2B5EF4-FFF2-40B4-BE49-F238E27FC236}">
                <a16:creationId xmlns:a16="http://schemas.microsoft.com/office/drawing/2014/main" id="{21B813CD-D5AD-914C-2383-9F59FEB63005}"/>
              </a:ext>
            </a:extLst>
          </p:cNvPr>
          <p:cNvSpPr>
            <a:spLocks noGrp="1"/>
          </p:cNvSpPr>
          <p:nvPr>
            <p:ph idx="1"/>
          </p:nvPr>
        </p:nvSpPr>
        <p:spPr/>
        <p:txBody>
          <a:bodyPr vert="horz" lIns="91440" tIns="45720" rIns="91440" bIns="45720" rtlCol="0" anchor="t">
            <a:normAutofit fontScale="92500" lnSpcReduction="20000"/>
          </a:bodyPr>
          <a:lstStyle/>
          <a:p>
            <a:pPr>
              <a:lnSpc>
                <a:spcPct val="120000"/>
              </a:lnSpc>
            </a:pPr>
            <a:r>
              <a:rPr lang="en-US">
                <a:latin typeface="SemplicitaPro" panose="02000503000000000000" pitchFamily="50" charset="0"/>
                <a:cs typeface="Calibri"/>
              </a:rPr>
              <a:t>Risk-Free rate – component of all estimated returns</a:t>
            </a:r>
          </a:p>
          <a:p>
            <a:pPr>
              <a:lnSpc>
                <a:spcPct val="120000"/>
              </a:lnSpc>
            </a:pPr>
            <a:r>
              <a:rPr lang="en-US">
                <a:latin typeface="SemplicitaPro" panose="02000503000000000000" pitchFamily="50" charset="0"/>
                <a:cs typeface="Calibri"/>
              </a:rPr>
              <a:t>Market Portfolio Forecast – view gets adjusted up or down depending on value. Mathematical formula shrinks Equity Premia based on RFR.</a:t>
            </a:r>
          </a:p>
          <a:p>
            <a:pPr marL="0" indent="0">
              <a:lnSpc>
                <a:spcPct val="120000"/>
              </a:lnSpc>
              <a:buNone/>
            </a:pPr>
            <a:endParaRPr lang="en-US">
              <a:latin typeface="SemplicitaPro" panose="02000503000000000000" pitchFamily="50" charset="0"/>
              <a:cs typeface="Calibri"/>
            </a:endParaRPr>
          </a:p>
          <a:p>
            <a:pPr>
              <a:lnSpc>
                <a:spcPct val="120000"/>
              </a:lnSpc>
            </a:pPr>
            <a:r>
              <a:rPr lang="en-US">
                <a:latin typeface="SemplicitaPro" panose="02000503000000000000" pitchFamily="50" charset="0"/>
                <a:cs typeface="Calibri"/>
              </a:rPr>
              <a:t>Views on other Fixed Income Assets directly modified by changes in yield curve</a:t>
            </a:r>
          </a:p>
          <a:p>
            <a:pPr lvl="1">
              <a:lnSpc>
                <a:spcPct val="120000"/>
              </a:lnSpc>
            </a:pPr>
            <a:r>
              <a:rPr lang="en-US">
                <a:latin typeface="SemplicitaPro" panose="02000503000000000000" pitchFamily="50" charset="0"/>
              </a:rPr>
              <a:t>Often based on differences in yield curve values</a:t>
            </a:r>
          </a:p>
          <a:p>
            <a:pPr>
              <a:lnSpc>
                <a:spcPct val="120000"/>
              </a:lnSpc>
            </a:pPr>
            <a:r>
              <a:rPr lang="en-US">
                <a:latin typeface="SemplicitaPro" panose="02000503000000000000" pitchFamily="50" charset="0"/>
                <a:cs typeface="Calibri"/>
              </a:rPr>
              <a:t>Impact on all assets propagated through correlations – “side effects”</a:t>
            </a:r>
          </a:p>
          <a:p>
            <a:pPr>
              <a:lnSpc>
                <a:spcPct val="120000"/>
              </a:lnSpc>
            </a:pPr>
            <a:r>
              <a:rPr lang="en-US">
                <a:latin typeface="SemplicitaPro" panose="02000503000000000000" pitchFamily="50" charset="0"/>
                <a:cs typeface="Calibri"/>
              </a:rPr>
              <a:t>Revised risk and return estimates affect resampling process</a:t>
            </a:r>
          </a:p>
          <a:p>
            <a:pPr>
              <a:lnSpc>
                <a:spcPct val="120000"/>
              </a:lnSpc>
            </a:pPr>
            <a:endParaRPr lang="en-US">
              <a:latin typeface="SemplicitaPro" panose="02000503000000000000" pitchFamily="50" charset="0"/>
              <a:cs typeface="Calibri"/>
            </a:endParaRPr>
          </a:p>
        </p:txBody>
      </p:sp>
    </p:spTree>
    <p:extLst>
      <p:ext uri="{BB962C8B-B14F-4D97-AF65-F5344CB8AC3E}">
        <p14:creationId xmlns:p14="http://schemas.microsoft.com/office/powerpoint/2010/main" val="2643149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A2D3-E3F2-278C-DE1E-133BA035321B}"/>
              </a:ext>
            </a:extLst>
          </p:cNvPr>
          <p:cNvSpPr>
            <a:spLocks noGrp="1"/>
          </p:cNvSpPr>
          <p:nvPr>
            <p:ph type="title"/>
          </p:nvPr>
        </p:nvSpPr>
        <p:spPr>
          <a:xfrm>
            <a:off x="838200" y="365125"/>
            <a:ext cx="6656294" cy="1600408"/>
          </a:xfrm>
        </p:spPr>
        <p:txBody>
          <a:bodyPr>
            <a:normAutofit/>
          </a:bodyPr>
          <a:lstStyle/>
          <a:p>
            <a:pPr>
              <a:lnSpc>
                <a:spcPct val="100000"/>
              </a:lnSpc>
            </a:pPr>
            <a:r>
              <a:rPr lang="en-US" sz="3200">
                <a:latin typeface="SemplicitaPro"/>
                <a:cs typeface="Calibri"/>
              </a:rPr>
              <a:t>Current hypothetical RFR: 3.84%</a:t>
            </a:r>
            <a:br>
              <a:rPr lang="en-US" sz="3200">
                <a:latin typeface="SemplicitaPro" panose="02000503000000000000" pitchFamily="50" charset="0"/>
                <a:cs typeface="Calibri"/>
              </a:rPr>
            </a:br>
            <a:r>
              <a:rPr lang="en-US" sz="3200">
                <a:latin typeface="SemplicitaPro"/>
                <a:cs typeface="Calibri"/>
              </a:rPr>
              <a:t>Scenario: lowered to 2.84%</a:t>
            </a:r>
            <a:br>
              <a:rPr lang="en-US" sz="3200">
                <a:latin typeface="SemplicitaPro"/>
                <a:cs typeface="Calibri"/>
              </a:rPr>
            </a:br>
            <a:r>
              <a:rPr lang="en-US" sz="3200">
                <a:latin typeface="SemplicitaPro"/>
                <a:cs typeface="Calibri"/>
              </a:rPr>
              <a:t>Fixed Income Impact</a:t>
            </a:r>
          </a:p>
        </p:txBody>
      </p:sp>
      <p:sp>
        <p:nvSpPr>
          <p:cNvPr id="8" name="Content Placeholder 7">
            <a:extLst>
              <a:ext uri="{FF2B5EF4-FFF2-40B4-BE49-F238E27FC236}">
                <a16:creationId xmlns:a16="http://schemas.microsoft.com/office/drawing/2014/main" id="{2C67A3F6-634D-DEC1-1757-28CC20BB78A0}"/>
              </a:ext>
            </a:extLst>
          </p:cNvPr>
          <p:cNvSpPr>
            <a:spLocks noGrp="1"/>
          </p:cNvSpPr>
          <p:nvPr>
            <p:ph idx="1"/>
          </p:nvPr>
        </p:nvSpPr>
        <p:spPr>
          <a:xfrm>
            <a:off x="838200" y="1965533"/>
            <a:ext cx="3212507" cy="4211430"/>
          </a:xfrm>
        </p:spPr>
        <p:txBody>
          <a:bodyPr vert="horz" lIns="91440" tIns="45720" rIns="91440" bIns="45720" rtlCol="0" anchor="t">
            <a:normAutofit/>
          </a:bodyPr>
          <a:lstStyle/>
          <a:p>
            <a:pPr>
              <a:lnSpc>
                <a:spcPct val="100000"/>
              </a:lnSpc>
            </a:pPr>
            <a:endParaRPr lang="en-US" dirty="0">
              <a:latin typeface="SemplicitaPro" panose="02000503000000000000" pitchFamily="50" charset="0"/>
              <a:cs typeface="Calibri"/>
            </a:endParaRPr>
          </a:p>
          <a:p>
            <a:pPr>
              <a:lnSpc>
                <a:spcPct val="100000"/>
              </a:lnSpc>
            </a:pPr>
            <a:r>
              <a:rPr lang="en-US" dirty="0">
                <a:latin typeface="SemplicitaPro" panose="02000503000000000000" pitchFamily="50" charset="0"/>
                <a:cs typeface="Calibri"/>
              </a:rPr>
              <a:t>Floating Rate Bonds down relative to Short Treasurys (correlations)</a:t>
            </a:r>
          </a:p>
          <a:p>
            <a:pPr>
              <a:lnSpc>
                <a:spcPct val="100000"/>
              </a:lnSpc>
            </a:pPr>
            <a:r>
              <a:rPr lang="en-US" dirty="0">
                <a:latin typeface="SemplicitaPro" panose="02000503000000000000" pitchFamily="50" charset="0"/>
                <a:cs typeface="Calibri"/>
              </a:rPr>
              <a:t>Corporates less impacted, HY Down</a:t>
            </a:r>
          </a:p>
          <a:p>
            <a:endParaRPr lang="en-US" dirty="0">
              <a:latin typeface="SemplicitaPro" panose="02000503000000000000" pitchFamily="50" charset="0"/>
              <a:cs typeface="Calibri"/>
            </a:endParaRPr>
          </a:p>
        </p:txBody>
      </p:sp>
      <p:graphicFrame>
        <p:nvGraphicFramePr>
          <p:cNvPr id="3" name="Table 2">
            <a:extLst>
              <a:ext uri="{FF2B5EF4-FFF2-40B4-BE49-F238E27FC236}">
                <a16:creationId xmlns:a16="http://schemas.microsoft.com/office/drawing/2014/main" id="{E9EBC380-F130-410D-8D4A-F0AF0236164D}"/>
              </a:ext>
            </a:extLst>
          </p:cNvPr>
          <p:cNvGraphicFramePr>
            <a:graphicFrameLocks noGrp="1"/>
          </p:cNvGraphicFramePr>
          <p:nvPr>
            <p:extLst>
              <p:ext uri="{D42A27DB-BD31-4B8C-83A1-F6EECF244321}">
                <p14:modId xmlns:p14="http://schemas.microsoft.com/office/powerpoint/2010/main" val="730504444"/>
              </p:ext>
            </p:extLst>
          </p:nvPr>
        </p:nvGraphicFramePr>
        <p:xfrm>
          <a:off x="3704602" y="1721223"/>
          <a:ext cx="7649198" cy="4455741"/>
        </p:xfrm>
        <a:graphic>
          <a:graphicData uri="http://schemas.openxmlformats.org/drawingml/2006/table">
            <a:tbl>
              <a:tblPr bandRow="1"/>
              <a:tblGrid>
                <a:gridCol w="2442938">
                  <a:extLst>
                    <a:ext uri="{9D8B030D-6E8A-4147-A177-3AD203B41FA5}">
                      <a16:colId xmlns:a16="http://schemas.microsoft.com/office/drawing/2014/main" val="3511000834"/>
                    </a:ext>
                  </a:extLst>
                </a:gridCol>
                <a:gridCol w="1301565">
                  <a:extLst>
                    <a:ext uri="{9D8B030D-6E8A-4147-A177-3AD203B41FA5}">
                      <a16:colId xmlns:a16="http://schemas.microsoft.com/office/drawing/2014/main" val="1012437712"/>
                    </a:ext>
                  </a:extLst>
                </a:gridCol>
                <a:gridCol w="1301565">
                  <a:extLst>
                    <a:ext uri="{9D8B030D-6E8A-4147-A177-3AD203B41FA5}">
                      <a16:colId xmlns:a16="http://schemas.microsoft.com/office/drawing/2014/main" val="3283664624"/>
                    </a:ext>
                  </a:extLst>
                </a:gridCol>
                <a:gridCol w="1301565">
                  <a:extLst>
                    <a:ext uri="{9D8B030D-6E8A-4147-A177-3AD203B41FA5}">
                      <a16:colId xmlns:a16="http://schemas.microsoft.com/office/drawing/2014/main" val="3486602183"/>
                    </a:ext>
                  </a:extLst>
                </a:gridCol>
                <a:gridCol w="1301565">
                  <a:extLst>
                    <a:ext uri="{9D8B030D-6E8A-4147-A177-3AD203B41FA5}">
                      <a16:colId xmlns:a16="http://schemas.microsoft.com/office/drawing/2014/main" val="2338524974"/>
                    </a:ext>
                  </a:extLst>
                </a:gridCol>
              </a:tblGrid>
              <a:tr h="694660">
                <a:tc>
                  <a:txBody>
                    <a:bodyPr/>
                    <a:lstStyle/>
                    <a:p>
                      <a:pPr algn="r" fontAlgn="b"/>
                      <a:r>
                        <a:rPr lang="en-US" sz="1800" b="0" i="0" u="none" strike="noStrike">
                          <a:solidFill>
                            <a:srgbClr val="000000"/>
                          </a:solidFill>
                          <a:effectLst/>
                          <a:latin typeface="Century Gothic" panose="020B0502020202020204" pitchFamily="34" charset="0"/>
                        </a:rPr>
                        <a:t>Asset</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entury Gothic" panose="020B0502020202020204" pitchFamily="34" charset="0"/>
                        </a:rPr>
                        <a:t>Old Mean</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entury Gothic" panose="020B0502020202020204" pitchFamily="34" charset="0"/>
                        </a:rPr>
                        <a:t>New Mean</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entury Gothic" panose="020B0502020202020204" pitchFamily="34" charset="0"/>
                        </a:rPr>
                        <a:t>Difference</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entury Gothic" panose="020B0502020202020204" pitchFamily="34" charset="0"/>
                        </a:rPr>
                        <a:t>Standard Deviation</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845625"/>
                  </a:ext>
                </a:extLst>
              </a:tr>
              <a:tr h="297712">
                <a:tc>
                  <a:txBody>
                    <a:bodyPr/>
                    <a:lstStyle/>
                    <a:p>
                      <a:pPr algn="r" fontAlgn="b"/>
                      <a:r>
                        <a:rPr lang="en-US" sz="1400" b="0" i="0" u="none" strike="noStrike">
                          <a:solidFill>
                            <a:srgbClr val="000000"/>
                          </a:solidFill>
                          <a:effectLst/>
                          <a:latin typeface="Century Gothic" panose="020B0502020202020204" pitchFamily="34" charset="0"/>
                        </a:rPr>
                        <a:t>Cash</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86F71"/>
                    </a:solidFill>
                  </a:tcPr>
                </a:tc>
                <a:tc>
                  <a:txBody>
                    <a:bodyPr/>
                    <a:lstStyle/>
                    <a:p>
                      <a:pPr algn="r" fontAlgn="b"/>
                      <a:r>
                        <a:rPr lang="en-US" sz="1400" b="1" i="0" u="none" strike="noStrike">
                          <a:solidFill>
                            <a:srgbClr val="000000"/>
                          </a:solidFill>
                          <a:effectLst/>
                          <a:latin typeface="Century Gothic" panose="020B0502020202020204" pitchFamily="34" charset="0"/>
                        </a:rPr>
                        <a:t>0.6%</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100087302"/>
                  </a:ext>
                </a:extLst>
              </a:tr>
              <a:tr h="287787">
                <a:tc>
                  <a:txBody>
                    <a:bodyPr/>
                    <a:lstStyle/>
                    <a:p>
                      <a:pPr algn="r" fontAlgn="b"/>
                      <a:r>
                        <a:rPr lang="en-US" sz="1400" b="0" i="0" u="none" strike="noStrike">
                          <a:solidFill>
                            <a:srgbClr val="000000"/>
                          </a:solidFill>
                          <a:effectLst/>
                          <a:latin typeface="Century Gothic" panose="020B0502020202020204" pitchFamily="34" charset="0"/>
                        </a:rPr>
                        <a:t>Floating Rate Bonds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6D6F"/>
                    </a:solidFill>
                  </a:tcPr>
                </a:tc>
                <a:tc>
                  <a:txBody>
                    <a:bodyPr/>
                    <a:lstStyle/>
                    <a:p>
                      <a:pPr algn="r" fontAlgn="b"/>
                      <a:r>
                        <a:rPr lang="en-US" sz="1400" b="1" i="0" u="none" strike="noStrike">
                          <a:solidFill>
                            <a:srgbClr val="000000"/>
                          </a:solidFill>
                          <a:effectLst/>
                          <a:latin typeface="Century Gothic" panose="020B0502020202020204" pitchFamily="34" charset="0"/>
                        </a:rPr>
                        <a:t>0.6%</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921009620"/>
                  </a:ext>
                </a:extLst>
              </a:tr>
              <a:tr h="287787">
                <a:tc>
                  <a:txBody>
                    <a:bodyPr/>
                    <a:lstStyle/>
                    <a:p>
                      <a:pPr algn="r" fontAlgn="b"/>
                      <a:r>
                        <a:rPr lang="en-US" sz="1400" b="0" i="0" u="none" strike="noStrike">
                          <a:solidFill>
                            <a:srgbClr val="000000"/>
                          </a:solidFill>
                          <a:effectLst/>
                          <a:latin typeface="Century Gothic" panose="020B0502020202020204" pitchFamily="34" charset="0"/>
                        </a:rPr>
                        <a:t>Short Treasuries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BE0E3"/>
                    </a:solidFill>
                  </a:tcPr>
                </a:tc>
                <a:tc>
                  <a:txBody>
                    <a:bodyPr/>
                    <a:lstStyle/>
                    <a:p>
                      <a:pPr algn="r" fontAlgn="b"/>
                      <a:r>
                        <a:rPr lang="en-US" sz="1400" b="1" i="0" u="none" strike="noStrike">
                          <a:solidFill>
                            <a:srgbClr val="000000"/>
                          </a:solidFill>
                          <a:effectLst/>
                          <a:latin typeface="Century Gothic" panose="020B0502020202020204" pitchFamily="34" charset="0"/>
                        </a:rPr>
                        <a:t>1.6%</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588627179"/>
                  </a:ext>
                </a:extLst>
              </a:tr>
              <a:tr h="287787">
                <a:tc>
                  <a:txBody>
                    <a:bodyPr/>
                    <a:lstStyle/>
                    <a:p>
                      <a:pPr algn="r" fontAlgn="b"/>
                      <a:r>
                        <a:rPr lang="en-US" sz="1400" b="0" i="0" u="none" strike="noStrike">
                          <a:solidFill>
                            <a:srgbClr val="000000"/>
                          </a:solidFill>
                          <a:effectLst/>
                          <a:latin typeface="Century Gothic" panose="020B0502020202020204" pitchFamily="34" charset="0"/>
                        </a:rPr>
                        <a:t>Intermediate Treasuries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4.2%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696B"/>
                    </a:solidFill>
                  </a:tcPr>
                </a:tc>
                <a:tc>
                  <a:txBody>
                    <a:bodyPr/>
                    <a:lstStyle/>
                    <a:p>
                      <a:pPr algn="r" fontAlgn="b"/>
                      <a:r>
                        <a:rPr lang="en-US" sz="1400" b="1" i="0" u="none" strike="noStrike">
                          <a:solidFill>
                            <a:srgbClr val="000000"/>
                          </a:solidFill>
                          <a:effectLst/>
                          <a:latin typeface="Century Gothic" panose="020B0502020202020204" pitchFamily="34" charset="0"/>
                        </a:rPr>
                        <a:t>4.7%</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615019453"/>
                  </a:ext>
                </a:extLst>
              </a:tr>
              <a:tr h="287787">
                <a:tc>
                  <a:txBody>
                    <a:bodyPr/>
                    <a:lstStyle/>
                    <a:p>
                      <a:pPr algn="r" fontAlgn="b"/>
                      <a:r>
                        <a:rPr lang="en-US" sz="1400" b="0" i="0" u="none" strike="noStrike">
                          <a:solidFill>
                            <a:srgbClr val="000000"/>
                          </a:solidFill>
                          <a:effectLst/>
                          <a:latin typeface="Century Gothic" panose="020B0502020202020204" pitchFamily="34" charset="0"/>
                        </a:rPr>
                        <a:t>Long Treasuries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696B"/>
                    </a:solidFill>
                  </a:tcPr>
                </a:tc>
                <a:tc>
                  <a:txBody>
                    <a:bodyPr/>
                    <a:lstStyle/>
                    <a:p>
                      <a:pPr algn="r" fontAlgn="b"/>
                      <a:r>
                        <a:rPr lang="en-US" sz="1400" b="1" i="0" u="none" strike="noStrike">
                          <a:solidFill>
                            <a:srgbClr val="000000"/>
                          </a:solidFill>
                          <a:effectLst/>
                          <a:latin typeface="Century Gothic" panose="020B0502020202020204" pitchFamily="34" charset="0"/>
                        </a:rPr>
                        <a:t>11.8%</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432878836"/>
                  </a:ext>
                </a:extLst>
              </a:tr>
              <a:tr h="287787">
                <a:tc>
                  <a:txBody>
                    <a:bodyPr/>
                    <a:lstStyle/>
                    <a:p>
                      <a:pPr algn="r" fontAlgn="b"/>
                      <a:r>
                        <a:rPr lang="en-US" sz="1400" b="0" i="0" u="none" strike="noStrike">
                          <a:solidFill>
                            <a:srgbClr val="000000"/>
                          </a:solidFill>
                          <a:effectLst/>
                          <a:latin typeface="Century Gothic" panose="020B0502020202020204" pitchFamily="34" charset="0"/>
                        </a:rPr>
                        <a:t>TIPS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4.1%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7C7E"/>
                    </a:solidFill>
                  </a:tcPr>
                </a:tc>
                <a:tc>
                  <a:txBody>
                    <a:bodyPr/>
                    <a:lstStyle/>
                    <a:p>
                      <a:pPr algn="r" fontAlgn="b"/>
                      <a:r>
                        <a:rPr lang="en-US" sz="1400" b="1" i="0" u="none" strike="noStrike">
                          <a:solidFill>
                            <a:srgbClr val="000000"/>
                          </a:solidFill>
                          <a:effectLst/>
                          <a:latin typeface="Century Gothic" panose="020B0502020202020204" pitchFamily="34" charset="0"/>
                        </a:rPr>
                        <a:t>5.0%</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699463443"/>
                  </a:ext>
                </a:extLst>
              </a:tr>
              <a:tr h="287787">
                <a:tc>
                  <a:txBody>
                    <a:bodyPr/>
                    <a:lstStyle/>
                    <a:p>
                      <a:pPr algn="r" fontAlgn="b"/>
                      <a:r>
                        <a:rPr lang="en-US" sz="1400" b="0" i="0" u="none" strike="noStrike">
                          <a:solidFill>
                            <a:srgbClr val="000000"/>
                          </a:solidFill>
                          <a:effectLst/>
                          <a:latin typeface="Century Gothic" panose="020B0502020202020204" pitchFamily="34" charset="0"/>
                        </a:rPr>
                        <a:t>Corporate</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FCFF"/>
                    </a:solidFill>
                  </a:tcPr>
                </a:tc>
                <a:tc>
                  <a:txBody>
                    <a:bodyPr/>
                    <a:lstStyle/>
                    <a:p>
                      <a:pPr algn="r" fontAlgn="b"/>
                      <a:r>
                        <a:rPr lang="en-US" sz="1400" b="1" i="0" u="none" strike="noStrike">
                          <a:solidFill>
                            <a:srgbClr val="000000"/>
                          </a:solidFill>
                          <a:effectLst/>
                          <a:latin typeface="Century Gothic" panose="020B0502020202020204" pitchFamily="34" charset="0"/>
                        </a:rPr>
                        <a:t>7.8%</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256344219"/>
                  </a:ext>
                </a:extLst>
              </a:tr>
              <a:tr h="287787">
                <a:tc>
                  <a:txBody>
                    <a:bodyPr/>
                    <a:lstStyle/>
                    <a:p>
                      <a:pPr algn="r" fontAlgn="b"/>
                      <a:r>
                        <a:rPr lang="en-US" sz="1400" b="0" i="0" u="none" strike="noStrike">
                          <a:solidFill>
                            <a:srgbClr val="000000"/>
                          </a:solidFill>
                          <a:effectLst/>
                          <a:latin typeface="Century Gothic" panose="020B0502020202020204" pitchFamily="34" charset="0"/>
                        </a:rPr>
                        <a:t>Long Corporate</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BF6F9"/>
                    </a:solidFill>
                  </a:tcPr>
                </a:tc>
                <a:tc>
                  <a:txBody>
                    <a:bodyPr/>
                    <a:lstStyle/>
                    <a:p>
                      <a:pPr algn="r" fontAlgn="b"/>
                      <a:r>
                        <a:rPr lang="en-US" sz="1400" b="1" i="0" u="none" strike="noStrike">
                          <a:solidFill>
                            <a:srgbClr val="000000"/>
                          </a:solidFill>
                          <a:effectLst/>
                          <a:latin typeface="Century Gothic" panose="020B0502020202020204" pitchFamily="34" charset="0"/>
                        </a:rPr>
                        <a:t>10.6%</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612358066"/>
                  </a:ext>
                </a:extLst>
              </a:tr>
              <a:tr h="287787">
                <a:tc>
                  <a:txBody>
                    <a:bodyPr/>
                    <a:lstStyle/>
                    <a:p>
                      <a:pPr algn="r" fontAlgn="b"/>
                      <a:r>
                        <a:rPr lang="en-US" sz="1400" b="0" i="0" u="none" strike="noStrike">
                          <a:solidFill>
                            <a:srgbClr val="000000"/>
                          </a:solidFill>
                          <a:effectLst/>
                          <a:latin typeface="Century Gothic" panose="020B0502020202020204" pitchFamily="34" charset="0"/>
                        </a:rPr>
                        <a:t>Mortgage Backed</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4.2%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3.6%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8A8C"/>
                    </a:solidFill>
                  </a:tcPr>
                </a:tc>
                <a:tc>
                  <a:txBody>
                    <a:bodyPr/>
                    <a:lstStyle/>
                    <a:p>
                      <a:pPr algn="r" fontAlgn="b"/>
                      <a:r>
                        <a:rPr lang="en-US" sz="1400" b="1" i="0" u="none" strike="noStrike">
                          <a:solidFill>
                            <a:srgbClr val="000000"/>
                          </a:solidFill>
                          <a:effectLst/>
                          <a:latin typeface="Century Gothic" panose="020B0502020202020204" pitchFamily="34" charset="0"/>
                        </a:rPr>
                        <a:t>3.9%</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916723973"/>
                  </a:ext>
                </a:extLst>
              </a:tr>
              <a:tr h="287787">
                <a:tc>
                  <a:txBody>
                    <a:bodyPr/>
                    <a:lstStyle/>
                    <a:p>
                      <a:pPr algn="r" fontAlgn="b"/>
                      <a:r>
                        <a:rPr lang="en-US" sz="1400" b="0" i="0" u="none" strike="noStrike">
                          <a:solidFill>
                            <a:srgbClr val="000000"/>
                          </a:solidFill>
                          <a:effectLst/>
                          <a:latin typeface="Century Gothic" panose="020B0502020202020204" pitchFamily="34" charset="0"/>
                        </a:rPr>
                        <a:t>International Treasuries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ABFC1"/>
                    </a:solidFill>
                  </a:tcPr>
                </a:tc>
                <a:tc>
                  <a:txBody>
                    <a:bodyPr/>
                    <a:lstStyle/>
                    <a:p>
                      <a:pPr algn="r" fontAlgn="b"/>
                      <a:r>
                        <a:rPr lang="en-US" sz="1400" b="1" i="0" u="none" strike="noStrike">
                          <a:solidFill>
                            <a:srgbClr val="000000"/>
                          </a:solidFill>
                          <a:effectLst/>
                          <a:latin typeface="Century Gothic" panose="020B0502020202020204" pitchFamily="34" charset="0"/>
                        </a:rPr>
                        <a:t>8.8%</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869955141"/>
                  </a:ext>
                </a:extLst>
              </a:tr>
              <a:tr h="287787">
                <a:tc>
                  <a:txBody>
                    <a:bodyPr/>
                    <a:lstStyle/>
                    <a:p>
                      <a:pPr algn="r" fontAlgn="b"/>
                      <a:r>
                        <a:rPr lang="en-US" sz="1400" b="0" i="0" u="none" strike="noStrike">
                          <a:solidFill>
                            <a:srgbClr val="000000"/>
                          </a:solidFill>
                          <a:effectLst/>
                          <a:latin typeface="Century Gothic" panose="020B0502020202020204" pitchFamily="34" charset="0"/>
                        </a:rPr>
                        <a:t>Short High Yield</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7.6%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9989A"/>
                    </a:solidFill>
                  </a:tcPr>
                </a:tc>
                <a:tc>
                  <a:txBody>
                    <a:bodyPr/>
                    <a:lstStyle/>
                    <a:p>
                      <a:pPr algn="r" fontAlgn="b"/>
                      <a:r>
                        <a:rPr lang="en-US" sz="1400" b="1" i="0" u="none" strike="noStrike">
                          <a:solidFill>
                            <a:srgbClr val="000000"/>
                          </a:solidFill>
                          <a:effectLst/>
                          <a:latin typeface="Century Gothic" panose="020B0502020202020204" pitchFamily="34" charset="0"/>
                        </a:rPr>
                        <a:t>7.3%</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746225223"/>
                  </a:ext>
                </a:extLst>
              </a:tr>
              <a:tr h="287787">
                <a:tc>
                  <a:txBody>
                    <a:bodyPr/>
                    <a:lstStyle/>
                    <a:p>
                      <a:pPr algn="r" fontAlgn="b"/>
                      <a:r>
                        <a:rPr lang="en-US" sz="1400" b="0" i="0" u="none" strike="noStrike">
                          <a:solidFill>
                            <a:srgbClr val="000000"/>
                          </a:solidFill>
                          <a:effectLst/>
                          <a:latin typeface="Century Gothic" panose="020B0502020202020204" pitchFamily="34" charset="0"/>
                        </a:rPr>
                        <a:t>High Yield</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7.2%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6.7%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9A9AC"/>
                    </a:solidFill>
                  </a:tcPr>
                </a:tc>
                <a:tc>
                  <a:txBody>
                    <a:bodyPr/>
                    <a:lstStyle/>
                    <a:p>
                      <a:pPr algn="r" fontAlgn="b"/>
                      <a:r>
                        <a:rPr lang="en-US" sz="1400" b="1" i="0" u="none" strike="noStrike">
                          <a:solidFill>
                            <a:srgbClr val="000000"/>
                          </a:solidFill>
                          <a:effectLst/>
                          <a:latin typeface="Century Gothic" panose="020B0502020202020204" pitchFamily="34" charset="0"/>
                        </a:rPr>
                        <a:t>9.6%</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600196219"/>
                  </a:ext>
                </a:extLst>
              </a:tr>
              <a:tr h="297712">
                <a:tc>
                  <a:txBody>
                    <a:bodyPr/>
                    <a:lstStyle/>
                    <a:p>
                      <a:pPr algn="r" fontAlgn="b"/>
                      <a:r>
                        <a:rPr lang="en-US" sz="1400" b="0" i="0" u="none" strike="noStrike">
                          <a:solidFill>
                            <a:srgbClr val="000000"/>
                          </a:solidFill>
                          <a:effectLst/>
                          <a:latin typeface="Century Gothic" panose="020B0502020202020204" pitchFamily="34" charset="0"/>
                        </a:rPr>
                        <a:t>Emerging Bonds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6.1%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99A9D"/>
                    </a:solidFill>
                  </a:tcPr>
                </a:tc>
                <a:tc>
                  <a:txBody>
                    <a:bodyPr/>
                    <a:lstStyle/>
                    <a:p>
                      <a:pPr algn="r" fontAlgn="b"/>
                      <a:r>
                        <a:rPr lang="en-US" sz="1400" b="1" i="0" u="none" strike="noStrike">
                          <a:solidFill>
                            <a:srgbClr val="000000"/>
                          </a:solidFill>
                          <a:effectLst/>
                          <a:latin typeface="Century Gothic" panose="020B0502020202020204" pitchFamily="34" charset="0"/>
                        </a:rPr>
                        <a:t>10.0%</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4647468"/>
                  </a:ext>
                </a:extLst>
              </a:tr>
            </a:tbl>
          </a:graphicData>
        </a:graphic>
      </p:graphicFrame>
      <p:sp>
        <p:nvSpPr>
          <p:cNvPr id="5" name="TextBox 4">
            <a:extLst>
              <a:ext uri="{FF2B5EF4-FFF2-40B4-BE49-F238E27FC236}">
                <a16:creationId xmlns:a16="http://schemas.microsoft.com/office/drawing/2014/main" id="{97BE2474-F228-42B6-842C-E45604D6E229}"/>
              </a:ext>
            </a:extLst>
          </p:cNvPr>
          <p:cNvSpPr txBox="1"/>
          <p:nvPr/>
        </p:nvSpPr>
        <p:spPr>
          <a:xfrm>
            <a:off x="838200" y="6221004"/>
            <a:ext cx="11010544" cy="261610"/>
          </a:xfrm>
          <a:prstGeom prst="rect">
            <a:avLst/>
          </a:prstGeom>
          <a:noFill/>
        </p:spPr>
        <p:txBody>
          <a:bodyPr wrap="square" rtlCol="0">
            <a:spAutoFit/>
          </a:bodyPr>
          <a:lstStyle/>
          <a:p>
            <a:r>
              <a:rPr lang="en-US" sz="1050" dirty="0">
                <a:latin typeface="SemplicitaPro" panose="02000503000000000000" pitchFamily="50" charset="0"/>
              </a:rPr>
              <a:t>Data Sources: Bloomberg, US Bureau of Labor Statistics, New Frontier Estimation Process</a:t>
            </a:r>
          </a:p>
        </p:txBody>
      </p:sp>
    </p:spTree>
    <p:extLst>
      <p:ext uri="{BB962C8B-B14F-4D97-AF65-F5344CB8AC3E}">
        <p14:creationId xmlns:p14="http://schemas.microsoft.com/office/powerpoint/2010/main" val="1449208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A2D3-E3F2-278C-DE1E-133BA035321B}"/>
              </a:ext>
            </a:extLst>
          </p:cNvPr>
          <p:cNvSpPr>
            <a:spLocks noGrp="1"/>
          </p:cNvSpPr>
          <p:nvPr>
            <p:ph type="title"/>
          </p:nvPr>
        </p:nvSpPr>
        <p:spPr>
          <a:xfrm>
            <a:off x="838200" y="365125"/>
            <a:ext cx="6656294" cy="1604681"/>
          </a:xfrm>
        </p:spPr>
        <p:txBody>
          <a:bodyPr>
            <a:normAutofit/>
          </a:bodyPr>
          <a:lstStyle/>
          <a:p>
            <a:pPr>
              <a:lnSpc>
                <a:spcPct val="100000"/>
              </a:lnSpc>
            </a:pPr>
            <a:r>
              <a:rPr lang="en-US" sz="3200">
                <a:latin typeface="SemplicitaPro"/>
                <a:cs typeface="Calibri"/>
              </a:rPr>
              <a:t>“Current” RFR: 3.84%</a:t>
            </a:r>
            <a:br>
              <a:rPr lang="en-US" sz="3200">
                <a:latin typeface="SemplicitaPro" panose="02000503000000000000" pitchFamily="50" charset="0"/>
                <a:cs typeface="Calibri"/>
              </a:rPr>
            </a:br>
            <a:r>
              <a:rPr lang="en-US" sz="3200">
                <a:latin typeface="SemplicitaPro"/>
                <a:cs typeface="Calibri"/>
              </a:rPr>
              <a:t>Scenario: lowered to 2.84%</a:t>
            </a:r>
            <a:br>
              <a:rPr lang="en-US" sz="3200">
                <a:latin typeface="SemplicitaPro"/>
                <a:cs typeface="Calibri"/>
              </a:rPr>
            </a:br>
            <a:r>
              <a:rPr lang="en-US" sz="3200">
                <a:latin typeface="SemplicitaPro"/>
                <a:cs typeface="Calibri"/>
              </a:rPr>
              <a:t>Equity and Alt Impact</a:t>
            </a:r>
          </a:p>
        </p:txBody>
      </p:sp>
      <p:sp>
        <p:nvSpPr>
          <p:cNvPr id="8" name="Content Placeholder 7">
            <a:extLst>
              <a:ext uri="{FF2B5EF4-FFF2-40B4-BE49-F238E27FC236}">
                <a16:creationId xmlns:a16="http://schemas.microsoft.com/office/drawing/2014/main" id="{2C67A3F6-634D-DEC1-1757-28CC20BB78A0}"/>
              </a:ext>
            </a:extLst>
          </p:cNvPr>
          <p:cNvSpPr>
            <a:spLocks noGrp="1"/>
          </p:cNvSpPr>
          <p:nvPr>
            <p:ph idx="1"/>
          </p:nvPr>
        </p:nvSpPr>
        <p:spPr>
          <a:xfrm>
            <a:off x="838200" y="1969805"/>
            <a:ext cx="2699759" cy="4207157"/>
          </a:xfrm>
        </p:spPr>
        <p:txBody>
          <a:bodyPr vert="horz" lIns="91440" tIns="45720" rIns="91440" bIns="45720" rtlCol="0" anchor="t">
            <a:normAutofit/>
          </a:bodyPr>
          <a:lstStyle/>
          <a:p>
            <a:endParaRPr lang="en-US">
              <a:latin typeface="SemplicitaPro" panose="02000503000000000000" pitchFamily="50" charset="0"/>
              <a:cs typeface="Calibri"/>
            </a:endParaRPr>
          </a:p>
          <a:p>
            <a:r>
              <a:rPr lang="en-US">
                <a:latin typeface="SemplicitaPro" panose="02000503000000000000" pitchFamily="50" charset="0"/>
                <a:cs typeface="Calibri"/>
              </a:rPr>
              <a:t>US, Developed Equities down</a:t>
            </a:r>
          </a:p>
          <a:p>
            <a:r>
              <a:rPr lang="en-US">
                <a:latin typeface="SemplicitaPro" panose="02000503000000000000" pitchFamily="50" charset="0"/>
                <a:cs typeface="Calibri"/>
              </a:rPr>
              <a:t>Gold unaffected</a:t>
            </a:r>
          </a:p>
          <a:p>
            <a:r>
              <a:rPr lang="en-US">
                <a:latin typeface="SemplicitaPro" panose="02000503000000000000" pitchFamily="50" charset="0"/>
                <a:cs typeface="Calibri"/>
              </a:rPr>
              <a:t>REITs down</a:t>
            </a:r>
          </a:p>
        </p:txBody>
      </p:sp>
      <p:graphicFrame>
        <p:nvGraphicFramePr>
          <p:cNvPr id="3" name="Table 2">
            <a:extLst>
              <a:ext uri="{FF2B5EF4-FFF2-40B4-BE49-F238E27FC236}">
                <a16:creationId xmlns:a16="http://schemas.microsoft.com/office/drawing/2014/main" id="{FF5D98D5-5C0E-4AA1-8907-4450DAC44381}"/>
              </a:ext>
            </a:extLst>
          </p:cNvPr>
          <p:cNvGraphicFramePr>
            <a:graphicFrameLocks noGrp="1"/>
          </p:cNvGraphicFramePr>
          <p:nvPr>
            <p:extLst>
              <p:ext uri="{D42A27DB-BD31-4B8C-83A1-F6EECF244321}">
                <p14:modId xmlns:p14="http://schemas.microsoft.com/office/powerpoint/2010/main" val="3699333555"/>
              </p:ext>
            </p:extLst>
          </p:nvPr>
        </p:nvGraphicFramePr>
        <p:xfrm>
          <a:off x="3717421" y="1720849"/>
          <a:ext cx="7636380" cy="4456116"/>
        </p:xfrm>
        <a:graphic>
          <a:graphicData uri="http://schemas.openxmlformats.org/drawingml/2006/table">
            <a:tbl>
              <a:tblPr bandRow="1"/>
              <a:tblGrid>
                <a:gridCol w="2438844">
                  <a:extLst>
                    <a:ext uri="{9D8B030D-6E8A-4147-A177-3AD203B41FA5}">
                      <a16:colId xmlns:a16="http://schemas.microsoft.com/office/drawing/2014/main" val="728786617"/>
                    </a:ext>
                  </a:extLst>
                </a:gridCol>
                <a:gridCol w="1299384">
                  <a:extLst>
                    <a:ext uri="{9D8B030D-6E8A-4147-A177-3AD203B41FA5}">
                      <a16:colId xmlns:a16="http://schemas.microsoft.com/office/drawing/2014/main" val="1218470799"/>
                    </a:ext>
                  </a:extLst>
                </a:gridCol>
                <a:gridCol w="1299384">
                  <a:extLst>
                    <a:ext uri="{9D8B030D-6E8A-4147-A177-3AD203B41FA5}">
                      <a16:colId xmlns:a16="http://schemas.microsoft.com/office/drawing/2014/main" val="3205505294"/>
                    </a:ext>
                  </a:extLst>
                </a:gridCol>
                <a:gridCol w="1299384">
                  <a:extLst>
                    <a:ext uri="{9D8B030D-6E8A-4147-A177-3AD203B41FA5}">
                      <a16:colId xmlns:a16="http://schemas.microsoft.com/office/drawing/2014/main" val="378000511"/>
                    </a:ext>
                  </a:extLst>
                </a:gridCol>
                <a:gridCol w="1299384">
                  <a:extLst>
                    <a:ext uri="{9D8B030D-6E8A-4147-A177-3AD203B41FA5}">
                      <a16:colId xmlns:a16="http://schemas.microsoft.com/office/drawing/2014/main" val="2530646705"/>
                    </a:ext>
                  </a:extLst>
                </a:gridCol>
              </a:tblGrid>
              <a:tr h="651206">
                <a:tc>
                  <a:txBody>
                    <a:bodyPr/>
                    <a:lstStyle/>
                    <a:p>
                      <a:pPr algn="r" fontAlgn="b"/>
                      <a:r>
                        <a:rPr lang="en-US" sz="1800" b="0" i="0" u="none" strike="noStrike">
                          <a:solidFill>
                            <a:srgbClr val="000000"/>
                          </a:solidFill>
                          <a:effectLst/>
                          <a:latin typeface="Century Gothic" panose="020B0502020202020204" pitchFamily="34" charset="0"/>
                        </a:rPr>
                        <a:t>Asset</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entury Gothic" panose="020B0502020202020204" pitchFamily="34" charset="0"/>
                        </a:rPr>
                        <a:t>Old Mean</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entury Gothic" panose="020B0502020202020204" pitchFamily="34" charset="0"/>
                        </a:rPr>
                        <a:t>New Mean</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entury Gothic" panose="020B0502020202020204" pitchFamily="34" charset="0"/>
                        </a:rPr>
                        <a:t>Difference</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entury Gothic" panose="020B0502020202020204" pitchFamily="34" charset="0"/>
                        </a:rPr>
                        <a:t>Standard Deviation</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2034256"/>
                  </a:ext>
                </a:extLst>
              </a:tr>
              <a:tr h="279088">
                <a:tc>
                  <a:txBody>
                    <a:bodyPr/>
                    <a:lstStyle/>
                    <a:p>
                      <a:pPr algn="r" fontAlgn="b"/>
                      <a:r>
                        <a:rPr lang="en-US" sz="1400" b="0" i="0" u="none" strike="noStrike">
                          <a:solidFill>
                            <a:srgbClr val="000000"/>
                          </a:solidFill>
                          <a:effectLst/>
                          <a:latin typeface="Century Gothic" panose="020B0502020202020204" pitchFamily="34" charset="0"/>
                        </a:rPr>
                        <a:t>US Large Cap Value</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8898C"/>
                    </a:solidFill>
                  </a:tcPr>
                </a:tc>
                <a:tc>
                  <a:txBody>
                    <a:bodyPr/>
                    <a:lstStyle/>
                    <a:p>
                      <a:pPr algn="r" fontAlgn="b"/>
                      <a:r>
                        <a:rPr lang="en-US" sz="1400" b="1" i="0" u="none" strike="noStrike">
                          <a:solidFill>
                            <a:srgbClr val="000000"/>
                          </a:solidFill>
                          <a:effectLst/>
                          <a:latin typeface="Century Gothic" panose="020B0502020202020204" pitchFamily="34" charset="0"/>
                        </a:rPr>
                        <a:t>14.7%</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552838693"/>
                  </a:ext>
                </a:extLst>
              </a:tr>
              <a:tr h="269786">
                <a:tc>
                  <a:txBody>
                    <a:bodyPr/>
                    <a:lstStyle/>
                    <a:p>
                      <a:pPr algn="r" fontAlgn="b"/>
                      <a:r>
                        <a:rPr lang="en-US" sz="1400" b="0" i="0" u="none" strike="noStrike">
                          <a:solidFill>
                            <a:srgbClr val="000000"/>
                          </a:solidFill>
                          <a:effectLst/>
                          <a:latin typeface="Century Gothic" panose="020B0502020202020204" pitchFamily="34" charset="0"/>
                        </a:rPr>
                        <a:t>US Large Cap Growth</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8A8C"/>
                    </a:solidFill>
                  </a:tcPr>
                </a:tc>
                <a:tc>
                  <a:txBody>
                    <a:bodyPr/>
                    <a:lstStyle/>
                    <a:p>
                      <a:pPr algn="r" fontAlgn="b"/>
                      <a:r>
                        <a:rPr lang="en-US" sz="1400" b="1" i="0" u="none" strike="noStrike">
                          <a:solidFill>
                            <a:srgbClr val="000000"/>
                          </a:solidFill>
                          <a:effectLst/>
                          <a:latin typeface="Century Gothic" panose="020B0502020202020204" pitchFamily="34" charset="0"/>
                        </a:rPr>
                        <a:t>18.1%</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344316501"/>
                  </a:ext>
                </a:extLst>
              </a:tr>
              <a:tr h="269786">
                <a:tc>
                  <a:txBody>
                    <a:bodyPr/>
                    <a:lstStyle/>
                    <a:p>
                      <a:pPr algn="r" fontAlgn="b"/>
                      <a:r>
                        <a:rPr lang="en-US" sz="1400" b="0" i="0" u="none" strike="noStrike">
                          <a:solidFill>
                            <a:srgbClr val="000000"/>
                          </a:solidFill>
                          <a:effectLst/>
                          <a:latin typeface="Century Gothic" panose="020B0502020202020204" pitchFamily="34" charset="0"/>
                        </a:rPr>
                        <a:t>US Small Cap Value</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9.3%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8D8F"/>
                    </a:solidFill>
                  </a:tcPr>
                </a:tc>
                <a:tc>
                  <a:txBody>
                    <a:bodyPr/>
                    <a:lstStyle/>
                    <a:p>
                      <a:pPr algn="r" fontAlgn="b"/>
                      <a:r>
                        <a:rPr lang="en-US" sz="1400" b="1" i="0" u="none" strike="noStrike">
                          <a:solidFill>
                            <a:srgbClr val="000000"/>
                          </a:solidFill>
                          <a:effectLst/>
                          <a:latin typeface="Century Gothic" panose="020B0502020202020204" pitchFamily="34" charset="0"/>
                        </a:rPr>
                        <a:t>18.8%</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661857610"/>
                  </a:ext>
                </a:extLst>
              </a:tr>
              <a:tr h="269786">
                <a:tc>
                  <a:txBody>
                    <a:bodyPr/>
                    <a:lstStyle/>
                    <a:p>
                      <a:pPr algn="r" fontAlgn="b"/>
                      <a:r>
                        <a:rPr lang="en-US" sz="1400" b="0" i="0" u="none" strike="noStrike">
                          <a:solidFill>
                            <a:srgbClr val="000000"/>
                          </a:solidFill>
                          <a:effectLst/>
                          <a:latin typeface="Century Gothic" panose="020B0502020202020204" pitchFamily="34" charset="0"/>
                        </a:rPr>
                        <a:t>US Small Cap Growth</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10.2%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8688"/>
                    </a:solidFill>
                  </a:tcPr>
                </a:tc>
                <a:tc>
                  <a:txBody>
                    <a:bodyPr/>
                    <a:lstStyle/>
                    <a:p>
                      <a:pPr algn="r" fontAlgn="b"/>
                      <a:r>
                        <a:rPr lang="en-US" sz="1400" b="1" i="0" u="none" strike="noStrike">
                          <a:solidFill>
                            <a:srgbClr val="000000"/>
                          </a:solidFill>
                          <a:effectLst/>
                          <a:latin typeface="Century Gothic" panose="020B0502020202020204" pitchFamily="34" charset="0"/>
                        </a:rPr>
                        <a:t>21.7%</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589730225"/>
                  </a:ext>
                </a:extLst>
              </a:tr>
              <a:tr h="269786">
                <a:tc>
                  <a:txBody>
                    <a:bodyPr/>
                    <a:lstStyle/>
                    <a:p>
                      <a:pPr algn="r" fontAlgn="b"/>
                      <a:r>
                        <a:rPr lang="en-US" sz="1400" b="0" i="0" u="none" strike="noStrike">
                          <a:solidFill>
                            <a:srgbClr val="000000"/>
                          </a:solidFill>
                          <a:effectLst/>
                          <a:latin typeface="Century Gothic" panose="020B0502020202020204" pitchFamily="34" charset="0"/>
                        </a:rPr>
                        <a:t>US Minimum Volatility</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7476"/>
                    </a:solidFill>
                  </a:tcPr>
                </a:tc>
                <a:tc>
                  <a:txBody>
                    <a:bodyPr/>
                    <a:lstStyle/>
                    <a:p>
                      <a:pPr algn="r" fontAlgn="b"/>
                      <a:r>
                        <a:rPr lang="en-US" sz="1400" b="1" i="0" u="none" strike="noStrike">
                          <a:solidFill>
                            <a:srgbClr val="000000"/>
                          </a:solidFill>
                          <a:effectLst/>
                          <a:latin typeface="Century Gothic" panose="020B0502020202020204" pitchFamily="34" charset="0"/>
                        </a:rPr>
                        <a:t>12.0%</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978017688"/>
                  </a:ext>
                </a:extLst>
              </a:tr>
              <a:tr h="269786">
                <a:tc>
                  <a:txBody>
                    <a:bodyPr/>
                    <a:lstStyle/>
                    <a:p>
                      <a:pPr algn="r" fontAlgn="b"/>
                      <a:r>
                        <a:rPr lang="en-US" sz="1400" b="0" i="0" u="none" strike="noStrike">
                          <a:solidFill>
                            <a:srgbClr val="000000"/>
                          </a:solidFill>
                          <a:effectLst/>
                          <a:latin typeface="Century Gothic" panose="020B0502020202020204" pitchFamily="34" charset="0"/>
                        </a:rPr>
                        <a:t>EAFE Min Vol</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8.6%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9999B"/>
                    </a:solidFill>
                  </a:tcPr>
                </a:tc>
                <a:tc>
                  <a:txBody>
                    <a:bodyPr/>
                    <a:lstStyle/>
                    <a:p>
                      <a:pPr algn="r" fontAlgn="b"/>
                      <a:r>
                        <a:rPr lang="en-US" sz="1400" b="1" i="0" u="none" strike="noStrike">
                          <a:solidFill>
                            <a:srgbClr val="000000"/>
                          </a:solidFill>
                          <a:effectLst/>
                          <a:latin typeface="Century Gothic" panose="020B0502020202020204" pitchFamily="34" charset="0"/>
                        </a:rPr>
                        <a:t>12.0%</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600711787"/>
                  </a:ext>
                </a:extLst>
              </a:tr>
              <a:tr h="269786">
                <a:tc>
                  <a:txBody>
                    <a:bodyPr/>
                    <a:lstStyle/>
                    <a:p>
                      <a:pPr algn="r" fontAlgn="b"/>
                      <a:r>
                        <a:rPr lang="en-US" sz="1400" b="0" i="0" u="none" strike="noStrike">
                          <a:solidFill>
                            <a:srgbClr val="000000"/>
                          </a:solidFill>
                          <a:effectLst/>
                          <a:latin typeface="Century Gothic" panose="020B0502020202020204" pitchFamily="34" charset="0"/>
                        </a:rPr>
                        <a:t>Canada</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9A7A9"/>
                    </a:solidFill>
                  </a:tcPr>
                </a:tc>
                <a:tc>
                  <a:txBody>
                    <a:bodyPr/>
                    <a:lstStyle/>
                    <a:p>
                      <a:pPr algn="r" fontAlgn="b"/>
                      <a:r>
                        <a:rPr lang="en-US" sz="1400" b="1" i="0" u="none" strike="noStrike">
                          <a:solidFill>
                            <a:srgbClr val="000000"/>
                          </a:solidFill>
                          <a:effectLst/>
                          <a:latin typeface="Century Gothic" panose="020B0502020202020204" pitchFamily="34" charset="0"/>
                        </a:rPr>
                        <a:t>19.3%</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33129453"/>
                  </a:ext>
                </a:extLst>
              </a:tr>
              <a:tr h="269786">
                <a:tc>
                  <a:txBody>
                    <a:bodyPr/>
                    <a:lstStyle/>
                    <a:p>
                      <a:pPr algn="r" fontAlgn="b"/>
                      <a:r>
                        <a:rPr lang="en-US" sz="1400" b="0" i="0" u="none" strike="noStrike">
                          <a:solidFill>
                            <a:srgbClr val="000000"/>
                          </a:solidFill>
                          <a:effectLst/>
                          <a:latin typeface="Century Gothic" panose="020B0502020202020204" pitchFamily="34" charset="0"/>
                        </a:rPr>
                        <a:t>Europe</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9.7%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9.3%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9B1B3"/>
                    </a:solidFill>
                  </a:tcPr>
                </a:tc>
                <a:tc>
                  <a:txBody>
                    <a:bodyPr/>
                    <a:lstStyle/>
                    <a:p>
                      <a:pPr algn="r" fontAlgn="b"/>
                      <a:r>
                        <a:rPr lang="en-US" sz="1400" b="1" i="0" u="none" strike="noStrike">
                          <a:solidFill>
                            <a:srgbClr val="000000"/>
                          </a:solidFill>
                          <a:effectLst/>
                          <a:latin typeface="Century Gothic" panose="020B0502020202020204" pitchFamily="34" charset="0"/>
                        </a:rPr>
                        <a:t>18.4%</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259606337"/>
                  </a:ext>
                </a:extLst>
              </a:tr>
              <a:tr h="269786">
                <a:tc>
                  <a:txBody>
                    <a:bodyPr/>
                    <a:lstStyle/>
                    <a:p>
                      <a:pPr algn="r" fontAlgn="b"/>
                      <a:r>
                        <a:rPr lang="en-US" sz="1400" b="0" i="0" u="none" strike="noStrike">
                          <a:solidFill>
                            <a:srgbClr val="000000"/>
                          </a:solidFill>
                          <a:effectLst/>
                          <a:latin typeface="Century Gothic" panose="020B0502020202020204" pitchFamily="34" charset="0"/>
                        </a:rPr>
                        <a:t>Pacific</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7.5%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696B"/>
                    </a:solidFill>
                  </a:tcPr>
                </a:tc>
                <a:tc>
                  <a:txBody>
                    <a:bodyPr/>
                    <a:lstStyle/>
                    <a:p>
                      <a:pPr algn="r" fontAlgn="b"/>
                      <a:r>
                        <a:rPr lang="en-US" sz="1400" b="1" i="0" u="none" strike="noStrike">
                          <a:solidFill>
                            <a:srgbClr val="000000"/>
                          </a:solidFill>
                          <a:effectLst/>
                          <a:latin typeface="Century Gothic" panose="020B0502020202020204" pitchFamily="34" charset="0"/>
                        </a:rPr>
                        <a:t>15.7%</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473234291"/>
                  </a:ext>
                </a:extLst>
              </a:tr>
              <a:tr h="269786">
                <a:tc>
                  <a:txBody>
                    <a:bodyPr/>
                    <a:lstStyle/>
                    <a:p>
                      <a:pPr algn="r" fontAlgn="b"/>
                      <a:r>
                        <a:rPr lang="en-US" sz="1400" b="0" i="0" u="none" strike="noStrike">
                          <a:solidFill>
                            <a:srgbClr val="000000"/>
                          </a:solidFill>
                          <a:effectLst/>
                          <a:latin typeface="Century Gothic" panose="020B0502020202020204" pitchFamily="34" charset="0"/>
                        </a:rPr>
                        <a:t>International Small Cap</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88789"/>
                    </a:solidFill>
                  </a:tcPr>
                </a:tc>
                <a:tc>
                  <a:txBody>
                    <a:bodyPr/>
                    <a:lstStyle/>
                    <a:p>
                      <a:pPr algn="r" fontAlgn="b"/>
                      <a:r>
                        <a:rPr lang="en-US" sz="1400" b="1" i="0" u="none" strike="noStrike">
                          <a:solidFill>
                            <a:srgbClr val="000000"/>
                          </a:solidFill>
                          <a:effectLst/>
                          <a:latin typeface="Century Gothic" panose="020B0502020202020204" pitchFamily="34" charset="0"/>
                        </a:rPr>
                        <a:t>19.2%</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590052513"/>
                  </a:ext>
                </a:extLst>
              </a:tr>
              <a:tr h="269786">
                <a:tc>
                  <a:txBody>
                    <a:bodyPr/>
                    <a:lstStyle/>
                    <a:p>
                      <a:pPr algn="r" fontAlgn="b"/>
                      <a:r>
                        <a:rPr lang="en-US" sz="1400" b="0" i="0" u="none" strike="noStrike">
                          <a:solidFill>
                            <a:srgbClr val="000000"/>
                          </a:solidFill>
                          <a:effectLst/>
                          <a:latin typeface="Century Gothic" panose="020B0502020202020204" pitchFamily="34" charset="0"/>
                        </a:rPr>
                        <a:t>Emerging Markets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9.3%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9A9AB"/>
                    </a:solidFill>
                  </a:tcPr>
                </a:tc>
                <a:tc>
                  <a:txBody>
                    <a:bodyPr/>
                    <a:lstStyle/>
                    <a:p>
                      <a:pPr algn="r" fontAlgn="b"/>
                      <a:r>
                        <a:rPr lang="en-US" sz="1400" b="1" i="0" u="none" strike="noStrike">
                          <a:solidFill>
                            <a:srgbClr val="000000"/>
                          </a:solidFill>
                          <a:effectLst/>
                          <a:latin typeface="Century Gothic" panose="020B0502020202020204" pitchFamily="34" charset="0"/>
                        </a:rPr>
                        <a:t>18.6%</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10753760"/>
                  </a:ext>
                </a:extLst>
              </a:tr>
              <a:tr h="279088">
                <a:tc>
                  <a:txBody>
                    <a:bodyPr/>
                    <a:lstStyle/>
                    <a:p>
                      <a:pPr algn="r" fontAlgn="b"/>
                      <a:r>
                        <a:rPr lang="en-US" sz="1400" b="0" i="0" u="none" strike="noStrike">
                          <a:solidFill>
                            <a:srgbClr val="000000"/>
                          </a:solidFill>
                          <a:effectLst/>
                          <a:latin typeface="Century Gothic" panose="020B0502020202020204" pitchFamily="34" charset="0"/>
                        </a:rPr>
                        <a:t>Gold</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BF1F4"/>
                    </a:solidFill>
                  </a:tcPr>
                </a:tc>
                <a:tc>
                  <a:txBody>
                    <a:bodyPr/>
                    <a:lstStyle/>
                    <a:p>
                      <a:pPr algn="r" fontAlgn="b"/>
                      <a:r>
                        <a:rPr lang="en-US" sz="1400" b="1" i="0" u="none" strike="noStrike">
                          <a:solidFill>
                            <a:srgbClr val="000000"/>
                          </a:solidFill>
                          <a:effectLst/>
                          <a:latin typeface="Century Gothic" panose="020B0502020202020204" pitchFamily="34" charset="0"/>
                        </a:rPr>
                        <a:t>16.1%</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48829361"/>
                  </a:ext>
                </a:extLst>
              </a:tr>
              <a:tr h="269786">
                <a:tc>
                  <a:txBody>
                    <a:bodyPr/>
                    <a:lstStyle/>
                    <a:p>
                      <a:pPr algn="r" fontAlgn="b"/>
                      <a:r>
                        <a:rPr lang="en-US" sz="1400" b="0" i="0" u="none" strike="noStrike">
                          <a:solidFill>
                            <a:srgbClr val="000000"/>
                          </a:solidFill>
                          <a:effectLst/>
                          <a:latin typeface="Century Gothic" panose="020B0502020202020204" pitchFamily="34" charset="0"/>
                        </a:rPr>
                        <a:t>US REITs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7.7%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99EA1"/>
                    </a:solidFill>
                  </a:tcPr>
                </a:tc>
                <a:tc>
                  <a:txBody>
                    <a:bodyPr/>
                    <a:lstStyle/>
                    <a:p>
                      <a:pPr algn="r" fontAlgn="b"/>
                      <a:r>
                        <a:rPr lang="en-US" sz="1400" b="1" i="0" u="none" strike="noStrike">
                          <a:solidFill>
                            <a:srgbClr val="000000"/>
                          </a:solidFill>
                          <a:effectLst/>
                          <a:latin typeface="Century Gothic" panose="020B0502020202020204" pitchFamily="34" charset="0"/>
                        </a:rPr>
                        <a:t>20.1%</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958199564"/>
                  </a:ext>
                </a:extLst>
              </a:tr>
              <a:tr h="279088">
                <a:tc>
                  <a:txBody>
                    <a:bodyPr/>
                    <a:lstStyle/>
                    <a:p>
                      <a:pPr algn="r" fontAlgn="b"/>
                      <a:r>
                        <a:rPr lang="en-US" sz="1400" b="0" i="0" u="none" strike="noStrike">
                          <a:solidFill>
                            <a:srgbClr val="000000"/>
                          </a:solidFill>
                          <a:effectLst/>
                          <a:latin typeface="Century Gothic" panose="020B0502020202020204" pitchFamily="34" charset="0"/>
                        </a:rPr>
                        <a:t>International REITs</a:t>
                      </a:r>
                    </a:p>
                  </a:txBody>
                  <a:tcPr marL="6350" marR="6350" marT="635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400" b="1" i="0" u="none" strike="noStrike">
                          <a:solidFill>
                            <a:srgbClr val="000000"/>
                          </a:solidFill>
                          <a:effectLst/>
                          <a:latin typeface="Century Gothic" panose="020B0502020202020204" pitchFamily="34" charset="0"/>
                        </a:rPr>
                        <a:t>-0.6%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99A9C"/>
                    </a:solidFill>
                  </a:tcPr>
                </a:tc>
                <a:tc>
                  <a:txBody>
                    <a:bodyPr/>
                    <a:lstStyle/>
                    <a:p>
                      <a:pPr algn="r" fontAlgn="b"/>
                      <a:r>
                        <a:rPr lang="en-US" sz="1400" b="1" i="0" u="none" strike="noStrike">
                          <a:solidFill>
                            <a:srgbClr val="000000"/>
                          </a:solidFill>
                          <a:effectLst/>
                          <a:latin typeface="Century Gothic" panose="020B0502020202020204" pitchFamily="34" charset="0"/>
                        </a:rPr>
                        <a:t>18.3%</a:t>
                      </a:r>
                    </a:p>
                  </a:txBody>
                  <a:tcPr marL="6350" marR="6350" marT="635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37003147"/>
                  </a:ext>
                </a:extLst>
              </a:tr>
            </a:tbl>
          </a:graphicData>
        </a:graphic>
      </p:graphicFrame>
      <p:sp>
        <p:nvSpPr>
          <p:cNvPr id="5" name="TextBox 4">
            <a:extLst>
              <a:ext uri="{FF2B5EF4-FFF2-40B4-BE49-F238E27FC236}">
                <a16:creationId xmlns:a16="http://schemas.microsoft.com/office/drawing/2014/main" id="{950BD628-313A-4971-87CF-8D26B7D82B27}"/>
              </a:ext>
            </a:extLst>
          </p:cNvPr>
          <p:cNvSpPr txBox="1"/>
          <p:nvPr/>
        </p:nvSpPr>
        <p:spPr>
          <a:xfrm>
            <a:off x="838200" y="6221004"/>
            <a:ext cx="11010544" cy="261610"/>
          </a:xfrm>
          <a:prstGeom prst="rect">
            <a:avLst/>
          </a:prstGeom>
          <a:noFill/>
        </p:spPr>
        <p:txBody>
          <a:bodyPr wrap="square" rtlCol="0">
            <a:spAutoFit/>
          </a:bodyPr>
          <a:lstStyle/>
          <a:p>
            <a:r>
              <a:rPr lang="en-US" sz="1050" dirty="0">
                <a:latin typeface="SemplicitaPro" panose="02000503000000000000" pitchFamily="50" charset="0"/>
              </a:rPr>
              <a:t>Data Sources: Bloomberg, US Bureau of Labor Statistics, New Frontier Estimation Process</a:t>
            </a:r>
          </a:p>
        </p:txBody>
      </p:sp>
    </p:spTree>
    <p:extLst>
      <p:ext uri="{BB962C8B-B14F-4D97-AF65-F5344CB8AC3E}">
        <p14:creationId xmlns:p14="http://schemas.microsoft.com/office/powerpoint/2010/main" val="3352211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0D033-A2DA-9BC9-7545-3715E65FC58E}"/>
              </a:ext>
            </a:extLst>
          </p:cNvPr>
          <p:cNvSpPr>
            <a:spLocks noGrp="1"/>
          </p:cNvSpPr>
          <p:nvPr>
            <p:ph type="title"/>
          </p:nvPr>
        </p:nvSpPr>
        <p:spPr>
          <a:xfrm>
            <a:off x="838198" y="381835"/>
            <a:ext cx="10515600" cy="1011130"/>
          </a:xfrm>
        </p:spPr>
        <p:txBody>
          <a:bodyPr>
            <a:normAutofit/>
          </a:bodyPr>
          <a:lstStyle/>
          <a:p>
            <a:r>
              <a:rPr lang="en-US" sz="3200">
                <a:latin typeface="SemplicitaPro"/>
                <a:cs typeface="Calibri Light"/>
              </a:rPr>
              <a:t>Current Portfolios (left) vs. Reduced Rate Portfolios (right)</a:t>
            </a:r>
            <a:br>
              <a:rPr lang="en-US" sz="3200">
                <a:latin typeface="SemplicitaPro"/>
                <a:cs typeface="Calibri Light"/>
              </a:rPr>
            </a:br>
            <a:endParaRPr lang="en-US" sz="3200">
              <a:latin typeface="SemplicitaPro"/>
            </a:endParaRPr>
          </a:p>
        </p:txBody>
      </p:sp>
      <p:graphicFrame>
        <p:nvGraphicFramePr>
          <p:cNvPr id="12" name="Table 11">
            <a:extLst>
              <a:ext uri="{FF2B5EF4-FFF2-40B4-BE49-F238E27FC236}">
                <a16:creationId xmlns:a16="http://schemas.microsoft.com/office/drawing/2014/main" id="{B313EF82-E7DD-4248-9EFF-EA7CAB6F3E37}"/>
              </a:ext>
            </a:extLst>
          </p:cNvPr>
          <p:cNvGraphicFramePr>
            <a:graphicFrameLocks noGrp="1"/>
          </p:cNvGraphicFramePr>
          <p:nvPr>
            <p:extLst>
              <p:ext uri="{D42A27DB-BD31-4B8C-83A1-F6EECF244321}">
                <p14:modId xmlns:p14="http://schemas.microsoft.com/office/powerpoint/2010/main" val="361410728"/>
              </p:ext>
            </p:extLst>
          </p:nvPr>
        </p:nvGraphicFramePr>
        <p:xfrm>
          <a:off x="710367" y="1649561"/>
          <a:ext cx="5295900" cy="3591948"/>
        </p:xfrm>
        <a:graphic>
          <a:graphicData uri="http://schemas.openxmlformats.org/drawingml/2006/table">
            <a:tbl>
              <a:tblPr/>
              <a:tblGrid>
                <a:gridCol w="1638300">
                  <a:extLst>
                    <a:ext uri="{9D8B030D-6E8A-4147-A177-3AD203B41FA5}">
                      <a16:colId xmlns:a16="http://schemas.microsoft.com/office/drawing/2014/main" val="32373937"/>
                    </a:ext>
                  </a:extLst>
                </a:gridCol>
                <a:gridCol w="609600">
                  <a:extLst>
                    <a:ext uri="{9D8B030D-6E8A-4147-A177-3AD203B41FA5}">
                      <a16:colId xmlns:a16="http://schemas.microsoft.com/office/drawing/2014/main" val="567743017"/>
                    </a:ext>
                  </a:extLst>
                </a:gridCol>
                <a:gridCol w="609600">
                  <a:extLst>
                    <a:ext uri="{9D8B030D-6E8A-4147-A177-3AD203B41FA5}">
                      <a16:colId xmlns:a16="http://schemas.microsoft.com/office/drawing/2014/main" val="3872860937"/>
                    </a:ext>
                  </a:extLst>
                </a:gridCol>
                <a:gridCol w="609600">
                  <a:extLst>
                    <a:ext uri="{9D8B030D-6E8A-4147-A177-3AD203B41FA5}">
                      <a16:colId xmlns:a16="http://schemas.microsoft.com/office/drawing/2014/main" val="948938342"/>
                    </a:ext>
                  </a:extLst>
                </a:gridCol>
                <a:gridCol w="609600">
                  <a:extLst>
                    <a:ext uri="{9D8B030D-6E8A-4147-A177-3AD203B41FA5}">
                      <a16:colId xmlns:a16="http://schemas.microsoft.com/office/drawing/2014/main" val="1127772396"/>
                    </a:ext>
                  </a:extLst>
                </a:gridCol>
                <a:gridCol w="609600">
                  <a:extLst>
                    <a:ext uri="{9D8B030D-6E8A-4147-A177-3AD203B41FA5}">
                      <a16:colId xmlns:a16="http://schemas.microsoft.com/office/drawing/2014/main" val="3993383390"/>
                    </a:ext>
                  </a:extLst>
                </a:gridCol>
                <a:gridCol w="609600">
                  <a:extLst>
                    <a:ext uri="{9D8B030D-6E8A-4147-A177-3AD203B41FA5}">
                      <a16:colId xmlns:a16="http://schemas.microsoft.com/office/drawing/2014/main" val="1532496532"/>
                    </a:ext>
                  </a:extLst>
                </a:gridCol>
              </a:tblGrid>
              <a:tr h="242881">
                <a:tc gridSpan="7">
                  <a:txBody>
                    <a:bodyPr/>
                    <a:lstStyle/>
                    <a:p>
                      <a:pPr algn="ctr" fontAlgn="b"/>
                      <a:r>
                        <a:rPr lang="en-US" sz="1800" b="0" i="0" u="none" strike="noStrike">
                          <a:solidFill>
                            <a:srgbClr val="000000"/>
                          </a:solidFill>
                          <a:effectLst/>
                          <a:latin typeface="Century Gothic" panose="020B0502020202020204" pitchFamily="34" charset="0"/>
                        </a:rPr>
                        <a:t>Current Rate Portfolios</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pPr algn="r" fontAlgn="b"/>
                      <a:endParaRPr lang="en-US" sz="1400" b="1" i="0" u="none" strike="noStrike">
                        <a:solidFill>
                          <a:srgbClr val="000000"/>
                        </a:solidFill>
                        <a:effectLst/>
                        <a:latin typeface="Century Gothic" panose="020B0502020202020204" pitchFamily="34" charset="0"/>
                      </a:endParaRP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pPr algn="r" fontAlgn="b"/>
                      <a:endParaRPr lang="en-US" sz="1400" b="1" i="0" u="none" strike="noStrike">
                        <a:solidFill>
                          <a:srgbClr val="000000"/>
                        </a:solidFill>
                        <a:effectLst/>
                        <a:latin typeface="Century Gothic" panose="020B0502020202020204" pitchFamily="34" charset="0"/>
                      </a:endParaRP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pPr algn="r" fontAlgn="b"/>
                      <a:endParaRPr lang="en-US" sz="1400" b="1" i="0" u="none" strike="noStrike">
                        <a:solidFill>
                          <a:srgbClr val="000000"/>
                        </a:solidFill>
                        <a:effectLst/>
                        <a:latin typeface="Century Gothic" panose="020B0502020202020204" pitchFamily="34" charset="0"/>
                      </a:endParaRP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pPr algn="r" fontAlgn="b"/>
                      <a:endParaRPr lang="en-US" sz="1400" b="1" i="0" u="none" strike="noStrike">
                        <a:solidFill>
                          <a:srgbClr val="000000"/>
                        </a:solidFill>
                        <a:effectLst/>
                        <a:latin typeface="Century Gothic" panose="020B0502020202020204" pitchFamily="34" charset="0"/>
                      </a:endParaRP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pPr algn="r" fontAlgn="b"/>
                      <a:endParaRPr lang="en-US" sz="1400" b="1" i="0" u="none" strike="noStrike">
                        <a:solidFill>
                          <a:srgbClr val="000000"/>
                        </a:solidFill>
                        <a:effectLst/>
                        <a:latin typeface="Century Gothic" panose="020B0502020202020204" pitchFamily="34" charset="0"/>
                      </a:endParaRP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pPr algn="r" fontAlgn="b"/>
                      <a:endParaRPr lang="en-US" sz="1400" b="1" i="0" u="none" strike="noStrike">
                        <a:solidFill>
                          <a:srgbClr val="000000"/>
                        </a:solidFill>
                        <a:effectLst/>
                        <a:latin typeface="Century Gothic" panose="020B0502020202020204" pitchFamily="34" charset="0"/>
                      </a:endParaRP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1312424"/>
                  </a:ext>
                </a:extLst>
              </a:tr>
              <a:tr h="242881">
                <a:tc>
                  <a:txBody>
                    <a:bodyPr/>
                    <a:lstStyle/>
                    <a:p>
                      <a:pPr algn="l" fontAlgn="b"/>
                      <a:endParaRPr lang="en-US" sz="1100" b="0" i="0" u="none" strike="noStrike">
                        <a:solidFill>
                          <a:srgbClr val="000000"/>
                        </a:solidFill>
                        <a:effectLst/>
                        <a:latin typeface="Century Gothic" panose="020B0502020202020204" pitchFamily="34" charset="0"/>
                      </a:endParaRPr>
                    </a:p>
                  </a:txBody>
                  <a:tcPr marL="6350" marR="6350" marT="635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Century Gothic" panose="020B0502020202020204" pitchFamily="34" charset="0"/>
                        </a:rPr>
                        <a:t>20/80</a:t>
                      </a:r>
                    </a:p>
                  </a:txBody>
                  <a:tcPr marL="6350" marR="6350" marT="635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Century Gothic" panose="020B0502020202020204" pitchFamily="34" charset="0"/>
                        </a:rPr>
                        <a:t>40/60</a:t>
                      </a:r>
                    </a:p>
                  </a:txBody>
                  <a:tcPr marL="6350" marR="6350" marT="635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Century Gothic" panose="020B0502020202020204" pitchFamily="34" charset="0"/>
                        </a:rPr>
                        <a:t>60/40</a:t>
                      </a:r>
                    </a:p>
                  </a:txBody>
                  <a:tcPr marL="6350" marR="6350" marT="635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Century Gothic" panose="020B0502020202020204" pitchFamily="34" charset="0"/>
                        </a:rPr>
                        <a:t>75/25</a:t>
                      </a:r>
                    </a:p>
                  </a:txBody>
                  <a:tcPr marL="6350" marR="6350" marT="635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Century Gothic" panose="020B0502020202020204" pitchFamily="34" charset="0"/>
                        </a:rPr>
                        <a:t>90/10</a:t>
                      </a:r>
                    </a:p>
                  </a:txBody>
                  <a:tcPr marL="6350" marR="6350" marT="635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Century Gothic" panose="020B0502020202020204" pitchFamily="34" charset="0"/>
                        </a:rPr>
                        <a:t>100/0</a:t>
                      </a:r>
                    </a:p>
                  </a:txBody>
                  <a:tcPr marL="6350" marR="6350" marT="635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3929136"/>
                  </a:ext>
                </a:extLst>
              </a:tr>
              <a:tr h="242881">
                <a:tc>
                  <a:txBody>
                    <a:bodyPr/>
                    <a:lstStyle/>
                    <a:p>
                      <a:pPr algn="r" fontAlgn="b"/>
                      <a:r>
                        <a:rPr lang="en-US" sz="1100" b="0" i="0" u="none" strike="noStrike">
                          <a:solidFill>
                            <a:srgbClr val="000000"/>
                          </a:solidFill>
                          <a:effectLst/>
                          <a:latin typeface="Century Gothic" panose="020B0502020202020204" pitchFamily="34" charset="0"/>
                        </a:rPr>
                        <a:t>Cash</a:t>
                      </a:r>
                    </a:p>
                  </a:txBody>
                  <a:tcPr marL="6350" marR="6350" marT="635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r" fontAlgn="b"/>
                      <a:r>
                        <a:rPr lang="en-US" sz="1400" b="1" i="0" u="none" strike="noStrike">
                          <a:solidFill>
                            <a:srgbClr val="000000"/>
                          </a:solidFill>
                          <a:effectLst/>
                          <a:latin typeface="Century Gothic" panose="020B0502020202020204" pitchFamily="34" charset="0"/>
                        </a:rPr>
                        <a:t>2.0%</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CF6F8"/>
                    </a:solidFill>
                  </a:tcPr>
                </a:tc>
                <a:tc>
                  <a:txBody>
                    <a:bodyPr/>
                    <a:lstStyle/>
                    <a:p>
                      <a:pPr algn="r" fontAlgn="b"/>
                      <a:r>
                        <a:rPr lang="en-US" sz="1400" b="1" i="0" u="none" strike="noStrike">
                          <a:solidFill>
                            <a:srgbClr val="000000"/>
                          </a:solidFill>
                          <a:effectLst/>
                          <a:latin typeface="Century Gothic" panose="020B0502020202020204" pitchFamily="34" charset="0"/>
                        </a:rPr>
                        <a:t>2.0%</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CF6F8"/>
                    </a:solidFill>
                  </a:tcPr>
                </a:tc>
                <a:tc>
                  <a:txBody>
                    <a:bodyPr/>
                    <a:lstStyle/>
                    <a:p>
                      <a:pPr algn="r" fontAlgn="b"/>
                      <a:r>
                        <a:rPr lang="en-US" sz="1400" b="1" i="0" u="none" strike="noStrike">
                          <a:solidFill>
                            <a:srgbClr val="000000"/>
                          </a:solidFill>
                          <a:effectLst/>
                          <a:latin typeface="Century Gothic" panose="020B0502020202020204" pitchFamily="34" charset="0"/>
                        </a:rPr>
                        <a:t>2.0%</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CF6F8"/>
                    </a:solidFill>
                  </a:tcPr>
                </a:tc>
                <a:tc>
                  <a:txBody>
                    <a:bodyPr/>
                    <a:lstStyle/>
                    <a:p>
                      <a:pPr algn="r" fontAlgn="b"/>
                      <a:r>
                        <a:rPr lang="en-US" sz="1400" b="1" i="0" u="none" strike="noStrike">
                          <a:solidFill>
                            <a:srgbClr val="000000"/>
                          </a:solidFill>
                          <a:effectLst/>
                          <a:latin typeface="Century Gothic" panose="020B0502020202020204" pitchFamily="34" charset="0"/>
                        </a:rPr>
                        <a:t>2.0%</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CF6F8"/>
                    </a:solidFill>
                  </a:tcPr>
                </a:tc>
                <a:tc>
                  <a:txBody>
                    <a:bodyPr/>
                    <a:lstStyle/>
                    <a:p>
                      <a:pPr algn="r" fontAlgn="b"/>
                      <a:r>
                        <a:rPr lang="en-US" sz="1400" b="1" i="0" u="none" strike="noStrike">
                          <a:solidFill>
                            <a:srgbClr val="000000"/>
                          </a:solidFill>
                          <a:effectLst/>
                          <a:latin typeface="Century Gothic" panose="020B0502020202020204" pitchFamily="34" charset="0"/>
                        </a:rPr>
                        <a:t>2.0%</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CF6F8"/>
                    </a:solidFill>
                  </a:tcPr>
                </a:tc>
                <a:tc>
                  <a:txBody>
                    <a:bodyPr/>
                    <a:lstStyle/>
                    <a:p>
                      <a:pPr algn="r" fontAlgn="b"/>
                      <a:r>
                        <a:rPr lang="en-US" sz="1400" b="1" i="0" u="none" strike="noStrike">
                          <a:solidFill>
                            <a:srgbClr val="000000"/>
                          </a:solidFill>
                          <a:effectLst/>
                          <a:latin typeface="Century Gothic" panose="020B0502020202020204" pitchFamily="34" charset="0"/>
                        </a:rPr>
                        <a:t>2.0%</a:t>
                      </a:r>
                    </a:p>
                  </a:txBody>
                  <a:tcPr marL="6350" marR="6350" marT="635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CF6F8"/>
                    </a:solidFill>
                  </a:tcPr>
                </a:tc>
                <a:extLst>
                  <a:ext uri="{0D108BD9-81ED-4DB2-BD59-A6C34878D82A}">
                    <a16:rowId xmlns:a16="http://schemas.microsoft.com/office/drawing/2014/main" val="380235821"/>
                  </a:ext>
                </a:extLst>
              </a:tr>
              <a:tr h="234785">
                <a:tc>
                  <a:txBody>
                    <a:bodyPr/>
                    <a:lstStyle/>
                    <a:p>
                      <a:pPr algn="r" fontAlgn="b"/>
                      <a:r>
                        <a:rPr lang="en-US" sz="1100" b="0" i="0" u="none" strike="noStrike">
                          <a:solidFill>
                            <a:srgbClr val="000000"/>
                          </a:solidFill>
                          <a:effectLst/>
                          <a:latin typeface="Century Gothic" panose="020B0502020202020204" pitchFamily="34" charset="0"/>
                        </a:rPr>
                        <a:t>Floating Rate Treasurys</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20.6%</a:t>
                      </a:r>
                    </a:p>
                  </a:txBody>
                  <a:tcPr marL="6350" marR="6350" marT="6350" marB="0" anchor="b">
                    <a:lnL>
                      <a:noFill/>
                    </a:lnL>
                    <a:lnR>
                      <a:noFill/>
                    </a:lnR>
                    <a:lnT>
                      <a:noFill/>
                    </a:lnT>
                    <a:lnB>
                      <a:noFill/>
                    </a:lnB>
                    <a:solidFill>
                      <a:srgbClr val="FBB4B7"/>
                    </a:solidFill>
                  </a:tcPr>
                </a:tc>
                <a:tc>
                  <a:txBody>
                    <a:bodyPr/>
                    <a:lstStyle/>
                    <a:p>
                      <a:pPr algn="r" fontAlgn="b"/>
                      <a:r>
                        <a:rPr lang="en-US" sz="1400" b="1" i="0" u="none" strike="noStrike">
                          <a:solidFill>
                            <a:srgbClr val="000000"/>
                          </a:solidFill>
                          <a:effectLst/>
                          <a:latin typeface="Century Gothic" panose="020B0502020202020204" pitchFamily="34" charset="0"/>
                        </a:rPr>
                        <a:t>10.7%</a:t>
                      </a:r>
                    </a:p>
                  </a:txBody>
                  <a:tcPr marL="6350" marR="6350" marT="6350" marB="0" anchor="b">
                    <a:lnL>
                      <a:noFill/>
                    </a:lnL>
                    <a:lnR>
                      <a:noFill/>
                    </a:lnR>
                    <a:lnT>
                      <a:noFill/>
                    </a:lnT>
                    <a:lnB>
                      <a:noFill/>
                    </a:lnB>
                    <a:solidFill>
                      <a:srgbClr val="FBD7DA"/>
                    </a:solidFill>
                  </a:tcPr>
                </a:tc>
                <a:tc>
                  <a:txBody>
                    <a:bodyPr/>
                    <a:lstStyle/>
                    <a:p>
                      <a:pPr algn="r" fontAlgn="b"/>
                      <a:r>
                        <a:rPr lang="en-US" sz="1400" b="1" i="0" u="none" strike="noStrike">
                          <a:solidFill>
                            <a:srgbClr val="000000"/>
                          </a:solidFill>
                          <a:effectLst/>
                          <a:latin typeface="Century Gothic" panose="020B0502020202020204" pitchFamily="34" charset="0"/>
                        </a:rPr>
                        <a:t>4.8%</a:t>
                      </a:r>
                    </a:p>
                  </a:txBody>
                  <a:tcPr marL="6350" marR="6350" marT="6350" marB="0" anchor="b">
                    <a:lnL>
                      <a:noFill/>
                    </a:lnL>
                    <a:lnR>
                      <a:noFill/>
                    </a:lnR>
                    <a:lnT>
                      <a:noFill/>
                    </a:lnT>
                    <a:lnB>
                      <a:noFill/>
                    </a:lnB>
                    <a:solidFill>
                      <a:srgbClr val="FCECEF"/>
                    </a:solidFill>
                  </a:tcPr>
                </a:tc>
                <a:tc>
                  <a:txBody>
                    <a:bodyPr/>
                    <a:lstStyle/>
                    <a:p>
                      <a:pPr algn="r" fontAlgn="b"/>
                      <a:r>
                        <a:rPr lang="en-US" sz="1400" b="1" i="0" u="none" strike="noStrike">
                          <a:solidFill>
                            <a:srgbClr val="000000"/>
                          </a:solidFill>
                          <a:effectLst/>
                          <a:latin typeface="Century Gothic" panose="020B0502020202020204" pitchFamily="34" charset="0"/>
                        </a:rPr>
                        <a:t>1.8%</a:t>
                      </a:r>
                    </a:p>
                  </a:txBody>
                  <a:tcPr marL="6350" marR="6350" marT="6350" marB="0" anchor="b">
                    <a:lnL>
                      <a:noFill/>
                    </a:lnL>
                    <a:lnR>
                      <a:noFill/>
                    </a:lnR>
                    <a:lnT>
                      <a:noFill/>
                    </a:lnT>
                    <a:lnB>
                      <a:noFill/>
                    </a:lnB>
                    <a:solidFill>
                      <a:srgbClr val="FCF6F9"/>
                    </a:solidFill>
                  </a:tcPr>
                </a:tc>
                <a:tc>
                  <a:txBody>
                    <a:bodyPr/>
                    <a:lstStyle/>
                    <a:p>
                      <a:pPr algn="r" fontAlgn="b"/>
                      <a:r>
                        <a:rPr lang="en-US" sz="1400" b="1" i="0" u="none" strike="noStrike">
                          <a:solidFill>
                            <a:srgbClr val="000000"/>
                          </a:solidFill>
                          <a:effectLst/>
                          <a:latin typeface="Century Gothic" panose="020B0502020202020204" pitchFamily="34" charset="0"/>
                        </a:rPr>
                        <a:t>0.3%</a:t>
                      </a:r>
                    </a:p>
                  </a:txBody>
                  <a:tcPr marL="6350" marR="6350" marT="6350" marB="0" anchor="b">
                    <a:lnL>
                      <a:noFill/>
                    </a:lnL>
                    <a:lnR>
                      <a:noFill/>
                    </a:lnR>
                    <a:lnT>
                      <a:noFill/>
                    </a:lnT>
                    <a:lnB>
                      <a:noFill/>
                    </a:lnB>
                    <a:solidFill>
                      <a:srgbClr val="FCFCFF"/>
                    </a:solidFill>
                  </a:tcPr>
                </a:tc>
                <a:tc>
                  <a:txBody>
                    <a:bodyPr/>
                    <a:lstStyle/>
                    <a:p>
                      <a:pPr algn="r" fontAlgn="b"/>
                      <a:r>
                        <a:rPr lang="en-US" sz="14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CFF"/>
                    </a:solidFill>
                  </a:tcPr>
                </a:tc>
                <a:extLst>
                  <a:ext uri="{0D108BD9-81ED-4DB2-BD59-A6C34878D82A}">
                    <a16:rowId xmlns:a16="http://schemas.microsoft.com/office/drawing/2014/main" val="2992091339"/>
                  </a:ext>
                </a:extLst>
              </a:tr>
              <a:tr h="234785">
                <a:tc>
                  <a:txBody>
                    <a:bodyPr/>
                    <a:lstStyle/>
                    <a:p>
                      <a:pPr algn="r" fontAlgn="b"/>
                      <a:r>
                        <a:rPr lang="en-US" sz="1100" b="0" i="0" u="none" strike="noStrike">
                          <a:solidFill>
                            <a:srgbClr val="000000"/>
                          </a:solidFill>
                          <a:effectLst/>
                          <a:latin typeface="Century Gothic" panose="020B0502020202020204" pitchFamily="34" charset="0"/>
                        </a:rPr>
                        <a:t>Treasurys</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34.7%</a:t>
                      </a:r>
                    </a:p>
                  </a:txBody>
                  <a:tcPr marL="6350" marR="6350" marT="6350" marB="0" anchor="b">
                    <a:lnL>
                      <a:noFill/>
                    </a:lnL>
                    <a:lnR>
                      <a:noFill/>
                    </a:lnR>
                    <a:lnT>
                      <a:noFill/>
                    </a:lnT>
                    <a:lnB>
                      <a:noFill/>
                    </a:lnB>
                    <a:solidFill>
                      <a:srgbClr val="F98385"/>
                    </a:solidFill>
                  </a:tcPr>
                </a:tc>
                <a:tc>
                  <a:txBody>
                    <a:bodyPr/>
                    <a:lstStyle/>
                    <a:p>
                      <a:pPr algn="r" fontAlgn="b"/>
                      <a:r>
                        <a:rPr lang="en-US" sz="1400" b="1" i="0" u="none" strike="noStrike">
                          <a:solidFill>
                            <a:srgbClr val="000000"/>
                          </a:solidFill>
                          <a:effectLst/>
                          <a:latin typeface="Century Gothic" panose="020B0502020202020204" pitchFamily="34" charset="0"/>
                        </a:rPr>
                        <a:t>24.2%</a:t>
                      </a:r>
                    </a:p>
                  </a:txBody>
                  <a:tcPr marL="6350" marR="6350" marT="6350" marB="0" anchor="b">
                    <a:lnL>
                      <a:noFill/>
                    </a:lnL>
                    <a:lnR>
                      <a:noFill/>
                    </a:lnR>
                    <a:lnT>
                      <a:noFill/>
                    </a:lnT>
                    <a:lnB>
                      <a:noFill/>
                    </a:lnB>
                    <a:solidFill>
                      <a:srgbClr val="FAA8AA"/>
                    </a:solidFill>
                  </a:tcPr>
                </a:tc>
                <a:tc>
                  <a:txBody>
                    <a:bodyPr/>
                    <a:lstStyle/>
                    <a:p>
                      <a:pPr algn="r" fontAlgn="b"/>
                      <a:r>
                        <a:rPr lang="en-US" sz="1400" b="1" i="0" u="none" strike="noStrike">
                          <a:solidFill>
                            <a:srgbClr val="000000"/>
                          </a:solidFill>
                          <a:effectLst/>
                          <a:latin typeface="Century Gothic" panose="020B0502020202020204" pitchFamily="34" charset="0"/>
                        </a:rPr>
                        <a:t>12.9%</a:t>
                      </a:r>
                    </a:p>
                  </a:txBody>
                  <a:tcPr marL="6350" marR="6350" marT="6350" marB="0" anchor="b">
                    <a:lnL>
                      <a:noFill/>
                    </a:lnL>
                    <a:lnR>
                      <a:noFill/>
                    </a:lnR>
                    <a:lnT>
                      <a:noFill/>
                    </a:lnT>
                    <a:lnB>
                      <a:noFill/>
                    </a:lnB>
                    <a:solidFill>
                      <a:srgbClr val="FBCFD2"/>
                    </a:solidFill>
                  </a:tcPr>
                </a:tc>
                <a:tc>
                  <a:txBody>
                    <a:bodyPr/>
                    <a:lstStyle/>
                    <a:p>
                      <a:pPr algn="r" fontAlgn="b"/>
                      <a:r>
                        <a:rPr lang="en-US" sz="1400" b="1" i="0" u="none" strike="noStrike">
                          <a:solidFill>
                            <a:srgbClr val="000000"/>
                          </a:solidFill>
                          <a:effectLst/>
                          <a:latin typeface="Century Gothic" panose="020B0502020202020204" pitchFamily="34" charset="0"/>
                        </a:rPr>
                        <a:t>6.6%</a:t>
                      </a:r>
                    </a:p>
                  </a:txBody>
                  <a:tcPr marL="6350" marR="6350" marT="6350" marB="0" anchor="b">
                    <a:lnL>
                      <a:noFill/>
                    </a:lnL>
                    <a:lnR>
                      <a:noFill/>
                    </a:lnR>
                    <a:lnT>
                      <a:noFill/>
                    </a:lnT>
                    <a:lnB>
                      <a:noFill/>
                    </a:lnB>
                    <a:solidFill>
                      <a:srgbClr val="FCE5E8"/>
                    </a:solidFill>
                  </a:tcPr>
                </a:tc>
                <a:tc>
                  <a:txBody>
                    <a:bodyPr/>
                    <a:lstStyle/>
                    <a:p>
                      <a:pPr algn="r" fontAlgn="b"/>
                      <a:r>
                        <a:rPr lang="en-US" sz="1400" b="1" i="0" u="none" strike="noStrike">
                          <a:solidFill>
                            <a:srgbClr val="000000"/>
                          </a:solidFill>
                          <a:effectLst/>
                          <a:latin typeface="Century Gothic" panose="020B0502020202020204" pitchFamily="34" charset="0"/>
                        </a:rPr>
                        <a:t>1.5%</a:t>
                      </a:r>
                    </a:p>
                  </a:txBody>
                  <a:tcPr marL="6350" marR="6350" marT="6350" marB="0" anchor="b">
                    <a:lnL>
                      <a:noFill/>
                    </a:lnL>
                    <a:lnR>
                      <a:noFill/>
                    </a:lnR>
                    <a:lnT>
                      <a:noFill/>
                    </a:lnT>
                    <a:lnB>
                      <a:noFill/>
                    </a:lnB>
                    <a:solidFill>
                      <a:srgbClr val="FCF7FA"/>
                    </a:solidFill>
                  </a:tcPr>
                </a:tc>
                <a:tc>
                  <a:txBody>
                    <a:bodyPr/>
                    <a:lstStyle/>
                    <a:p>
                      <a:pPr algn="r" fontAlgn="b"/>
                      <a:r>
                        <a:rPr lang="en-US" sz="14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CFF"/>
                    </a:solidFill>
                  </a:tcPr>
                </a:tc>
                <a:extLst>
                  <a:ext uri="{0D108BD9-81ED-4DB2-BD59-A6C34878D82A}">
                    <a16:rowId xmlns:a16="http://schemas.microsoft.com/office/drawing/2014/main" val="1613602736"/>
                  </a:ext>
                </a:extLst>
              </a:tr>
              <a:tr h="234785">
                <a:tc>
                  <a:txBody>
                    <a:bodyPr/>
                    <a:lstStyle/>
                    <a:p>
                      <a:pPr algn="r" fontAlgn="b"/>
                      <a:r>
                        <a:rPr lang="en-US" sz="1100" b="0" i="0" u="none" strike="noStrike">
                          <a:solidFill>
                            <a:srgbClr val="000000"/>
                          </a:solidFill>
                          <a:effectLst/>
                          <a:latin typeface="Century Gothic" panose="020B0502020202020204" pitchFamily="34" charset="0"/>
                        </a:rPr>
                        <a:t>IG</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1.9%</a:t>
                      </a:r>
                    </a:p>
                  </a:txBody>
                  <a:tcPr marL="6350" marR="6350" marT="6350" marB="0" anchor="b">
                    <a:lnL>
                      <a:noFill/>
                    </a:lnL>
                    <a:lnR>
                      <a:noFill/>
                    </a:lnR>
                    <a:lnT>
                      <a:noFill/>
                    </a:lnT>
                    <a:lnB>
                      <a:noFill/>
                    </a:lnB>
                    <a:solidFill>
                      <a:srgbClr val="FCF6F9"/>
                    </a:solidFill>
                  </a:tcPr>
                </a:tc>
                <a:tc>
                  <a:txBody>
                    <a:bodyPr/>
                    <a:lstStyle/>
                    <a:p>
                      <a:pPr algn="r" fontAlgn="b"/>
                      <a:r>
                        <a:rPr lang="en-US" sz="1400" b="1" i="0" u="none" strike="noStrike">
                          <a:solidFill>
                            <a:srgbClr val="000000"/>
                          </a:solidFill>
                          <a:effectLst/>
                          <a:latin typeface="Century Gothic" panose="020B0502020202020204" pitchFamily="34" charset="0"/>
                        </a:rPr>
                        <a:t>3.8%</a:t>
                      </a:r>
                    </a:p>
                  </a:txBody>
                  <a:tcPr marL="6350" marR="6350" marT="6350" marB="0" anchor="b">
                    <a:lnL>
                      <a:noFill/>
                    </a:lnL>
                    <a:lnR>
                      <a:noFill/>
                    </a:lnR>
                    <a:lnT>
                      <a:noFill/>
                    </a:lnT>
                    <a:lnB>
                      <a:noFill/>
                    </a:lnB>
                    <a:solidFill>
                      <a:srgbClr val="FCEFF2"/>
                    </a:solidFill>
                  </a:tcPr>
                </a:tc>
                <a:tc>
                  <a:txBody>
                    <a:bodyPr/>
                    <a:lstStyle/>
                    <a:p>
                      <a:pPr algn="r" fontAlgn="b"/>
                      <a:r>
                        <a:rPr lang="en-US" sz="1400" b="1" i="0" u="none" strike="noStrike">
                          <a:solidFill>
                            <a:srgbClr val="000000"/>
                          </a:solidFill>
                          <a:effectLst/>
                          <a:latin typeface="Century Gothic" panose="020B0502020202020204" pitchFamily="34" charset="0"/>
                        </a:rPr>
                        <a:t>4.3%</a:t>
                      </a:r>
                    </a:p>
                  </a:txBody>
                  <a:tcPr marL="6350" marR="6350" marT="6350" marB="0" anchor="b">
                    <a:lnL>
                      <a:noFill/>
                    </a:lnL>
                    <a:lnR>
                      <a:noFill/>
                    </a:lnR>
                    <a:lnT>
                      <a:noFill/>
                    </a:lnT>
                    <a:lnB>
                      <a:noFill/>
                    </a:lnB>
                    <a:solidFill>
                      <a:srgbClr val="FCEDF0"/>
                    </a:solidFill>
                  </a:tcPr>
                </a:tc>
                <a:tc>
                  <a:txBody>
                    <a:bodyPr/>
                    <a:lstStyle/>
                    <a:p>
                      <a:pPr algn="r" fontAlgn="b"/>
                      <a:r>
                        <a:rPr lang="en-US" sz="1400" b="1" i="0" u="none" strike="noStrike">
                          <a:solidFill>
                            <a:srgbClr val="000000"/>
                          </a:solidFill>
                          <a:effectLst/>
                          <a:latin typeface="Century Gothic" panose="020B0502020202020204" pitchFamily="34" charset="0"/>
                        </a:rPr>
                        <a:t>2.7%</a:t>
                      </a:r>
                    </a:p>
                  </a:txBody>
                  <a:tcPr marL="6350" marR="6350" marT="6350" marB="0" anchor="b">
                    <a:lnL>
                      <a:noFill/>
                    </a:lnL>
                    <a:lnR>
                      <a:noFill/>
                    </a:lnR>
                    <a:lnT>
                      <a:noFill/>
                    </a:lnT>
                    <a:lnB>
                      <a:noFill/>
                    </a:lnB>
                    <a:solidFill>
                      <a:srgbClr val="FCF3F6"/>
                    </a:solidFill>
                  </a:tcPr>
                </a:tc>
                <a:tc>
                  <a:txBody>
                    <a:bodyPr/>
                    <a:lstStyle/>
                    <a:p>
                      <a:pPr algn="r" fontAlgn="b"/>
                      <a:r>
                        <a:rPr lang="en-US" sz="1400" b="1" i="0" u="none" strike="noStrike">
                          <a:solidFill>
                            <a:srgbClr val="000000"/>
                          </a:solidFill>
                          <a:effectLst/>
                          <a:latin typeface="Century Gothic" panose="020B0502020202020204" pitchFamily="34" charset="0"/>
                        </a:rPr>
                        <a:t>0.8%</a:t>
                      </a:r>
                    </a:p>
                  </a:txBody>
                  <a:tcPr marL="6350" marR="6350" marT="6350" marB="0" anchor="b">
                    <a:lnL>
                      <a:noFill/>
                    </a:lnL>
                    <a:lnR>
                      <a:noFill/>
                    </a:lnR>
                    <a:lnT>
                      <a:noFill/>
                    </a:lnT>
                    <a:lnB>
                      <a:noFill/>
                    </a:lnB>
                    <a:solidFill>
                      <a:srgbClr val="FCFAFD"/>
                    </a:solidFill>
                  </a:tcPr>
                </a:tc>
                <a:tc>
                  <a:txBody>
                    <a:bodyPr/>
                    <a:lstStyle/>
                    <a:p>
                      <a:pPr algn="r" fontAlgn="b"/>
                      <a:r>
                        <a:rPr lang="en-US" sz="14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CFF"/>
                    </a:solidFill>
                  </a:tcPr>
                </a:tc>
                <a:extLst>
                  <a:ext uri="{0D108BD9-81ED-4DB2-BD59-A6C34878D82A}">
                    <a16:rowId xmlns:a16="http://schemas.microsoft.com/office/drawing/2014/main" val="2779157258"/>
                  </a:ext>
                </a:extLst>
              </a:tr>
              <a:tr h="234785">
                <a:tc>
                  <a:txBody>
                    <a:bodyPr/>
                    <a:lstStyle/>
                    <a:p>
                      <a:pPr algn="r" fontAlgn="b"/>
                      <a:r>
                        <a:rPr lang="en-US" sz="1100" b="0" i="0" u="none" strike="noStrike">
                          <a:solidFill>
                            <a:srgbClr val="000000"/>
                          </a:solidFill>
                          <a:effectLst/>
                          <a:latin typeface="Century Gothic" panose="020B0502020202020204" pitchFamily="34" charset="0"/>
                        </a:rPr>
                        <a:t>HY</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12.6%</a:t>
                      </a:r>
                    </a:p>
                  </a:txBody>
                  <a:tcPr marL="6350" marR="6350" marT="6350" marB="0" anchor="b">
                    <a:lnL>
                      <a:noFill/>
                    </a:lnL>
                    <a:lnR>
                      <a:noFill/>
                    </a:lnR>
                    <a:lnT>
                      <a:noFill/>
                    </a:lnT>
                    <a:lnB>
                      <a:noFill/>
                    </a:lnB>
                    <a:solidFill>
                      <a:srgbClr val="FBD0D3"/>
                    </a:solidFill>
                  </a:tcPr>
                </a:tc>
                <a:tc>
                  <a:txBody>
                    <a:bodyPr/>
                    <a:lstStyle/>
                    <a:p>
                      <a:pPr algn="r" fontAlgn="b"/>
                      <a:r>
                        <a:rPr lang="en-US" sz="1400" b="1" i="0" u="none" strike="noStrike">
                          <a:solidFill>
                            <a:srgbClr val="000000"/>
                          </a:solidFill>
                          <a:effectLst/>
                          <a:latin typeface="Century Gothic" panose="020B0502020202020204" pitchFamily="34" charset="0"/>
                        </a:rPr>
                        <a:t>11.6%</a:t>
                      </a:r>
                    </a:p>
                  </a:txBody>
                  <a:tcPr marL="6350" marR="6350" marT="6350" marB="0" anchor="b">
                    <a:lnL>
                      <a:noFill/>
                    </a:lnL>
                    <a:lnR>
                      <a:noFill/>
                    </a:lnR>
                    <a:lnT>
                      <a:noFill/>
                    </a:lnT>
                    <a:lnB>
                      <a:noFill/>
                    </a:lnB>
                    <a:solidFill>
                      <a:srgbClr val="FBD4D7"/>
                    </a:solidFill>
                  </a:tcPr>
                </a:tc>
                <a:tc>
                  <a:txBody>
                    <a:bodyPr/>
                    <a:lstStyle/>
                    <a:p>
                      <a:pPr algn="r" fontAlgn="b"/>
                      <a:r>
                        <a:rPr lang="en-US" sz="1400" b="1" i="0" u="none" strike="noStrike">
                          <a:solidFill>
                            <a:srgbClr val="000000"/>
                          </a:solidFill>
                          <a:effectLst/>
                          <a:latin typeface="Century Gothic" panose="020B0502020202020204" pitchFamily="34" charset="0"/>
                        </a:rPr>
                        <a:t>10.1%</a:t>
                      </a:r>
                    </a:p>
                  </a:txBody>
                  <a:tcPr marL="6350" marR="6350" marT="6350" marB="0" anchor="b">
                    <a:lnL>
                      <a:noFill/>
                    </a:lnL>
                    <a:lnR>
                      <a:noFill/>
                    </a:lnR>
                    <a:lnT>
                      <a:noFill/>
                    </a:lnT>
                    <a:lnB>
                      <a:noFill/>
                    </a:lnB>
                    <a:solidFill>
                      <a:srgbClr val="FCD9DC"/>
                    </a:solidFill>
                  </a:tcPr>
                </a:tc>
                <a:tc>
                  <a:txBody>
                    <a:bodyPr/>
                    <a:lstStyle/>
                    <a:p>
                      <a:pPr algn="r" fontAlgn="b"/>
                      <a:r>
                        <a:rPr lang="en-US" sz="1400" b="1" i="0" u="none" strike="noStrike">
                          <a:solidFill>
                            <a:srgbClr val="000000"/>
                          </a:solidFill>
                          <a:effectLst/>
                          <a:latin typeface="Century Gothic" panose="020B0502020202020204" pitchFamily="34" charset="0"/>
                        </a:rPr>
                        <a:t>7.9%</a:t>
                      </a:r>
                    </a:p>
                  </a:txBody>
                  <a:tcPr marL="6350" marR="6350" marT="6350" marB="0" anchor="b">
                    <a:lnL>
                      <a:noFill/>
                    </a:lnL>
                    <a:lnR>
                      <a:noFill/>
                    </a:lnR>
                    <a:lnT>
                      <a:noFill/>
                    </a:lnT>
                    <a:lnB>
                      <a:noFill/>
                    </a:lnB>
                    <a:solidFill>
                      <a:srgbClr val="FCE1E4"/>
                    </a:solidFill>
                  </a:tcPr>
                </a:tc>
                <a:tc>
                  <a:txBody>
                    <a:bodyPr/>
                    <a:lstStyle/>
                    <a:p>
                      <a:pPr algn="r" fontAlgn="b"/>
                      <a:r>
                        <a:rPr lang="en-US" sz="1400" b="1" i="0" u="none" strike="noStrike">
                          <a:solidFill>
                            <a:srgbClr val="000000"/>
                          </a:solidFill>
                          <a:effectLst/>
                          <a:latin typeface="Century Gothic" panose="020B0502020202020204" pitchFamily="34" charset="0"/>
                        </a:rPr>
                        <a:t>3.9%</a:t>
                      </a:r>
                    </a:p>
                  </a:txBody>
                  <a:tcPr marL="6350" marR="6350" marT="6350" marB="0" anchor="b">
                    <a:lnL>
                      <a:noFill/>
                    </a:lnL>
                    <a:lnR>
                      <a:noFill/>
                    </a:lnR>
                    <a:lnT>
                      <a:noFill/>
                    </a:lnT>
                    <a:lnB>
                      <a:noFill/>
                    </a:lnB>
                    <a:solidFill>
                      <a:srgbClr val="FCEFF2"/>
                    </a:solidFill>
                  </a:tcPr>
                </a:tc>
                <a:tc>
                  <a:txBody>
                    <a:bodyPr/>
                    <a:lstStyle/>
                    <a:p>
                      <a:pPr algn="r" fontAlgn="b"/>
                      <a:r>
                        <a:rPr lang="en-US" sz="14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CFF"/>
                    </a:solidFill>
                  </a:tcPr>
                </a:tc>
                <a:extLst>
                  <a:ext uri="{0D108BD9-81ED-4DB2-BD59-A6C34878D82A}">
                    <a16:rowId xmlns:a16="http://schemas.microsoft.com/office/drawing/2014/main" val="2834318609"/>
                  </a:ext>
                </a:extLst>
              </a:tr>
              <a:tr h="234785">
                <a:tc>
                  <a:txBody>
                    <a:bodyPr/>
                    <a:lstStyle/>
                    <a:p>
                      <a:pPr algn="r" fontAlgn="b"/>
                      <a:r>
                        <a:rPr lang="en-US" sz="1100" b="0" i="0" u="none" strike="noStrike">
                          <a:solidFill>
                            <a:srgbClr val="000000"/>
                          </a:solidFill>
                          <a:effectLst/>
                          <a:latin typeface="Century Gothic" panose="020B0502020202020204" pitchFamily="34" charset="0"/>
                        </a:rPr>
                        <a:t>Other Bonds</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6.5%</a:t>
                      </a:r>
                    </a:p>
                  </a:txBody>
                  <a:tcPr marL="6350" marR="6350" marT="6350" marB="0" anchor="b">
                    <a:lnL>
                      <a:noFill/>
                    </a:lnL>
                    <a:lnR>
                      <a:noFill/>
                    </a:lnR>
                    <a:lnT>
                      <a:noFill/>
                    </a:lnT>
                    <a:lnB>
                      <a:noFill/>
                    </a:lnB>
                    <a:solidFill>
                      <a:srgbClr val="FCE6E9"/>
                    </a:solidFill>
                  </a:tcPr>
                </a:tc>
                <a:tc>
                  <a:txBody>
                    <a:bodyPr/>
                    <a:lstStyle/>
                    <a:p>
                      <a:pPr algn="r" fontAlgn="b"/>
                      <a:r>
                        <a:rPr lang="en-US" sz="1400" b="1" i="0" u="none" strike="noStrike">
                          <a:solidFill>
                            <a:srgbClr val="000000"/>
                          </a:solidFill>
                          <a:effectLst/>
                          <a:latin typeface="Century Gothic" panose="020B0502020202020204" pitchFamily="34" charset="0"/>
                        </a:rPr>
                        <a:t>4.7%</a:t>
                      </a:r>
                    </a:p>
                  </a:txBody>
                  <a:tcPr marL="6350" marR="6350" marT="6350" marB="0" anchor="b">
                    <a:lnL>
                      <a:noFill/>
                    </a:lnL>
                    <a:lnR>
                      <a:noFill/>
                    </a:lnR>
                    <a:lnT>
                      <a:noFill/>
                    </a:lnT>
                    <a:lnB>
                      <a:noFill/>
                    </a:lnB>
                    <a:solidFill>
                      <a:srgbClr val="FCECEF"/>
                    </a:solidFill>
                  </a:tcPr>
                </a:tc>
                <a:tc>
                  <a:txBody>
                    <a:bodyPr/>
                    <a:lstStyle/>
                    <a:p>
                      <a:pPr algn="r" fontAlgn="b"/>
                      <a:r>
                        <a:rPr lang="en-US" sz="1400" b="1" i="0" u="none" strike="noStrike">
                          <a:solidFill>
                            <a:srgbClr val="000000"/>
                          </a:solidFill>
                          <a:effectLst/>
                          <a:latin typeface="Century Gothic" panose="020B0502020202020204" pitchFamily="34" charset="0"/>
                        </a:rPr>
                        <a:t>3.3%</a:t>
                      </a:r>
                    </a:p>
                  </a:txBody>
                  <a:tcPr marL="6350" marR="6350" marT="6350" marB="0" anchor="b">
                    <a:lnL>
                      <a:noFill/>
                    </a:lnL>
                    <a:lnR>
                      <a:noFill/>
                    </a:lnR>
                    <a:lnT>
                      <a:noFill/>
                    </a:lnT>
                    <a:lnB>
                      <a:noFill/>
                    </a:lnB>
                    <a:solidFill>
                      <a:srgbClr val="FCF1F4"/>
                    </a:solidFill>
                  </a:tcPr>
                </a:tc>
                <a:tc>
                  <a:txBody>
                    <a:bodyPr/>
                    <a:lstStyle/>
                    <a:p>
                      <a:pPr algn="r" fontAlgn="b"/>
                      <a:r>
                        <a:rPr lang="en-US" sz="1400" b="1" i="0" u="none" strike="noStrike">
                          <a:solidFill>
                            <a:srgbClr val="000000"/>
                          </a:solidFill>
                          <a:effectLst/>
                          <a:latin typeface="Century Gothic" panose="020B0502020202020204" pitchFamily="34" charset="0"/>
                        </a:rPr>
                        <a:t>2.3%</a:t>
                      </a:r>
                    </a:p>
                  </a:txBody>
                  <a:tcPr marL="6350" marR="6350" marT="6350" marB="0" anchor="b">
                    <a:lnL>
                      <a:noFill/>
                    </a:lnL>
                    <a:lnR>
                      <a:noFill/>
                    </a:lnR>
                    <a:lnT>
                      <a:noFill/>
                    </a:lnT>
                    <a:lnB>
                      <a:noFill/>
                    </a:lnB>
                    <a:solidFill>
                      <a:srgbClr val="FCF5F7"/>
                    </a:solidFill>
                  </a:tcPr>
                </a:tc>
                <a:tc>
                  <a:txBody>
                    <a:bodyPr/>
                    <a:lstStyle/>
                    <a:p>
                      <a:pPr algn="r" fontAlgn="b"/>
                      <a:r>
                        <a:rPr lang="en-US" sz="1400" b="1" i="0" u="none" strike="noStrike">
                          <a:solidFill>
                            <a:srgbClr val="000000"/>
                          </a:solidFill>
                          <a:effectLst/>
                          <a:latin typeface="Century Gothic" panose="020B0502020202020204" pitchFamily="34" charset="0"/>
                        </a:rPr>
                        <a:t>0.9%</a:t>
                      </a:r>
                    </a:p>
                  </a:txBody>
                  <a:tcPr marL="6350" marR="6350" marT="6350" marB="0" anchor="b">
                    <a:lnL>
                      <a:noFill/>
                    </a:lnL>
                    <a:lnR>
                      <a:noFill/>
                    </a:lnR>
                    <a:lnT>
                      <a:noFill/>
                    </a:lnT>
                    <a:lnB>
                      <a:noFill/>
                    </a:lnB>
                    <a:solidFill>
                      <a:srgbClr val="FCF9FC"/>
                    </a:solidFill>
                  </a:tcPr>
                </a:tc>
                <a:tc>
                  <a:txBody>
                    <a:bodyPr/>
                    <a:lstStyle/>
                    <a:p>
                      <a:pPr algn="r" fontAlgn="b"/>
                      <a:r>
                        <a:rPr lang="en-US" sz="14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CFF"/>
                    </a:solidFill>
                  </a:tcPr>
                </a:tc>
                <a:extLst>
                  <a:ext uri="{0D108BD9-81ED-4DB2-BD59-A6C34878D82A}">
                    <a16:rowId xmlns:a16="http://schemas.microsoft.com/office/drawing/2014/main" val="2198603259"/>
                  </a:ext>
                </a:extLst>
              </a:tr>
              <a:tr h="234785">
                <a:tc>
                  <a:txBody>
                    <a:bodyPr/>
                    <a:lstStyle/>
                    <a:p>
                      <a:pPr algn="r" fontAlgn="b"/>
                      <a:r>
                        <a:rPr lang="en-US" sz="1100" b="0" i="0" u="none" strike="noStrike">
                          <a:solidFill>
                            <a:srgbClr val="000000"/>
                          </a:solidFill>
                          <a:effectLst/>
                          <a:latin typeface="Century Gothic" panose="020B0502020202020204" pitchFamily="34" charset="0"/>
                        </a:rPr>
                        <a:t>US Large Cap</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5.8%</a:t>
                      </a:r>
                    </a:p>
                  </a:txBody>
                  <a:tcPr marL="6350" marR="6350" marT="6350" marB="0" anchor="b">
                    <a:lnL>
                      <a:noFill/>
                    </a:lnL>
                    <a:lnR>
                      <a:noFill/>
                    </a:lnR>
                    <a:lnT>
                      <a:noFill/>
                    </a:lnT>
                    <a:lnB>
                      <a:noFill/>
                    </a:lnB>
                    <a:solidFill>
                      <a:srgbClr val="FCE8EB"/>
                    </a:solidFill>
                  </a:tcPr>
                </a:tc>
                <a:tc>
                  <a:txBody>
                    <a:bodyPr/>
                    <a:lstStyle/>
                    <a:p>
                      <a:pPr algn="r" fontAlgn="b"/>
                      <a:r>
                        <a:rPr lang="en-US" sz="1400" b="1" i="0" u="none" strike="noStrike">
                          <a:solidFill>
                            <a:srgbClr val="000000"/>
                          </a:solidFill>
                          <a:effectLst/>
                          <a:latin typeface="Century Gothic" panose="020B0502020202020204" pitchFamily="34" charset="0"/>
                        </a:rPr>
                        <a:t>12.4%</a:t>
                      </a:r>
                    </a:p>
                  </a:txBody>
                  <a:tcPr marL="6350" marR="6350" marT="6350" marB="0" anchor="b">
                    <a:lnL>
                      <a:noFill/>
                    </a:lnL>
                    <a:lnR>
                      <a:noFill/>
                    </a:lnR>
                    <a:lnT>
                      <a:noFill/>
                    </a:lnT>
                    <a:lnB>
                      <a:noFill/>
                    </a:lnB>
                    <a:solidFill>
                      <a:srgbClr val="FBD1D4"/>
                    </a:solidFill>
                  </a:tcPr>
                </a:tc>
                <a:tc>
                  <a:txBody>
                    <a:bodyPr/>
                    <a:lstStyle/>
                    <a:p>
                      <a:pPr algn="r" fontAlgn="b"/>
                      <a:r>
                        <a:rPr lang="en-US" sz="1400" b="1" i="0" u="none" strike="noStrike">
                          <a:solidFill>
                            <a:srgbClr val="000000"/>
                          </a:solidFill>
                          <a:effectLst/>
                          <a:latin typeface="Century Gothic" panose="020B0502020202020204" pitchFamily="34" charset="0"/>
                        </a:rPr>
                        <a:t>21.7%</a:t>
                      </a:r>
                    </a:p>
                  </a:txBody>
                  <a:tcPr marL="6350" marR="6350" marT="6350" marB="0" anchor="b">
                    <a:lnL>
                      <a:noFill/>
                    </a:lnL>
                    <a:lnR>
                      <a:noFill/>
                    </a:lnR>
                    <a:lnT>
                      <a:noFill/>
                    </a:lnT>
                    <a:lnB>
                      <a:noFill/>
                    </a:lnB>
                    <a:solidFill>
                      <a:srgbClr val="FAB1B3"/>
                    </a:solidFill>
                  </a:tcPr>
                </a:tc>
                <a:tc>
                  <a:txBody>
                    <a:bodyPr/>
                    <a:lstStyle/>
                    <a:p>
                      <a:pPr algn="r" fontAlgn="b"/>
                      <a:r>
                        <a:rPr lang="en-US" sz="1400" b="1" i="0" u="none" strike="noStrike">
                          <a:solidFill>
                            <a:srgbClr val="000000"/>
                          </a:solidFill>
                          <a:effectLst/>
                          <a:latin typeface="Century Gothic" panose="020B0502020202020204" pitchFamily="34" charset="0"/>
                        </a:rPr>
                        <a:t>30.3%</a:t>
                      </a:r>
                    </a:p>
                  </a:txBody>
                  <a:tcPr marL="6350" marR="6350" marT="6350" marB="0" anchor="b">
                    <a:lnL>
                      <a:noFill/>
                    </a:lnL>
                    <a:lnR>
                      <a:noFill/>
                    </a:lnR>
                    <a:lnT>
                      <a:noFill/>
                    </a:lnT>
                    <a:lnB>
                      <a:noFill/>
                    </a:lnB>
                    <a:solidFill>
                      <a:srgbClr val="FA9295"/>
                    </a:solidFill>
                  </a:tcPr>
                </a:tc>
                <a:tc>
                  <a:txBody>
                    <a:bodyPr/>
                    <a:lstStyle/>
                    <a:p>
                      <a:pPr algn="r" fontAlgn="b"/>
                      <a:r>
                        <a:rPr lang="en-US" sz="1400" b="1" i="0" u="none" strike="noStrike">
                          <a:solidFill>
                            <a:srgbClr val="000000"/>
                          </a:solidFill>
                          <a:effectLst/>
                          <a:latin typeface="Century Gothic" panose="020B0502020202020204" pitchFamily="34" charset="0"/>
                        </a:rPr>
                        <a:t>39.4%</a:t>
                      </a:r>
                    </a:p>
                  </a:txBody>
                  <a:tcPr marL="6350" marR="6350" marT="6350" marB="0" anchor="b">
                    <a:lnL>
                      <a:noFill/>
                    </a:lnL>
                    <a:lnR>
                      <a:noFill/>
                    </a:lnR>
                    <a:lnT>
                      <a:noFill/>
                    </a:lnT>
                    <a:lnB>
                      <a:noFill/>
                    </a:lnB>
                    <a:solidFill>
                      <a:srgbClr val="F97375"/>
                    </a:solidFill>
                  </a:tcPr>
                </a:tc>
                <a:tc>
                  <a:txBody>
                    <a:bodyPr/>
                    <a:lstStyle/>
                    <a:p>
                      <a:pPr algn="r" fontAlgn="b"/>
                      <a:r>
                        <a:rPr lang="en-US" sz="1400" b="1" i="0" u="none" strike="noStrike">
                          <a:solidFill>
                            <a:srgbClr val="000000"/>
                          </a:solidFill>
                          <a:effectLst/>
                          <a:latin typeface="Century Gothic" panose="020B0502020202020204" pitchFamily="34" charset="0"/>
                        </a:rPr>
                        <a:t>42.0%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8696B"/>
                    </a:solidFill>
                  </a:tcPr>
                </a:tc>
                <a:extLst>
                  <a:ext uri="{0D108BD9-81ED-4DB2-BD59-A6C34878D82A}">
                    <a16:rowId xmlns:a16="http://schemas.microsoft.com/office/drawing/2014/main" val="2788922939"/>
                  </a:ext>
                </a:extLst>
              </a:tr>
              <a:tr h="234785">
                <a:tc>
                  <a:txBody>
                    <a:bodyPr/>
                    <a:lstStyle/>
                    <a:p>
                      <a:pPr algn="r" fontAlgn="b"/>
                      <a:r>
                        <a:rPr lang="en-US" sz="1100" b="0" i="0" u="none" strike="noStrike">
                          <a:solidFill>
                            <a:srgbClr val="000000"/>
                          </a:solidFill>
                          <a:effectLst/>
                          <a:latin typeface="Century Gothic" panose="020B0502020202020204" pitchFamily="34" charset="0"/>
                        </a:rPr>
                        <a:t>US Small Cap</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2.0%</a:t>
                      </a:r>
                    </a:p>
                  </a:txBody>
                  <a:tcPr marL="6350" marR="6350" marT="6350" marB="0" anchor="b">
                    <a:lnL>
                      <a:noFill/>
                    </a:lnL>
                    <a:lnR>
                      <a:noFill/>
                    </a:lnR>
                    <a:lnT>
                      <a:noFill/>
                    </a:lnT>
                    <a:lnB>
                      <a:noFill/>
                    </a:lnB>
                    <a:solidFill>
                      <a:srgbClr val="FCF6F9"/>
                    </a:solidFill>
                  </a:tcPr>
                </a:tc>
                <a:tc>
                  <a:txBody>
                    <a:bodyPr/>
                    <a:lstStyle/>
                    <a:p>
                      <a:pPr algn="r" fontAlgn="b"/>
                      <a:r>
                        <a:rPr lang="en-US" sz="1400" b="1" i="0" u="none" strike="noStrike">
                          <a:solidFill>
                            <a:srgbClr val="000000"/>
                          </a:solidFill>
                          <a:effectLst/>
                          <a:latin typeface="Century Gothic" panose="020B0502020202020204" pitchFamily="34" charset="0"/>
                        </a:rPr>
                        <a:t>5.0%</a:t>
                      </a:r>
                    </a:p>
                  </a:txBody>
                  <a:tcPr marL="6350" marR="6350" marT="6350" marB="0" anchor="b">
                    <a:lnL>
                      <a:noFill/>
                    </a:lnL>
                    <a:lnR>
                      <a:noFill/>
                    </a:lnR>
                    <a:lnT>
                      <a:noFill/>
                    </a:lnT>
                    <a:lnB>
                      <a:noFill/>
                    </a:lnB>
                    <a:solidFill>
                      <a:srgbClr val="FCEBEE"/>
                    </a:solidFill>
                  </a:tcPr>
                </a:tc>
                <a:tc>
                  <a:txBody>
                    <a:bodyPr/>
                    <a:lstStyle/>
                    <a:p>
                      <a:pPr algn="r" fontAlgn="b"/>
                      <a:r>
                        <a:rPr lang="en-US" sz="1400" b="1" i="0" u="none" strike="noStrike">
                          <a:solidFill>
                            <a:srgbClr val="000000"/>
                          </a:solidFill>
                          <a:effectLst/>
                          <a:latin typeface="Century Gothic" panose="020B0502020202020204" pitchFamily="34" charset="0"/>
                        </a:rPr>
                        <a:t>7.5%</a:t>
                      </a:r>
                    </a:p>
                  </a:txBody>
                  <a:tcPr marL="6350" marR="6350" marT="6350" marB="0" anchor="b">
                    <a:lnL>
                      <a:noFill/>
                    </a:lnL>
                    <a:lnR>
                      <a:noFill/>
                    </a:lnR>
                    <a:lnT>
                      <a:noFill/>
                    </a:lnT>
                    <a:lnB>
                      <a:noFill/>
                    </a:lnB>
                    <a:solidFill>
                      <a:srgbClr val="FCE2E5"/>
                    </a:solidFill>
                  </a:tcPr>
                </a:tc>
                <a:tc>
                  <a:txBody>
                    <a:bodyPr/>
                    <a:lstStyle/>
                    <a:p>
                      <a:pPr algn="r" fontAlgn="b"/>
                      <a:r>
                        <a:rPr lang="en-US" sz="1400" b="1" i="0" u="none" strike="noStrike">
                          <a:solidFill>
                            <a:srgbClr val="000000"/>
                          </a:solidFill>
                          <a:effectLst/>
                          <a:latin typeface="Century Gothic" panose="020B0502020202020204" pitchFamily="34" charset="0"/>
                        </a:rPr>
                        <a:t>9.2%</a:t>
                      </a:r>
                    </a:p>
                  </a:txBody>
                  <a:tcPr marL="6350" marR="6350" marT="6350" marB="0" anchor="b">
                    <a:lnL>
                      <a:noFill/>
                    </a:lnL>
                    <a:lnR>
                      <a:noFill/>
                    </a:lnR>
                    <a:lnT>
                      <a:noFill/>
                    </a:lnT>
                    <a:lnB>
                      <a:noFill/>
                    </a:lnB>
                    <a:solidFill>
                      <a:srgbClr val="FCDCDF"/>
                    </a:solidFill>
                  </a:tcPr>
                </a:tc>
                <a:tc>
                  <a:txBody>
                    <a:bodyPr/>
                    <a:lstStyle/>
                    <a:p>
                      <a:pPr algn="r" fontAlgn="b"/>
                      <a:r>
                        <a:rPr lang="en-US" sz="1400" b="1" i="0" u="none" strike="noStrike">
                          <a:solidFill>
                            <a:srgbClr val="000000"/>
                          </a:solidFill>
                          <a:effectLst/>
                          <a:latin typeface="Century Gothic" panose="020B0502020202020204" pitchFamily="34" charset="0"/>
                        </a:rPr>
                        <a:t>11.4%</a:t>
                      </a:r>
                    </a:p>
                  </a:txBody>
                  <a:tcPr marL="6350" marR="6350" marT="6350" marB="0" anchor="b">
                    <a:lnL>
                      <a:noFill/>
                    </a:lnL>
                    <a:lnR>
                      <a:noFill/>
                    </a:lnR>
                    <a:lnT>
                      <a:noFill/>
                    </a:lnT>
                    <a:lnB>
                      <a:noFill/>
                    </a:lnB>
                    <a:solidFill>
                      <a:srgbClr val="FBD5D7"/>
                    </a:solidFill>
                  </a:tcPr>
                </a:tc>
                <a:tc>
                  <a:txBody>
                    <a:bodyPr/>
                    <a:lstStyle/>
                    <a:p>
                      <a:pPr algn="r" fontAlgn="b"/>
                      <a:r>
                        <a:rPr lang="en-US" sz="1400" b="1" i="0" u="none" strike="noStrike">
                          <a:solidFill>
                            <a:srgbClr val="000000"/>
                          </a:solidFill>
                          <a:effectLst/>
                          <a:latin typeface="Century Gothic" panose="020B0502020202020204" pitchFamily="34" charset="0"/>
                        </a:rPr>
                        <a:t>14.5%</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BCACC"/>
                    </a:solidFill>
                  </a:tcPr>
                </a:tc>
                <a:extLst>
                  <a:ext uri="{0D108BD9-81ED-4DB2-BD59-A6C34878D82A}">
                    <a16:rowId xmlns:a16="http://schemas.microsoft.com/office/drawing/2014/main" val="1519605444"/>
                  </a:ext>
                </a:extLst>
              </a:tr>
              <a:tr h="234785">
                <a:tc>
                  <a:txBody>
                    <a:bodyPr/>
                    <a:lstStyle/>
                    <a:p>
                      <a:pPr algn="r" fontAlgn="b"/>
                      <a:r>
                        <a:rPr lang="en-US" sz="1100" b="0" i="0" u="none" strike="noStrike">
                          <a:solidFill>
                            <a:srgbClr val="000000"/>
                          </a:solidFill>
                          <a:effectLst/>
                          <a:latin typeface="Century Gothic" panose="020B0502020202020204" pitchFamily="34" charset="0"/>
                        </a:rPr>
                        <a:t>Min Vol</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8.4%</a:t>
                      </a:r>
                    </a:p>
                  </a:txBody>
                  <a:tcPr marL="6350" marR="6350" marT="6350" marB="0" anchor="b">
                    <a:lnL>
                      <a:noFill/>
                    </a:lnL>
                    <a:lnR>
                      <a:noFill/>
                    </a:lnR>
                    <a:lnT>
                      <a:noFill/>
                    </a:lnT>
                    <a:lnB>
                      <a:noFill/>
                    </a:lnB>
                    <a:solidFill>
                      <a:srgbClr val="FCDFE2"/>
                    </a:solidFill>
                  </a:tcPr>
                </a:tc>
                <a:tc>
                  <a:txBody>
                    <a:bodyPr/>
                    <a:lstStyle/>
                    <a:p>
                      <a:pPr algn="r" fontAlgn="b"/>
                      <a:r>
                        <a:rPr lang="en-US" sz="1400" b="1" i="0" u="none" strike="noStrike">
                          <a:solidFill>
                            <a:srgbClr val="000000"/>
                          </a:solidFill>
                          <a:effectLst/>
                          <a:latin typeface="Century Gothic" panose="020B0502020202020204" pitchFamily="34" charset="0"/>
                        </a:rPr>
                        <a:t>10.1%</a:t>
                      </a:r>
                    </a:p>
                  </a:txBody>
                  <a:tcPr marL="6350" marR="6350" marT="6350" marB="0" anchor="b">
                    <a:lnL>
                      <a:noFill/>
                    </a:lnL>
                    <a:lnR>
                      <a:noFill/>
                    </a:lnR>
                    <a:lnT>
                      <a:noFill/>
                    </a:lnT>
                    <a:lnB>
                      <a:noFill/>
                    </a:lnB>
                    <a:solidFill>
                      <a:srgbClr val="FCD9DC"/>
                    </a:solidFill>
                  </a:tcPr>
                </a:tc>
                <a:tc>
                  <a:txBody>
                    <a:bodyPr/>
                    <a:lstStyle/>
                    <a:p>
                      <a:pPr algn="r" fontAlgn="b"/>
                      <a:r>
                        <a:rPr lang="en-US" sz="1400" b="1" i="0" u="none" strike="noStrike">
                          <a:solidFill>
                            <a:srgbClr val="000000"/>
                          </a:solidFill>
                          <a:effectLst/>
                          <a:latin typeface="Century Gothic" panose="020B0502020202020204" pitchFamily="34" charset="0"/>
                        </a:rPr>
                        <a:t>8.4%</a:t>
                      </a:r>
                    </a:p>
                  </a:txBody>
                  <a:tcPr marL="6350" marR="6350" marT="6350" marB="0" anchor="b">
                    <a:lnL>
                      <a:noFill/>
                    </a:lnL>
                    <a:lnR>
                      <a:noFill/>
                    </a:lnR>
                    <a:lnT>
                      <a:noFill/>
                    </a:lnT>
                    <a:lnB>
                      <a:noFill/>
                    </a:lnB>
                    <a:solidFill>
                      <a:srgbClr val="FCDFE2"/>
                    </a:solidFill>
                  </a:tcPr>
                </a:tc>
                <a:tc>
                  <a:txBody>
                    <a:bodyPr/>
                    <a:lstStyle/>
                    <a:p>
                      <a:pPr algn="r" fontAlgn="b"/>
                      <a:r>
                        <a:rPr lang="en-US" sz="1400" b="1" i="0" u="none" strike="noStrike">
                          <a:solidFill>
                            <a:srgbClr val="000000"/>
                          </a:solidFill>
                          <a:effectLst/>
                          <a:latin typeface="Century Gothic" panose="020B0502020202020204" pitchFamily="34" charset="0"/>
                        </a:rPr>
                        <a:t>5.9%</a:t>
                      </a:r>
                    </a:p>
                  </a:txBody>
                  <a:tcPr marL="6350" marR="6350" marT="6350" marB="0" anchor="b">
                    <a:lnL>
                      <a:noFill/>
                    </a:lnL>
                    <a:lnR>
                      <a:noFill/>
                    </a:lnR>
                    <a:lnT>
                      <a:noFill/>
                    </a:lnT>
                    <a:lnB>
                      <a:noFill/>
                    </a:lnB>
                    <a:solidFill>
                      <a:srgbClr val="FCE8EB"/>
                    </a:solidFill>
                  </a:tcPr>
                </a:tc>
                <a:tc>
                  <a:txBody>
                    <a:bodyPr/>
                    <a:lstStyle/>
                    <a:p>
                      <a:pPr algn="r" fontAlgn="b"/>
                      <a:r>
                        <a:rPr lang="en-US" sz="1400" b="1" i="0" u="none" strike="noStrike">
                          <a:solidFill>
                            <a:srgbClr val="000000"/>
                          </a:solidFill>
                          <a:effectLst/>
                          <a:latin typeface="Century Gothic" panose="020B0502020202020204" pitchFamily="34" charset="0"/>
                        </a:rPr>
                        <a:t>2.7%</a:t>
                      </a:r>
                    </a:p>
                  </a:txBody>
                  <a:tcPr marL="6350" marR="6350" marT="6350" marB="0" anchor="b">
                    <a:lnL>
                      <a:noFill/>
                    </a:lnL>
                    <a:lnR>
                      <a:noFill/>
                    </a:lnR>
                    <a:lnT>
                      <a:noFill/>
                    </a:lnT>
                    <a:lnB>
                      <a:noFill/>
                    </a:lnB>
                    <a:solidFill>
                      <a:srgbClr val="FCF3F6"/>
                    </a:solidFill>
                  </a:tcPr>
                </a:tc>
                <a:tc>
                  <a:txBody>
                    <a:bodyPr/>
                    <a:lstStyle/>
                    <a:p>
                      <a:pPr algn="r" fontAlgn="b"/>
                      <a:r>
                        <a:rPr lang="en-US" sz="1400" b="1" i="0" u="none" strike="noStrike">
                          <a:solidFill>
                            <a:srgbClr val="000000"/>
                          </a:solidFill>
                          <a:effectLst/>
                          <a:latin typeface="Century Gothic" panose="020B0502020202020204" pitchFamily="34" charset="0"/>
                        </a:rPr>
                        <a:t>0.5%</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BFE"/>
                    </a:solidFill>
                  </a:tcPr>
                </a:tc>
                <a:extLst>
                  <a:ext uri="{0D108BD9-81ED-4DB2-BD59-A6C34878D82A}">
                    <a16:rowId xmlns:a16="http://schemas.microsoft.com/office/drawing/2014/main" val="3741134751"/>
                  </a:ext>
                </a:extLst>
              </a:tr>
              <a:tr h="234785">
                <a:tc>
                  <a:txBody>
                    <a:bodyPr/>
                    <a:lstStyle/>
                    <a:p>
                      <a:pPr algn="r" fontAlgn="b"/>
                      <a:r>
                        <a:rPr lang="en-US" sz="1100" b="0" i="0" u="none" strike="noStrike">
                          <a:solidFill>
                            <a:srgbClr val="000000"/>
                          </a:solidFill>
                          <a:effectLst/>
                          <a:latin typeface="Century Gothic" panose="020B0502020202020204" pitchFamily="34" charset="0"/>
                        </a:rPr>
                        <a:t>Developed</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2.1%</a:t>
                      </a:r>
                    </a:p>
                  </a:txBody>
                  <a:tcPr marL="6350" marR="6350" marT="6350" marB="0" anchor="b">
                    <a:lnL>
                      <a:noFill/>
                    </a:lnL>
                    <a:lnR>
                      <a:noFill/>
                    </a:lnR>
                    <a:lnT>
                      <a:noFill/>
                    </a:lnT>
                    <a:lnB>
                      <a:noFill/>
                    </a:lnB>
                    <a:solidFill>
                      <a:srgbClr val="FCF5F8"/>
                    </a:solidFill>
                  </a:tcPr>
                </a:tc>
                <a:tc>
                  <a:txBody>
                    <a:bodyPr/>
                    <a:lstStyle/>
                    <a:p>
                      <a:pPr algn="r" fontAlgn="b"/>
                      <a:r>
                        <a:rPr lang="en-US" sz="1400" b="1" i="0" u="none" strike="noStrike">
                          <a:solidFill>
                            <a:srgbClr val="000000"/>
                          </a:solidFill>
                          <a:effectLst/>
                          <a:latin typeface="Century Gothic" panose="020B0502020202020204" pitchFamily="34" charset="0"/>
                        </a:rPr>
                        <a:t>6.7%</a:t>
                      </a:r>
                    </a:p>
                  </a:txBody>
                  <a:tcPr marL="6350" marR="6350" marT="6350" marB="0" anchor="b">
                    <a:lnL>
                      <a:noFill/>
                    </a:lnL>
                    <a:lnR>
                      <a:noFill/>
                    </a:lnR>
                    <a:lnT>
                      <a:noFill/>
                    </a:lnT>
                    <a:lnB>
                      <a:noFill/>
                    </a:lnB>
                    <a:solidFill>
                      <a:srgbClr val="FCE5E8"/>
                    </a:solidFill>
                  </a:tcPr>
                </a:tc>
                <a:tc>
                  <a:txBody>
                    <a:bodyPr/>
                    <a:lstStyle/>
                    <a:p>
                      <a:pPr algn="r" fontAlgn="b"/>
                      <a:r>
                        <a:rPr lang="en-US" sz="1400" b="1" i="0" u="none" strike="noStrike">
                          <a:solidFill>
                            <a:srgbClr val="000000"/>
                          </a:solidFill>
                          <a:effectLst/>
                          <a:latin typeface="Century Gothic" panose="020B0502020202020204" pitchFamily="34" charset="0"/>
                        </a:rPr>
                        <a:t>12.4%</a:t>
                      </a:r>
                    </a:p>
                  </a:txBody>
                  <a:tcPr marL="6350" marR="6350" marT="6350" marB="0" anchor="b">
                    <a:lnL>
                      <a:noFill/>
                    </a:lnL>
                    <a:lnR>
                      <a:noFill/>
                    </a:lnR>
                    <a:lnT>
                      <a:noFill/>
                    </a:lnT>
                    <a:lnB>
                      <a:noFill/>
                    </a:lnB>
                    <a:solidFill>
                      <a:srgbClr val="FBD1D4"/>
                    </a:solidFill>
                  </a:tcPr>
                </a:tc>
                <a:tc>
                  <a:txBody>
                    <a:bodyPr/>
                    <a:lstStyle/>
                    <a:p>
                      <a:pPr algn="r" fontAlgn="b"/>
                      <a:r>
                        <a:rPr lang="en-US" sz="1400" b="1" i="0" u="none" strike="noStrike">
                          <a:solidFill>
                            <a:srgbClr val="000000"/>
                          </a:solidFill>
                          <a:effectLst/>
                          <a:latin typeface="Century Gothic" panose="020B0502020202020204" pitchFamily="34" charset="0"/>
                        </a:rPr>
                        <a:t>16.9%</a:t>
                      </a:r>
                    </a:p>
                  </a:txBody>
                  <a:tcPr marL="6350" marR="6350" marT="6350" marB="0" anchor="b">
                    <a:lnL>
                      <a:noFill/>
                    </a:lnL>
                    <a:lnR>
                      <a:noFill/>
                    </a:lnR>
                    <a:lnT>
                      <a:noFill/>
                    </a:lnT>
                    <a:lnB>
                      <a:noFill/>
                    </a:lnB>
                    <a:solidFill>
                      <a:srgbClr val="FBC1C4"/>
                    </a:solidFill>
                  </a:tcPr>
                </a:tc>
                <a:tc>
                  <a:txBody>
                    <a:bodyPr/>
                    <a:lstStyle/>
                    <a:p>
                      <a:pPr algn="r" fontAlgn="b"/>
                      <a:r>
                        <a:rPr lang="en-US" sz="1400" b="1" i="0" u="none" strike="noStrike">
                          <a:solidFill>
                            <a:srgbClr val="000000"/>
                          </a:solidFill>
                          <a:effectLst/>
                          <a:latin typeface="Century Gothic" panose="020B0502020202020204" pitchFamily="34" charset="0"/>
                        </a:rPr>
                        <a:t>21.7%</a:t>
                      </a:r>
                    </a:p>
                  </a:txBody>
                  <a:tcPr marL="6350" marR="6350" marT="6350" marB="0" anchor="b">
                    <a:lnL>
                      <a:noFill/>
                    </a:lnL>
                    <a:lnR>
                      <a:noFill/>
                    </a:lnR>
                    <a:lnT>
                      <a:noFill/>
                    </a:lnT>
                    <a:lnB>
                      <a:noFill/>
                    </a:lnB>
                    <a:solidFill>
                      <a:srgbClr val="FAB1B3"/>
                    </a:solidFill>
                  </a:tcPr>
                </a:tc>
                <a:tc>
                  <a:txBody>
                    <a:bodyPr/>
                    <a:lstStyle/>
                    <a:p>
                      <a:pPr algn="r" fontAlgn="b"/>
                      <a:r>
                        <a:rPr lang="en-US" sz="1400" b="1" i="0" u="none" strike="noStrike">
                          <a:solidFill>
                            <a:srgbClr val="000000"/>
                          </a:solidFill>
                          <a:effectLst/>
                          <a:latin typeface="Century Gothic" panose="020B0502020202020204" pitchFamily="34" charset="0"/>
                        </a:rPr>
                        <a:t>25.7%</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AA3A5"/>
                    </a:solidFill>
                  </a:tcPr>
                </a:tc>
                <a:extLst>
                  <a:ext uri="{0D108BD9-81ED-4DB2-BD59-A6C34878D82A}">
                    <a16:rowId xmlns:a16="http://schemas.microsoft.com/office/drawing/2014/main" val="4077404956"/>
                  </a:ext>
                </a:extLst>
              </a:tr>
              <a:tr h="234785">
                <a:tc>
                  <a:txBody>
                    <a:bodyPr/>
                    <a:lstStyle/>
                    <a:p>
                      <a:pPr algn="r" fontAlgn="b"/>
                      <a:r>
                        <a:rPr lang="en-US" sz="1100" b="0" i="0" u="none" strike="noStrike">
                          <a:solidFill>
                            <a:srgbClr val="000000"/>
                          </a:solidFill>
                          <a:effectLst/>
                          <a:latin typeface="Century Gothic" panose="020B0502020202020204" pitchFamily="34" charset="0"/>
                        </a:rPr>
                        <a:t>EM</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1.3%</a:t>
                      </a:r>
                    </a:p>
                  </a:txBody>
                  <a:tcPr marL="6350" marR="6350" marT="6350" marB="0" anchor="b">
                    <a:lnL>
                      <a:noFill/>
                    </a:lnL>
                    <a:lnR>
                      <a:noFill/>
                    </a:lnR>
                    <a:lnT>
                      <a:noFill/>
                    </a:lnT>
                    <a:lnB>
                      <a:noFill/>
                    </a:lnB>
                    <a:solidFill>
                      <a:srgbClr val="FCF8FB"/>
                    </a:solidFill>
                  </a:tcPr>
                </a:tc>
                <a:tc>
                  <a:txBody>
                    <a:bodyPr/>
                    <a:lstStyle/>
                    <a:p>
                      <a:pPr algn="r" fontAlgn="b"/>
                      <a:r>
                        <a:rPr lang="en-US" sz="1400" b="1" i="0" u="none" strike="noStrike">
                          <a:solidFill>
                            <a:srgbClr val="000000"/>
                          </a:solidFill>
                          <a:effectLst/>
                          <a:latin typeface="Century Gothic" panose="020B0502020202020204" pitchFamily="34" charset="0"/>
                        </a:rPr>
                        <a:t>3.8%</a:t>
                      </a:r>
                    </a:p>
                  </a:txBody>
                  <a:tcPr marL="6350" marR="6350" marT="6350" marB="0" anchor="b">
                    <a:lnL>
                      <a:noFill/>
                    </a:lnL>
                    <a:lnR>
                      <a:noFill/>
                    </a:lnR>
                    <a:lnT>
                      <a:noFill/>
                    </a:lnT>
                    <a:lnB>
                      <a:noFill/>
                    </a:lnB>
                    <a:solidFill>
                      <a:srgbClr val="FCEFF2"/>
                    </a:solidFill>
                  </a:tcPr>
                </a:tc>
                <a:tc>
                  <a:txBody>
                    <a:bodyPr/>
                    <a:lstStyle/>
                    <a:p>
                      <a:pPr algn="r" fontAlgn="b"/>
                      <a:r>
                        <a:rPr lang="en-US" sz="1400" b="1" i="0" u="none" strike="noStrike">
                          <a:solidFill>
                            <a:srgbClr val="000000"/>
                          </a:solidFill>
                          <a:effectLst/>
                          <a:latin typeface="Century Gothic" panose="020B0502020202020204" pitchFamily="34" charset="0"/>
                        </a:rPr>
                        <a:t>6.1%</a:t>
                      </a:r>
                    </a:p>
                  </a:txBody>
                  <a:tcPr marL="6350" marR="6350" marT="6350" marB="0" anchor="b">
                    <a:lnL>
                      <a:noFill/>
                    </a:lnL>
                    <a:lnR>
                      <a:noFill/>
                    </a:lnR>
                    <a:lnT>
                      <a:noFill/>
                    </a:lnT>
                    <a:lnB>
                      <a:noFill/>
                    </a:lnB>
                    <a:solidFill>
                      <a:srgbClr val="FCE7EA"/>
                    </a:solidFill>
                  </a:tcPr>
                </a:tc>
                <a:tc>
                  <a:txBody>
                    <a:bodyPr/>
                    <a:lstStyle/>
                    <a:p>
                      <a:pPr algn="r" fontAlgn="b"/>
                      <a:r>
                        <a:rPr lang="en-US" sz="1400" b="1" i="0" u="none" strike="noStrike">
                          <a:solidFill>
                            <a:srgbClr val="000000"/>
                          </a:solidFill>
                          <a:effectLst/>
                          <a:latin typeface="Century Gothic" panose="020B0502020202020204" pitchFamily="34" charset="0"/>
                        </a:rPr>
                        <a:t>7.6%</a:t>
                      </a:r>
                    </a:p>
                  </a:txBody>
                  <a:tcPr marL="6350" marR="6350" marT="6350" marB="0" anchor="b">
                    <a:lnL>
                      <a:noFill/>
                    </a:lnL>
                    <a:lnR>
                      <a:noFill/>
                    </a:lnR>
                    <a:lnT>
                      <a:noFill/>
                    </a:lnT>
                    <a:lnB>
                      <a:noFill/>
                    </a:lnB>
                    <a:solidFill>
                      <a:srgbClr val="FCE2E5"/>
                    </a:solidFill>
                  </a:tcPr>
                </a:tc>
                <a:tc>
                  <a:txBody>
                    <a:bodyPr/>
                    <a:lstStyle/>
                    <a:p>
                      <a:pPr algn="r" fontAlgn="b"/>
                      <a:r>
                        <a:rPr lang="en-US" sz="1400" b="1" i="0" u="none" strike="noStrike">
                          <a:solidFill>
                            <a:srgbClr val="000000"/>
                          </a:solidFill>
                          <a:effectLst/>
                          <a:latin typeface="Century Gothic" panose="020B0502020202020204" pitchFamily="34" charset="0"/>
                        </a:rPr>
                        <a:t>9.0%</a:t>
                      </a:r>
                    </a:p>
                  </a:txBody>
                  <a:tcPr marL="6350" marR="6350" marT="6350" marB="0" anchor="b">
                    <a:lnL>
                      <a:noFill/>
                    </a:lnL>
                    <a:lnR>
                      <a:noFill/>
                    </a:lnR>
                    <a:lnT>
                      <a:noFill/>
                    </a:lnT>
                    <a:lnB>
                      <a:noFill/>
                    </a:lnB>
                    <a:solidFill>
                      <a:srgbClr val="FCDDE0"/>
                    </a:solidFill>
                  </a:tcPr>
                </a:tc>
                <a:tc>
                  <a:txBody>
                    <a:bodyPr/>
                    <a:lstStyle/>
                    <a:p>
                      <a:pPr algn="r" fontAlgn="b"/>
                      <a:r>
                        <a:rPr lang="en-US" sz="1400" b="1" i="0" u="none" strike="noStrike">
                          <a:solidFill>
                            <a:srgbClr val="000000"/>
                          </a:solidFill>
                          <a:effectLst/>
                          <a:latin typeface="Century Gothic" panose="020B0502020202020204" pitchFamily="34" charset="0"/>
                        </a:rPr>
                        <a:t>9.4%</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DCDE"/>
                    </a:solidFill>
                  </a:tcPr>
                </a:tc>
                <a:extLst>
                  <a:ext uri="{0D108BD9-81ED-4DB2-BD59-A6C34878D82A}">
                    <a16:rowId xmlns:a16="http://schemas.microsoft.com/office/drawing/2014/main" val="3199943540"/>
                  </a:ext>
                </a:extLst>
              </a:tr>
              <a:tr h="234785">
                <a:tc>
                  <a:txBody>
                    <a:bodyPr/>
                    <a:lstStyle/>
                    <a:p>
                      <a:pPr algn="r" fontAlgn="b"/>
                      <a:r>
                        <a:rPr lang="en-US" sz="1100" b="0" i="0" u="none" strike="noStrike">
                          <a:solidFill>
                            <a:srgbClr val="000000"/>
                          </a:solidFill>
                          <a:effectLst/>
                          <a:latin typeface="Century Gothic" panose="020B0502020202020204" pitchFamily="34" charset="0"/>
                        </a:rPr>
                        <a:t>Gold</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1.7%</a:t>
                      </a:r>
                    </a:p>
                  </a:txBody>
                  <a:tcPr marL="6350" marR="6350" marT="6350" marB="0" anchor="b">
                    <a:lnL>
                      <a:noFill/>
                    </a:lnL>
                    <a:lnR>
                      <a:noFill/>
                    </a:lnR>
                    <a:lnT>
                      <a:noFill/>
                    </a:lnT>
                    <a:lnB>
                      <a:noFill/>
                    </a:lnB>
                    <a:solidFill>
                      <a:srgbClr val="FCF6F9"/>
                    </a:solidFill>
                  </a:tcPr>
                </a:tc>
                <a:tc>
                  <a:txBody>
                    <a:bodyPr/>
                    <a:lstStyle/>
                    <a:p>
                      <a:pPr algn="r" fontAlgn="b"/>
                      <a:r>
                        <a:rPr lang="en-US" sz="1400" b="1" i="0" u="none" strike="noStrike">
                          <a:solidFill>
                            <a:srgbClr val="000000"/>
                          </a:solidFill>
                          <a:effectLst/>
                          <a:latin typeface="Century Gothic" panose="020B0502020202020204" pitchFamily="34" charset="0"/>
                        </a:rPr>
                        <a:t>3.1%</a:t>
                      </a:r>
                    </a:p>
                  </a:txBody>
                  <a:tcPr marL="6350" marR="6350" marT="6350" marB="0" anchor="b">
                    <a:lnL>
                      <a:noFill/>
                    </a:lnL>
                    <a:lnR>
                      <a:noFill/>
                    </a:lnR>
                    <a:lnT>
                      <a:noFill/>
                    </a:lnT>
                    <a:lnB>
                      <a:noFill/>
                    </a:lnB>
                    <a:solidFill>
                      <a:srgbClr val="FCF2F5"/>
                    </a:solidFill>
                  </a:tcPr>
                </a:tc>
                <a:tc>
                  <a:txBody>
                    <a:bodyPr/>
                    <a:lstStyle/>
                    <a:p>
                      <a:pPr algn="r" fontAlgn="b"/>
                      <a:r>
                        <a:rPr lang="en-US" sz="1400" b="1" i="0" u="none" strike="noStrike">
                          <a:solidFill>
                            <a:srgbClr val="000000"/>
                          </a:solidFill>
                          <a:effectLst/>
                          <a:latin typeface="Century Gothic" panose="020B0502020202020204" pitchFamily="34" charset="0"/>
                        </a:rPr>
                        <a:t>2.5%</a:t>
                      </a:r>
                    </a:p>
                  </a:txBody>
                  <a:tcPr marL="6350" marR="6350" marT="6350" marB="0" anchor="b">
                    <a:lnL>
                      <a:noFill/>
                    </a:lnL>
                    <a:lnR>
                      <a:noFill/>
                    </a:lnR>
                    <a:lnT>
                      <a:noFill/>
                    </a:lnT>
                    <a:lnB>
                      <a:noFill/>
                    </a:lnB>
                    <a:solidFill>
                      <a:srgbClr val="FCF4F7"/>
                    </a:solidFill>
                  </a:tcPr>
                </a:tc>
                <a:tc>
                  <a:txBody>
                    <a:bodyPr/>
                    <a:lstStyle/>
                    <a:p>
                      <a:pPr algn="r" fontAlgn="b"/>
                      <a:r>
                        <a:rPr lang="en-US" sz="1400" b="1" i="0" u="none" strike="noStrike">
                          <a:solidFill>
                            <a:srgbClr val="000000"/>
                          </a:solidFill>
                          <a:effectLst/>
                          <a:latin typeface="Century Gothic" panose="020B0502020202020204" pitchFamily="34" charset="0"/>
                        </a:rPr>
                        <a:t>1.6%</a:t>
                      </a:r>
                    </a:p>
                  </a:txBody>
                  <a:tcPr marL="6350" marR="6350" marT="6350" marB="0" anchor="b">
                    <a:lnL>
                      <a:noFill/>
                    </a:lnL>
                    <a:lnR>
                      <a:noFill/>
                    </a:lnR>
                    <a:lnT>
                      <a:noFill/>
                    </a:lnT>
                    <a:lnB>
                      <a:noFill/>
                    </a:lnB>
                    <a:solidFill>
                      <a:srgbClr val="FCF7FA"/>
                    </a:solidFill>
                  </a:tcPr>
                </a:tc>
                <a:tc>
                  <a:txBody>
                    <a:bodyPr/>
                    <a:lstStyle/>
                    <a:p>
                      <a:pPr algn="r" fontAlgn="b"/>
                      <a:r>
                        <a:rPr lang="en-US" sz="1400" b="1" i="0" u="none" strike="noStrike">
                          <a:solidFill>
                            <a:srgbClr val="000000"/>
                          </a:solidFill>
                          <a:effectLst/>
                          <a:latin typeface="Century Gothic" panose="020B0502020202020204" pitchFamily="34" charset="0"/>
                        </a:rPr>
                        <a:t>0.5%</a:t>
                      </a:r>
                    </a:p>
                  </a:txBody>
                  <a:tcPr marL="6350" marR="6350" marT="6350" marB="0" anchor="b">
                    <a:lnL>
                      <a:noFill/>
                    </a:lnL>
                    <a:lnR>
                      <a:noFill/>
                    </a:lnR>
                    <a:lnT>
                      <a:noFill/>
                    </a:lnT>
                    <a:lnB>
                      <a:noFill/>
                    </a:lnB>
                    <a:solidFill>
                      <a:srgbClr val="FCFBFE"/>
                    </a:solidFill>
                  </a:tcPr>
                </a:tc>
                <a:tc>
                  <a:txBody>
                    <a:bodyPr/>
                    <a:lstStyle/>
                    <a:p>
                      <a:pPr algn="r" fontAlgn="b"/>
                      <a:r>
                        <a:rPr lang="en-US" sz="14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CFF"/>
                    </a:solidFill>
                  </a:tcPr>
                </a:tc>
                <a:extLst>
                  <a:ext uri="{0D108BD9-81ED-4DB2-BD59-A6C34878D82A}">
                    <a16:rowId xmlns:a16="http://schemas.microsoft.com/office/drawing/2014/main" val="259832984"/>
                  </a:ext>
                </a:extLst>
              </a:tr>
              <a:tr h="242881">
                <a:tc>
                  <a:txBody>
                    <a:bodyPr/>
                    <a:lstStyle/>
                    <a:p>
                      <a:pPr algn="r" fontAlgn="b"/>
                      <a:r>
                        <a:rPr lang="en-US" sz="1100" b="0" i="0" u="none" strike="noStrike">
                          <a:solidFill>
                            <a:srgbClr val="000000"/>
                          </a:solidFill>
                          <a:effectLst/>
                          <a:latin typeface="Century Gothic" panose="020B0502020202020204" pitchFamily="34" charset="0"/>
                        </a:rPr>
                        <a:t>REITs</a:t>
                      </a:r>
                    </a:p>
                  </a:txBody>
                  <a:tcPr marL="6350" marR="6350" marT="6350" marB="0" anchor="b">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Century Gothic" panose="020B0502020202020204" pitchFamily="34" charset="0"/>
                        </a:rPr>
                        <a:t>0.4%</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CFBFE"/>
                    </a:solidFill>
                  </a:tcPr>
                </a:tc>
                <a:tc>
                  <a:txBody>
                    <a:bodyPr/>
                    <a:lstStyle/>
                    <a:p>
                      <a:pPr algn="r" fontAlgn="b"/>
                      <a:r>
                        <a:rPr lang="en-US" sz="1400" b="1" i="0" u="none" strike="noStrike">
                          <a:solidFill>
                            <a:srgbClr val="000000"/>
                          </a:solidFill>
                          <a:effectLst/>
                          <a:latin typeface="Century Gothic" panose="020B0502020202020204" pitchFamily="34" charset="0"/>
                        </a:rPr>
                        <a:t>2.0%</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CF6F8"/>
                    </a:solidFill>
                  </a:tcPr>
                </a:tc>
                <a:tc>
                  <a:txBody>
                    <a:bodyPr/>
                    <a:lstStyle/>
                    <a:p>
                      <a:pPr algn="r" fontAlgn="b"/>
                      <a:r>
                        <a:rPr lang="en-US" sz="1400" b="1" i="0" u="none" strike="noStrike">
                          <a:solidFill>
                            <a:srgbClr val="000000"/>
                          </a:solidFill>
                          <a:effectLst/>
                          <a:latin typeface="Century Gothic" panose="020B0502020202020204" pitchFamily="34" charset="0"/>
                        </a:rPr>
                        <a:t>4.0%</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CEEF1"/>
                    </a:solidFill>
                  </a:tcPr>
                </a:tc>
                <a:tc>
                  <a:txBody>
                    <a:bodyPr/>
                    <a:lstStyle/>
                    <a:p>
                      <a:pPr algn="r" fontAlgn="b"/>
                      <a:r>
                        <a:rPr lang="en-US" sz="1400" b="1" i="0" u="none" strike="noStrike">
                          <a:solidFill>
                            <a:srgbClr val="000000"/>
                          </a:solidFill>
                          <a:effectLst/>
                          <a:latin typeface="Century Gothic" panose="020B0502020202020204" pitchFamily="34" charset="0"/>
                        </a:rPr>
                        <a:t>5.2%</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CEAED"/>
                    </a:solidFill>
                  </a:tcPr>
                </a:tc>
                <a:tc>
                  <a:txBody>
                    <a:bodyPr/>
                    <a:lstStyle/>
                    <a:p>
                      <a:pPr algn="r" fontAlgn="b"/>
                      <a:r>
                        <a:rPr lang="en-US" sz="1400" b="1" i="0" u="none" strike="noStrike">
                          <a:solidFill>
                            <a:srgbClr val="000000"/>
                          </a:solidFill>
                          <a:effectLst/>
                          <a:latin typeface="Century Gothic" panose="020B0502020202020204" pitchFamily="34" charset="0"/>
                        </a:rPr>
                        <a:t>5.9%</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CE8EB"/>
                    </a:solidFill>
                  </a:tcPr>
                </a:tc>
                <a:tc>
                  <a:txBody>
                    <a:bodyPr/>
                    <a:lstStyle/>
                    <a:p>
                      <a:pPr algn="r" fontAlgn="b"/>
                      <a:r>
                        <a:rPr lang="en-US" sz="1400" b="1" i="0" u="none" strike="noStrike">
                          <a:solidFill>
                            <a:srgbClr val="000000"/>
                          </a:solidFill>
                          <a:effectLst/>
                          <a:latin typeface="Century Gothic" panose="020B0502020202020204" pitchFamily="34" charset="0"/>
                        </a:rPr>
                        <a:t>5.8%</a:t>
                      </a:r>
                    </a:p>
                  </a:txBody>
                  <a:tcPr marL="6350" marR="6350" marT="6350" marB="0" anchor="b">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CE8EB"/>
                    </a:solidFill>
                  </a:tcPr>
                </a:tc>
                <a:extLst>
                  <a:ext uri="{0D108BD9-81ED-4DB2-BD59-A6C34878D82A}">
                    <a16:rowId xmlns:a16="http://schemas.microsoft.com/office/drawing/2014/main" val="2701264992"/>
                  </a:ext>
                </a:extLst>
              </a:tr>
            </a:tbl>
          </a:graphicData>
        </a:graphic>
      </p:graphicFrame>
      <p:graphicFrame>
        <p:nvGraphicFramePr>
          <p:cNvPr id="13" name="Table 12">
            <a:extLst>
              <a:ext uri="{FF2B5EF4-FFF2-40B4-BE49-F238E27FC236}">
                <a16:creationId xmlns:a16="http://schemas.microsoft.com/office/drawing/2014/main" id="{44A5A8EC-5E8B-4A55-A295-351C7A3D875E}"/>
              </a:ext>
            </a:extLst>
          </p:cNvPr>
          <p:cNvGraphicFramePr>
            <a:graphicFrameLocks noGrp="1"/>
          </p:cNvGraphicFramePr>
          <p:nvPr>
            <p:extLst>
              <p:ext uri="{D42A27DB-BD31-4B8C-83A1-F6EECF244321}">
                <p14:modId xmlns:p14="http://schemas.microsoft.com/office/powerpoint/2010/main" val="797174025"/>
              </p:ext>
            </p:extLst>
          </p:nvPr>
        </p:nvGraphicFramePr>
        <p:xfrm>
          <a:off x="6185735" y="1649562"/>
          <a:ext cx="5295900" cy="3591948"/>
        </p:xfrm>
        <a:graphic>
          <a:graphicData uri="http://schemas.openxmlformats.org/drawingml/2006/table">
            <a:tbl>
              <a:tblPr/>
              <a:tblGrid>
                <a:gridCol w="1638300">
                  <a:extLst>
                    <a:ext uri="{9D8B030D-6E8A-4147-A177-3AD203B41FA5}">
                      <a16:colId xmlns:a16="http://schemas.microsoft.com/office/drawing/2014/main" val="2391495385"/>
                    </a:ext>
                  </a:extLst>
                </a:gridCol>
                <a:gridCol w="609600">
                  <a:extLst>
                    <a:ext uri="{9D8B030D-6E8A-4147-A177-3AD203B41FA5}">
                      <a16:colId xmlns:a16="http://schemas.microsoft.com/office/drawing/2014/main" val="4006507448"/>
                    </a:ext>
                  </a:extLst>
                </a:gridCol>
                <a:gridCol w="609600">
                  <a:extLst>
                    <a:ext uri="{9D8B030D-6E8A-4147-A177-3AD203B41FA5}">
                      <a16:colId xmlns:a16="http://schemas.microsoft.com/office/drawing/2014/main" val="4037622076"/>
                    </a:ext>
                  </a:extLst>
                </a:gridCol>
                <a:gridCol w="609600">
                  <a:extLst>
                    <a:ext uri="{9D8B030D-6E8A-4147-A177-3AD203B41FA5}">
                      <a16:colId xmlns:a16="http://schemas.microsoft.com/office/drawing/2014/main" val="4265076344"/>
                    </a:ext>
                  </a:extLst>
                </a:gridCol>
                <a:gridCol w="609600">
                  <a:extLst>
                    <a:ext uri="{9D8B030D-6E8A-4147-A177-3AD203B41FA5}">
                      <a16:colId xmlns:a16="http://schemas.microsoft.com/office/drawing/2014/main" val="3085193199"/>
                    </a:ext>
                  </a:extLst>
                </a:gridCol>
                <a:gridCol w="609600">
                  <a:extLst>
                    <a:ext uri="{9D8B030D-6E8A-4147-A177-3AD203B41FA5}">
                      <a16:colId xmlns:a16="http://schemas.microsoft.com/office/drawing/2014/main" val="512807470"/>
                    </a:ext>
                  </a:extLst>
                </a:gridCol>
                <a:gridCol w="609600">
                  <a:extLst>
                    <a:ext uri="{9D8B030D-6E8A-4147-A177-3AD203B41FA5}">
                      <a16:colId xmlns:a16="http://schemas.microsoft.com/office/drawing/2014/main" val="2117416673"/>
                    </a:ext>
                  </a:extLst>
                </a:gridCol>
              </a:tblGrid>
              <a:tr h="242881">
                <a:tc gridSpan="7">
                  <a:txBody>
                    <a:bodyPr/>
                    <a:lstStyle/>
                    <a:p>
                      <a:pPr algn="ctr" fontAlgn="b"/>
                      <a:r>
                        <a:rPr lang="en-US" sz="1800" b="0" i="0" u="none" strike="noStrike">
                          <a:solidFill>
                            <a:srgbClr val="000000"/>
                          </a:solidFill>
                          <a:effectLst/>
                          <a:latin typeface="Century Gothic" panose="020B0502020202020204" pitchFamily="34" charset="0"/>
                        </a:rPr>
                        <a:t>Reduced Rate Portfolios</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pPr algn="r" fontAlgn="b"/>
                      <a:endParaRPr lang="en-US" sz="1400" b="1" i="0" u="none" strike="noStrike">
                        <a:solidFill>
                          <a:srgbClr val="000000"/>
                        </a:solidFill>
                        <a:effectLst/>
                        <a:latin typeface="Century Gothic" panose="020B0502020202020204" pitchFamily="34" charset="0"/>
                      </a:endParaRP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pPr algn="r" fontAlgn="b"/>
                      <a:endParaRPr lang="en-US" sz="1400" b="1" i="0" u="none" strike="noStrike">
                        <a:solidFill>
                          <a:srgbClr val="000000"/>
                        </a:solidFill>
                        <a:effectLst/>
                        <a:latin typeface="Century Gothic" panose="020B0502020202020204" pitchFamily="34" charset="0"/>
                      </a:endParaRP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pPr algn="r" fontAlgn="b"/>
                      <a:endParaRPr lang="en-US" sz="1400" b="1" i="0" u="none" strike="noStrike">
                        <a:solidFill>
                          <a:srgbClr val="000000"/>
                        </a:solidFill>
                        <a:effectLst/>
                        <a:latin typeface="Century Gothic" panose="020B0502020202020204" pitchFamily="34" charset="0"/>
                      </a:endParaRP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pPr algn="r" fontAlgn="b"/>
                      <a:endParaRPr lang="en-US" sz="1400" b="1" i="0" u="none" strike="noStrike">
                        <a:solidFill>
                          <a:srgbClr val="000000"/>
                        </a:solidFill>
                        <a:effectLst/>
                        <a:latin typeface="Century Gothic" panose="020B0502020202020204" pitchFamily="34" charset="0"/>
                      </a:endParaRP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pPr algn="r" fontAlgn="b"/>
                      <a:endParaRPr lang="en-US" sz="1400" b="1" i="0" u="none" strike="noStrike">
                        <a:solidFill>
                          <a:srgbClr val="000000"/>
                        </a:solidFill>
                        <a:effectLst/>
                        <a:latin typeface="Century Gothic" panose="020B0502020202020204" pitchFamily="34" charset="0"/>
                      </a:endParaRP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pPr algn="r" fontAlgn="b"/>
                      <a:endParaRPr lang="en-US" sz="1400" b="1" i="0" u="none" strike="noStrike">
                        <a:solidFill>
                          <a:srgbClr val="000000"/>
                        </a:solidFill>
                        <a:effectLst/>
                        <a:latin typeface="Century Gothic" panose="020B0502020202020204" pitchFamily="34" charset="0"/>
                      </a:endParaRP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2295228"/>
                  </a:ext>
                </a:extLst>
              </a:tr>
              <a:tr h="242881">
                <a:tc>
                  <a:txBody>
                    <a:bodyPr/>
                    <a:lstStyle/>
                    <a:p>
                      <a:pPr algn="l" fontAlgn="b"/>
                      <a:endParaRPr lang="en-US" sz="1100" b="0" i="0" u="none" strike="noStrike">
                        <a:solidFill>
                          <a:srgbClr val="000000"/>
                        </a:solidFill>
                        <a:effectLst/>
                        <a:latin typeface="Century Gothic" panose="020B0502020202020204" pitchFamily="34" charset="0"/>
                      </a:endParaRPr>
                    </a:p>
                  </a:txBody>
                  <a:tcPr marL="6350" marR="6350" marT="635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Century Gothic" panose="020B0502020202020204" pitchFamily="34" charset="0"/>
                        </a:rPr>
                        <a:t>20/80</a:t>
                      </a:r>
                    </a:p>
                  </a:txBody>
                  <a:tcPr marL="6350" marR="6350" marT="635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Century Gothic" panose="020B0502020202020204" pitchFamily="34" charset="0"/>
                        </a:rPr>
                        <a:t>40/60</a:t>
                      </a:r>
                    </a:p>
                  </a:txBody>
                  <a:tcPr marL="6350" marR="6350" marT="635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Century Gothic" panose="020B0502020202020204" pitchFamily="34" charset="0"/>
                        </a:rPr>
                        <a:t>60/40</a:t>
                      </a:r>
                    </a:p>
                  </a:txBody>
                  <a:tcPr marL="6350" marR="6350" marT="635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Century Gothic" panose="020B0502020202020204" pitchFamily="34" charset="0"/>
                        </a:rPr>
                        <a:t>75/25</a:t>
                      </a:r>
                    </a:p>
                  </a:txBody>
                  <a:tcPr marL="6350" marR="6350" marT="635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Century Gothic" panose="020B0502020202020204" pitchFamily="34" charset="0"/>
                        </a:rPr>
                        <a:t>90/10</a:t>
                      </a:r>
                    </a:p>
                  </a:txBody>
                  <a:tcPr marL="6350" marR="6350" marT="635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Century Gothic" panose="020B0502020202020204" pitchFamily="34" charset="0"/>
                        </a:rPr>
                        <a:t>100/0</a:t>
                      </a:r>
                    </a:p>
                  </a:txBody>
                  <a:tcPr marL="6350" marR="6350" marT="635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203051"/>
                  </a:ext>
                </a:extLst>
              </a:tr>
              <a:tr h="242881">
                <a:tc>
                  <a:txBody>
                    <a:bodyPr/>
                    <a:lstStyle/>
                    <a:p>
                      <a:pPr algn="r" fontAlgn="b"/>
                      <a:r>
                        <a:rPr lang="en-US" sz="1100" b="0" i="0" u="none" strike="noStrike">
                          <a:solidFill>
                            <a:srgbClr val="000000"/>
                          </a:solidFill>
                          <a:effectLst/>
                          <a:latin typeface="Century Gothic" panose="020B0502020202020204" pitchFamily="34" charset="0"/>
                        </a:rPr>
                        <a:t>Cash</a:t>
                      </a:r>
                    </a:p>
                  </a:txBody>
                  <a:tcPr marL="6350" marR="6350" marT="635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r" fontAlgn="b"/>
                      <a:r>
                        <a:rPr lang="en-US" sz="1400" b="1" i="0" u="none" strike="noStrike">
                          <a:solidFill>
                            <a:srgbClr val="000000"/>
                          </a:solidFill>
                          <a:effectLst/>
                          <a:latin typeface="Century Gothic" panose="020B0502020202020204" pitchFamily="34" charset="0"/>
                        </a:rPr>
                        <a:t>2.0%</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CF6F9"/>
                    </a:solidFill>
                  </a:tcPr>
                </a:tc>
                <a:tc>
                  <a:txBody>
                    <a:bodyPr/>
                    <a:lstStyle/>
                    <a:p>
                      <a:pPr algn="r" fontAlgn="b"/>
                      <a:r>
                        <a:rPr lang="en-US" sz="1400" b="1" i="0" u="none" strike="noStrike">
                          <a:solidFill>
                            <a:srgbClr val="000000"/>
                          </a:solidFill>
                          <a:effectLst/>
                          <a:latin typeface="Century Gothic" panose="020B0502020202020204" pitchFamily="34" charset="0"/>
                        </a:rPr>
                        <a:t>2.0%</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CF6F9"/>
                    </a:solidFill>
                  </a:tcPr>
                </a:tc>
                <a:tc>
                  <a:txBody>
                    <a:bodyPr/>
                    <a:lstStyle/>
                    <a:p>
                      <a:pPr algn="r" fontAlgn="b"/>
                      <a:r>
                        <a:rPr lang="en-US" sz="1400" b="1" i="0" u="none" strike="noStrike">
                          <a:solidFill>
                            <a:srgbClr val="000000"/>
                          </a:solidFill>
                          <a:effectLst/>
                          <a:latin typeface="Century Gothic" panose="020B0502020202020204" pitchFamily="34" charset="0"/>
                        </a:rPr>
                        <a:t>2.0%</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CF6F9"/>
                    </a:solidFill>
                  </a:tcPr>
                </a:tc>
                <a:tc>
                  <a:txBody>
                    <a:bodyPr/>
                    <a:lstStyle/>
                    <a:p>
                      <a:pPr algn="r" fontAlgn="b"/>
                      <a:r>
                        <a:rPr lang="en-US" sz="1400" b="1" i="0" u="none" strike="noStrike">
                          <a:solidFill>
                            <a:srgbClr val="000000"/>
                          </a:solidFill>
                          <a:effectLst/>
                          <a:latin typeface="Century Gothic" panose="020B0502020202020204" pitchFamily="34" charset="0"/>
                        </a:rPr>
                        <a:t>2.0%</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CF6F9"/>
                    </a:solidFill>
                  </a:tcPr>
                </a:tc>
                <a:tc>
                  <a:txBody>
                    <a:bodyPr/>
                    <a:lstStyle/>
                    <a:p>
                      <a:pPr algn="r" fontAlgn="b"/>
                      <a:r>
                        <a:rPr lang="en-US" sz="1400" b="1" i="0" u="none" strike="noStrike">
                          <a:solidFill>
                            <a:srgbClr val="000000"/>
                          </a:solidFill>
                          <a:effectLst/>
                          <a:latin typeface="Century Gothic" panose="020B0502020202020204" pitchFamily="34" charset="0"/>
                        </a:rPr>
                        <a:t>2.0%</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CF6F9"/>
                    </a:solidFill>
                  </a:tcPr>
                </a:tc>
                <a:tc>
                  <a:txBody>
                    <a:bodyPr/>
                    <a:lstStyle/>
                    <a:p>
                      <a:pPr algn="r" fontAlgn="b"/>
                      <a:r>
                        <a:rPr lang="en-US" sz="1400" b="1" i="0" u="none" strike="noStrike">
                          <a:solidFill>
                            <a:srgbClr val="000000"/>
                          </a:solidFill>
                          <a:effectLst/>
                          <a:latin typeface="Century Gothic" panose="020B0502020202020204" pitchFamily="34" charset="0"/>
                        </a:rPr>
                        <a:t>2.0%</a:t>
                      </a:r>
                    </a:p>
                  </a:txBody>
                  <a:tcPr marL="6350" marR="6350" marT="635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CF6F9"/>
                    </a:solidFill>
                  </a:tcPr>
                </a:tc>
                <a:extLst>
                  <a:ext uri="{0D108BD9-81ED-4DB2-BD59-A6C34878D82A}">
                    <a16:rowId xmlns:a16="http://schemas.microsoft.com/office/drawing/2014/main" val="1421210511"/>
                  </a:ext>
                </a:extLst>
              </a:tr>
              <a:tr h="234785">
                <a:tc>
                  <a:txBody>
                    <a:bodyPr/>
                    <a:lstStyle/>
                    <a:p>
                      <a:pPr algn="r" fontAlgn="b"/>
                      <a:r>
                        <a:rPr lang="en-US" sz="1100" b="0" i="0" u="none" strike="noStrike">
                          <a:solidFill>
                            <a:srgbClr val="000000"/>
                          </a:solidFill>
                          <a:effectLst/>
                          <a:latin typeface="Century Gothic" panose="020B0502020202020204" pitchFamily="34" charset="0"/>
                        </a:rPr>
                        <a:t>Floating Rate Treasurys</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8.0%</a:t>
                      </a:r>
                    </a:p>
                  </a:txBody>
                  <a:tcPr marL="6350" marR="6350" marT="6350" marB="0" anchor="b">
                    <a:lnL>
                      <a:noFill/>
                    </a:lnL>
                    <a:lnR>
                      <a:noFill/>
                    </a:lnR>
                    <a:lnT>
                      <a:noFill/>
                    </a:lnT>
                    <a:lnB>
                      <a:noFill/>
                    </a:lnB>
                    <a:solidFill>
                      <a:srgbClr val="FCE2E5"/>
                    </a:solidFill>
                  </a:tcPr>
                </a:tc>
                <a:tc>
                  <a:txBody>
                    <a:bodyPr/>
                    <a:lstStyle/>
                    <a:p>
                      <a:pPr algn="r" fontAlgn="b"/>
                      <a:r>
                        <a:rPr lang="en-US" sz="1400" b="1" i="0" u="none" strike="noStrike">
                          <a:solidFill>
                            <a:srgbClr val="000000"/>
                          </a:solidFill>
                          <a:effectLst/>
                          <a:latin typeface="Century Gothic" panose="020B0502020202020204" pitchFamily="34" charset="0"/>
                        </a:rPr>
                        <a:t>2.5%</a:t>
                      </a:r>
                    </a:p>
                  </a:txBody>
                  <a:tcPr marL="6350" marR="6350" marT="6350" marB="0" anchor="b">
                    <a:lnL>
                      <a:noFill/>
                    </a:lnL>
                    <a:lnR>
                      <a:noFill/>
                    </a:lnR>
                    <a:lnT>
                      <a:noFill/>
                    </a:lnT>
                    <a:lnB>
                      <a:noFill/>
                    </a:lnB>
                    <a:solidFill>
                      <a:srgbClr val="FCF4F7"/>
                    </a:solidFill>
                  </a:tcPr>
                </a:tc>
                <a:tc>
                  <a:txBody>
                    <a:bodyPr/>
                    <a:lstStyle/>
                    <a:p>
                      <a:pPr algn="r" fontAlgn="b"/>
                      <a:r>
                        <a:rPr lang="en-US" sz="1400" b="1" i="0" u="none" strike="noStrike">
                          <a:solidFill>
                            <a:srgbClr val="000000"/>
                          </a:solidFill>
                          <a:effectLst/>
                          <a:latin typeface="Century Gothic" panose="020B0502020202020204" pitchFamily="34" charset="0"/>
                        </a:rPr>
                        <a:t>1.0%</a:t>
                      </a:r>
                    </a:p>
                  </a:txBody>
                  <a:tcPr marL="6350" marR="6350" marT="6350" marB="0" anchor="b">
                    <a:lnL>
                      <a:noFill/>
                    </a:lnL>
                    <a:lnR>
                      <a:noFill/>
                    </a:lnR>
                    <a:lnT>
                      <a:noFill/>
                    </a:lnT>
                    <a:lnB>
                      <a:noFill/>
                    </a:lnB>
                    <a:solidFill>
                      <a:srgbClr val="FCF9FC"/>
                    </a:solidFill>
                  </a:tcPr>
                </a:tc>
                <a:tc>
                  <a:txBody>
                    <a:bodyPr/>
                    <a:lstStyle/>
                    <a:p>
                      <a:pPr algn="r" fontAlgn="b"/>
                      <a:r>
                        <a:rPr lang="en-US" sz="1400" b="1" i="0" u="none" strike="noStrike">
                          <a:solidFill>
                            <a:srgbClr val="000000"/>
                          </a:solidFill>
                          <a:effectLst/>
                          <a:latin typeface="Century Gothic" panose="020B0502020202020204" pitchFamily="34" charset="0"/>
                        </a:rPr>
                        <a:t>0.4%</a:t>
                      </a:r>
                    </a:p>
                  </a:txBody>
                  <a:tcPr marL="6350" marR="6350" marT="6350" marB="0" anchor="b">
                    <a:lnL>
                      <a:noFill/>
                    </a:lnL>
                    <a:lnR>
                      <a:noFill/>
                    </a:lnR>
                    <a:lnT>
                      <a:noFill/>
                    </a:lnT>
                    <a:lnB>
                      <a:noFill/>
                    </a:lnB>
                    <a:solidFill>
                      <a:srgbClr val="FCFBFE"/>
                    </a:solidFill>
                  </a:tcPr>
                </a:tc>
                <a:tc>
                  <a:txBody>
                    <a:bodyPr/>
                    <a:lstStyle/>
                    <a:p>
                      <a:pPr algn="r" fontAlgn="b"/>
                      <a:r>
                        <a:rPr lang="en-US" sz="1400" b="1" i="0" u="none" strike="noStrike">
                          <a:solidFill>
                            <a:srgbClr val="000000"/>
                          </a:solidFill>
                          <a:effectLst/>
                          <a:latin typeface="Century Gothic" panose="020B0502020202020204" pitchFamily="34" charset="0"/>
                        </a:rPr>
                        <a:t>0.1%</a:t>
                      </a:r>
                    </a:p>
                  </a:txBody>
                  <a:tcPr marL="6350" marR="6350" marT="6350" marB="0" anchor="b">
                    <a:lnL>
                      <a:noFill/>
                    </a:lnL>
                    <a:lnR>
                      <a:noFill/>
                    </a:lnR>
                    <a:lnT>
                      <a:noFill/>
                    </a:lnT>
                    <a:lnB>
                      <a:noFill/>
                    </a:lnB>
                    <a:solidFill>
                      <a:srgbClr val="FCFCFF"/>
                    </a:solidFill>
                  </a:tcPr>
                </a:tc>
                <a:tc>
                  <a:txBody>
                    <a:bodyPr/>
                    <a:lstStyle/>
                    <a:p>
                      <a:pPr algn="r" fontAlgn="b"/>
                      <a:r>
                        <a:rPr lang="en-US" sz="14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CFF"/>
                    </a:solidFill>
                  </a:tcPr>
                </a:tc>
                <a:extLst>
                  <a:ext uri="{0D108BD9-81ED-4DB2-BD59-A6C34878D82A}">
                    <a16:rowId xmlns:a16="http://schemas.microsoft.com/office/drawing/2014/main" val="3749492555"/>
                  </a:ext>
                </a:extLst>
              </a:tr>
              <a:tr h="234785">
                <a:tc>
                  <a:txBody>
                    <a:bodyPr/>
                    <a:lstStyle/>
                    <a:p>
                      <a:pPr algn="r" fontAlgn="b"/>
                      <a:r>
                        <a:rPr lang="en-US" sz="1100" b="0" i="0" u="none" strike="noStrike">
                          <a:solidFill>
                            <a:srgbClr val="000000"/>
                          </a:solidFill>
                          <a:effectLst/>
                          <a:latin typeface="Century Gothic" panose="020B0502020202020204" pitchFamily="34" charset="0"/>
                        </a:rPr>
                        <a:t>Treasurys</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43.9%</a:t>
                      </a:r>
                    </a:p>
                  </a:txBody>
                  <a:tcPr marL="6350" marR="6350" marT="6350" marB="0" anchor="b">
                    <a:lnL>
                      <a:noFill/>
                    </a:lnL>
                    <a:lnR>
                      <a:noFill/>
                    </a:lnR>
                    <a:lnT>
                      <a:noFill/>
                    </a:lnT>
                    <a:lnB>
                      <a:noFill/>
                    </a:lnB>
                    <a:solidFill>
                      <a:srgbClr val="F8696B"/>
                    </a:solidFill>
                  </a:tcPr>
                </a:tc>
                <a:tc>
                  <a:txBody>
                    <a:bodyPr/>
                    <a:lstStyle/>
                    <a:p>
                      <a:pPr algn="r" fontAlgn="b"/>
                      <a:r>
                        <a:rPr lang="en-US" sz="1400" b="1" i="0" u="none" strike="noStrike">
                          <a:solidFill>
                            <a:srgbClr val="000000"/>
                          </a:solidFill>
                          <a:effectLst/>
                          <a:latin typeface="Century Gothic" panose="020B0502020202020204" pitchFamily="34" charset="0"/>
                        </a:rPr>
                        <a:t>28.7%</a:t>
                      </a:r>
                    </a:p>
                  </a:txBody>
                  <a:tcPr marL="6350" marR="6350" marT="6350" marB="0" anchor="b">
                    <a:lnL>
                      <a:noFill/>
                    </a:lnL>
                    <a:lnR>
                      <a:noFill/>
                    </a:lnR>
                    <a:lnT>
                      <a:noFill/>
                    </a:lnT>
                    <a:lnB>
                      <a:noFill/>
                    </a:lnB>
                    <a:solidFill>
                      <a:srgbClr val="FA9D9F"/>
                    </a:solidFill>
                  </a:tcPr>
                </a:tc>
                <a:tc>
                  <a:txBody>
                    <a:bodyPr/>
                    <a:lstStyle/>
                    <a:p>
                      <a:pPr algn="r" fontAlgn="b"/>
                      <a:r>
                        <a:rPr lang="en-US" sz="1400" b="1" i="0" u="none" strike="noStrike">
                          <a:solidFill>
                            <a:srgbClr val="000000"/>
                          </a:solidFill>
                          <a:effectLst/>
                          <a:latin typeface="Century Gothic" panose="020B0502020202020204" pitchFamily="34" charset="0"/>
                        </a:rPr>
                        <a:t>14.0%</a:t>
                      </a:r>
                    </a:p>
                  </a:txBody>
                  <a:tcPr marL="6350" marR="6350" marT="6350" marB="0" anchor="b">
                    <a:lnL>
                      <a:noFill/>
                    </a:lnL>
                    <a:lnR>
                      <a:noFill/>
                    </a:lnR>
                    <a:lnT>
                      <a:noFill/>
                    </a:lnT>
                    <a:lnB>
                      <a:noFill/>
                    </a:lnB>
                    <a:solidFill>
                      <a:srgbClr val="FBCED0"/>
                    </a:solidFill>
                  </a:tcPr>
                </a:tc>
                <a:tc>
                  <a:txBody>
                    <a:bodyPr/>
                    <a:lstStyle/>
                    <a:p>
                      <a:pPr algn="r" fontAlgn="b"/>
                      <a:r>
                        <a:rPr lang="en-US" sz="1400" b="1" i="0" u="none" strike="noStrike">
                          <a:solidFill>
                            <a:srgbClr val="000000"/>
                          </a:solidFill>
                          <a:effectLst/>
                          <a:latin typeface="Century Gothic" panose="020B0502020202020204" pitchFamily="34" charset="0"/>
                        </a:rPr>
                        <a:t>6.5%</a:t>
                      </a:r>
                    </a:p>
                  </a:txBody>
                  <a:tcPr marL="6350" marR="6350" marT="6350" marB="0" anchor="b">
                    <a:lnL>
                      <a:noFill/>
                    </a:lnL>
                    <a:lnR>
                      <a:noFill/>
                    </a:lnR>
                    <a:lnT>
                      <a:noFill/>
                    </a:lnT>
                    <a:lnB>
                      <a:noFill/>
                    </a:lnB>
                    <a:solidFill>
                      <a:srgbClr val="FCE7EA"/>
                    </a:solidFill>
                  </a:tcPr>
                </a:tc>
                <a:tc>
                  <a:txBody>
                    <a:bodyPr/>
                    <a:lstStyle/>
                    <a:p>
                      <a:pPr algn="r" fontAlgn="b"/>
                      <a:r>
                        <a:rPr lang="en-US" sz="1400" b="1" i="0" u="none" strike="noStrike">
                          <a:solidFill>
                            <a:srgbClr val="000000"/>
                          </a:solidFill>
                          <a:effectLst/>
                          <a:latin typeface="Century Gothic" panose="020B0502020202020204" pitchFamily="34" charset="0"/>
                        </a:rPr>
                        <a:t>1.4%</a:t>
                      </a:r>
                    </a:p>
                  </a:txBody>
                  <a:tcPr marL="6350" marR="6350" marT="6350" marB="0" anchor="b">
                    <a:lnL>
                      <a:noFill/>
                    </a:lnL>
                    <a:lnR>
                      <a:noFill/>
                    </a:lnR>
                    <a:lnT>
                      <a:noFill/>
                    </a:lnT>
                    <a:lnB>
                      <a:noFill/>
                    </a:lnB>
                    <a:solidFill>
                      <a:srgbClr val="FCF8FB"/>
                    </a:solidFill>
                  </a:tcPr>
                </a:tc>
                <a:tc>
                  <a:txBody>
                    <a:bodyPr/>
                    <a:lstStyle/>
                    <a:p>
                      <a:pPr algn="r" fontAlgn="b"/>
                      <a:r>
                        <a:rPr lang="en-US" sz="14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CFF"/>
                    </a:solidFill>
                  </a:tcPr>
                </a:tc>
                <a:extLst>
                  <a:ext uri="{0D108BD9-81ED-4DB2-BD59-A6C34878D82A}">
                    <a16:rowId xmlns:a16="http://schemas.microsoft.com/office/drawing/2014/main" val="3417555762"/>
                  </a:ext>
                </a:extLst>
              </a:tr>
              <a:tr h="234785">
                <a:tc>
                  <a:txBody>
                    <a:bodyPr/>
                    <a:lstStyle/>
                    <a:p>
                      <a:pPr algn="r" fontAlgn="b"/>
                      <a:r>
                        <a:rPr lang="en-US" sz="1100" b="0" i="0" u="none" strike="noStrike">
                          <a:solidFill>
                            <a:srgbClr val="000000"/>
                          </a:solidFill>
                          <a:effectLst/>
                          <a:latin typeface="Century Gothic" panose="020B0502020202020204" pitchFamily="34" charset="0"/>
                        </a:rPr>
                        <a:t>IG</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3.4%</a:t>
                      </a:r>
                    </a:p>
                  </a:txBody>
                  <a:tcPr marL="6350" marR="6350" marT="6350" marB="0" anchor="b">
                    <a:lnL>
                      <a:noFill/>
                    </a:lnL>
                    <a:lnR>
                      <a:noFill/>
                    </a:lnR>
                    <a:lnT>
                      <a:noFill/>
                    </a:lnT>
                    <a:lnB>
                      <a:noFill/>
                    </a:lnB>
                    <a:solidFill>
                      <a:srgbClr val="FCF1F4"/>
                    </a:solidFill>
                  </a:tcPr>
                </a:tc>
                <a:tc>
                  <a:txBody>
                    <a:bodyPr/>
                    <a:lstStyle/>
                    <a:p>
                      <a:pPr algn="r" fontAlgn="b"/>
                      <a:r>
                        <a:rPr lang="en-US" sz="1400" b="1" i="0" u="none" strike="noStrike">
                          <a:solidFill>
                            <a:srgbClr val="000000"/>
                          </a:solidFill>
                          <a:effectLst/>
                          <a:latin typeface="Century Gothic" panose="020B0502020202020204" pitchFamily="34" charset="0"/>
                        </a:rPr>
                        <a:t>6.7%</a:t>
                      </a:r>
                    </a:p>
                  </a:txBody>
                  <a:tcPr marL="6350" marR="6350" marT="6350" marB="0" anchor="b">
                    <a:lnL>
                      <a:noFill/>
                    </a:lnL>
                    <a:lnR>
                      <a:noFill/>
                    </a:lnR>
                    <a:lnT>
                      <a:noFill/>
                    </a:lnT>
                    <a:lnB>
                      <a:noFill/>
                    </a:lnB>
                    <a:solidFill>
                      <a:srgbClr val="FCE6E9"/>
                    </a:solidFill>
                  </a:tcPr>
                </a:tc>
                <a:tc>
                  <a:txBody>
                    <a:bodyPr/>
                    <a:lstStyle/>
                    <a:p>
                      <a:pPr algn="r" fontAlgn="b"/>
                      <a:r>
                        <a:rPr lang="en-US" sz="1400" b="1" i="0" u="none" strike="noStrike">
                          <a:solidFill>
                            <a:srgbClr val="000000"/>
                          </a:solidFill>
                          <a:effectLst/>
                          <a:latin typeface="Century Gothic" panose="020B0502020202020204" pitchFamily="34" charset="0"/>
                        </a:rPr>
                        <a:t>6.7%</a:t>
                      </a:r>
                    </a:p>
                  </a:txBody>
                  <a:tcPr marL="6350" marR="6350" marT="6350" marB="0" anchor="b">
                    <a:lnL>
                      <a:noFill/>
                    </a:lnL>
                    <a:lnR>
                      <a:noFill/>
                    </a:lnR>
                    <a:lnT>
                      <a:noFill/>
                    </a:lnT>
                    <a:lnB>
                      <a:noFill/>
                    </a:lnB>
                    <a:solidFill>
                      <a:srgbClr val="FCE6E9"/>
                    </a:solidFill>
                  </a:tcPr>
                </a:tc>
                <a:tc>
                  <a:txBody>
                    <a:bodyPr/>
                    <a:lstStyle/>
                    <a:p>
                      <a:pPr algn="r" fontAlgn="b"/>
                      <a:r>
                        <a:rPr lang="en-US" sz="1400" b="1" i="0" u="none" strike="noStrike">
                          <a:solidFill>
                            <a:srgbClr val="000000"/>
                          </a:solidFill>
                          <a:effectLst/>
                          <a:latin typeface="Century Gothic" panose="020B0502020202020204" pitchFamily="34" charset="0"/>
                        </a:rPr>
                        <a:t>4.3%</a:t>
                      </a:r>
                    </a:p>
                  </a:txBody>
                  <a:tcPr marL="6350" marR="6350" marT="6350" marB="0" anchor="b">
                    <a:lnL>
                      <a:noFill/>
                    </a:lnL>
                    <a:lnR>
                      <a:noFill/>
                    </a:lnR>
                    <a:lnT>
                      <a:noFill/>
                    </a:lnT>
                    <a:lnB>
                      <a:noFill/>
                    </a:lnB>
                    <a:solidFill>
                      <a:srgbClr val="FCEEF1"/>
                    </a:solidFill>
                  </a:tcPr>
                </a:tc>
                <a:tc>
                  <a:txBody>
                    <a:bodyPr/>
                    <a:lstStyle/>
                    <a:p>
                      <a:pPr algn="r" fontAlgn="b"/>
                      <a:r>
                        <a:rPr lang="en-US" sz="1400" b="1" i="0" u="none" strike="noStrike">
                          <a:solidFill>
                            <a:srgbClr val="000000"/>
                          </a:solidFill>
                          <a:effectLst/>
                          <a:latin typeface="Century Gothic" panose="020B0502020202020204" pitchFamily="34" charset="0"/>
                        </a:rPr>
                        <a:t>1.3%</a:t>
                      </a:r>
                    </a:p>
                  </a:txBody>
                  <a:tcPr marL="6350" marR="6350" marT="6350" marB="0" anchor="b">
                    <a:lnL>
                      <a:noFill/>
                    </a:lnL>
                    <a:lnR>
                      <a:noFill/>
                    </a:lnR>
                    <a:lnT>
                      <a:noFill/>
                    </a:lnT>
                    <a:lnB>
                      <a:noFill/>
                    </a:lnB>
                    <a:solidFill>
                      <a:srgbClr val="FCF8FB"/>
                    </a:solidFill>
                  </a:tcPr>
                </a:tc>
                <a:tc>
                  <a:txBody>
                    <a:bodyPr/>
                    <a:lstStyle/>
                    <a:p>
                      <a:pPr algn="r" fontAlgn="b"/>
                      <a:r>
                        <a:rPr lang="en-US" sz="14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CFF"/>
                    </a:solidFill>
                  </a:tcPr>
                </a:tc>
                <a:extLst>
                  <a:ext uri="{0D108BD9-81ED-4DB2-BD59-A6C34878D82A}">
                    <a16:rowId xmlns:a16="http://schemas.microsoft.com/office/drawing/2014/main" val="1868924222"/>
                  </a:ext>
                </a:extLst>
              </a:tr>
              <a:tr h="234785">
                <a:tc>
                  <a:txBody>
                    <a:bodyPr/>
                    <a:lstStyle/>
                    <a:p>
                      <a:pPr algn="r" fontAlgn="b"/>
                      <a:r>
                        <a:rPr lang="en-US" sz="1100" b="0" i="0" u="none" strike="noStrike">
                          <a:solidFill>
                            <a:srgbClr val="000000"/>
                          </a:solidFill>
                          <a:effectLst/>
                          <a:latin typeface="Century Gothic" panose="020B0502020202020204" pitchFamily="34" charset="0"/>
                        </a:rPr>
                        <a:t>HY</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13.5%</a:t>
                      </a:r>
                    </a:p>
                  </a:txBody>
                  <a:tcPr marL="6350" marR="6350" marT="6350" marB="0" anchor="b">
                    <a:lnL>
                      <a:noFill/>
                    </a:lnL>
                    <a:lnR>
                      <a:noFill/>
                    </a:lnR>
                    <a:lnT>
                      <a:noFill/>
                    </a:lnT>
                    <a:lnB>
                      <a:noFill/>
                    </a:lnB>
                    <a:solidFill>
                      <a:srgbClr val="FBCFD2"/>
                    </a:solidFill>
                  </a:tcPr>
                </a:tc>
                <a:tc>
                  <a:txBody>
                    <a:bodyPr/>
                    <a:lstStyle/>
                    <a:p>
                      <a:pPr algn="r" fontAlgn="b"/>
                      <a:r>
                        <a:rPr lang="en-US" sz="1400" b="1" i="0" u="none" strike="noStrike">
                          <a:solidFill>
                            <a:srgbClr val="000000"/>
                          </a:solidFill>
                          <a:effectLst/>
                          <a:latin typeface="Century Gothic" panose="020B0502020202020204" pitchFamily="34" charset="0"/>
                        </a:rPr>
                        <a:t>12.0%</a:t>
                      </a:r>
                    </a:p>
                  </a:txBody>
                  <a:tcPr marL="6350" marR="6350" marT="6350" marB="0" anchor="b">
                    <a:lnL>
                      <a:noFill/>
                    </a:lnL>
                    <a:lnR>
                      <a:noFill/>
                    </a:lnR>
                    <a:lnT>
                      <a:noFill/>
                    </a:lnT>
                    <a:lnB>
                      <a:noFill/>
                    </a:lnB>
                    <a:solidFill>
                      <a:srgbClr val="FBD4D7"/>
                    </a:solidFill>
                  </a:tcPr>
                </a:tc>
                <a:tc>
                  <a:txBody>
                    <a:bodyPr/>
                    <a:lstStyle/>
                    <a:p>
                      <a:pPr algn="r" fontAlgn="b"/>
                      <a:r>
                        <a:rPr lang="en-US" sz="1400" b="1" i="0" u="none" strike="noStrike">
                          <a:solidFill>
                            <a:srgbClr val="000000"/>
                          </a:solidFill>
                          <a:effectLst/>
                          <a:latin typeface="Century Gothic" panose="020B0502020202020204" pitchFamily="34" charset="0"/>
                        </a:rPr>
                        <a:t>10.3%</a:t>
                      </a:r>
                    </a:p>
                  </a:txBody>
                  <a:tcPr marL="6350" marR="6350" marT="6350" marB="0" anchor="b">
                    <a:lnL>
                      <a:noFill/>
                    </a:lnL>
                    <a:lnR>
                      <a:noFill/>
                    </a:lnR>
                    <a:lnT>
                      <a:noFill/>
                    </a:lnT>
                    <a:lnB>
                      <a:noFill/>
                    </a:lnB>
                    <a:solidFill>
                      <a:srgbClr val="FCDADD"/>
                    </a:solidFill>
                  </a:tcPr>
                </a:tc>
                <a:tc>
                  <a:txBody>
                    <a:bodyPr/>
                    <a:lstStyle/>
                    <a:p>
                      <a:pPr algn="r" fontAlgn="b"/>
                      <a:r>
                        <a:rPr lang="en-US" sz="1400" b="1" i="0" u="none" strike="noStrike">
                          <a:solidFill>
                            <a:srgbClr val="000000"/>
                          </a:solidFill>
                          <a:effectLst/>
                          <a:latin typeface="Century Gothic" panose="020B0502020202020204" pitchFamily="34" charset="0"/>
                        </a:rPr>
                        <a:t>7.9%</a:t>
                      </a:r>
                    </a:p>
                  </a:txBody>
                  <a:tcPr marL="6350" marR="6350" marT="6350" marB="0" anchor="b">
                    <a:lnL>
                      <a:noFill/>
                    </a:lnL>
                    <a:lnR>
                      <a:noFill/>
                    </a:lnR>
                    <a:lnT>
                      <a:noFill/>
                    </a:lnT>
                    <a:lnB>
                      <a:noFill/>
                    </a:lnB>
                    <a:solidFill>
                      <a:srgbClr val="FCE2E5"/>
                    </a:solidFill>
                  </a:tcPr>
                </a:tc>
                <a:tc>
                  <a:txBody>
                    <a:bodyPr/>
                    <a:lstStyle/>
                    <a:p>
                      <a:pPr algn="r" fontAlgn="b"/>
                      <a:r>
                        <a:rPr lang="en-US" sz="1400" b="1" i="0" u="none" strike="noStrike">
                          <a:solidFill>
                            <a:srgbClr val="000000"/>
                          </a:solidFill>
                          <a:effectLst/>
                          <a:latin typeface="Century Gothic" panose="020B0502020202020204" pitchFamily="34" charset="0"/>
                        </a:rPr>
                        <a:t>3.8%</a:t>
                      </a:r>
                    </a:p>
                  </a:txBody>
                  <a:tcPr marL="6350" marR="6350" marT="6350" marB="0" anchor="b">
                    <a:lnL>
                      <a:noFill/>
                    </a:lnL>
                    <a:lnR>
                      <a:noFill/>
                    </a:lnR>
                    <a:lnT>
                      <a:noFill/>
                    </a:lnT>
                    <a:lnB>
                      <a:noFill/>
                    </a:lnB>
                    <a:solidFill>
                      <a:srgbClr val="FCF0F3"/>
                    </a:solidFill>
                  </a:tcPr>
                </a:tc>
                <a:tc>
                  <a:txBody>
                    <a:bodyPr/>
                    <a:lstStyle/>
                    <a:p>
                      <a:pPr algn="r" fontAlgn="b"/>
                      <a:r>
                        <a:rPr lang="en-US" sz="14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CFF"/>
                    </a:solidFill>
                  </a:tcPr>
                </a:tc>
                <a:extLst>
                  <a:ext uri="{0D108BD9-81ED-4DB2-BD59-A6C34878D82A}">
                    <a16:rowId xmlns:a16="http://schemas.microsoft.com/office/drawing/2014/main" val="2861618772"/>
                  </a:ext>
                </a:extLst>
              </a:tr>
              <a:tr h="234785">
                <a:tc>
                  <a:txBody>
                    <a:bodyPr/>
                    <a:lstStyle/>
                    <a:p>
                      <a:pPr algn="r" fontAlgn="b"/>
                      <a:r>
                        <a:rPr lang="en-US" sz="1100" b="0" i="0" u="none" strike="noStrike">
                          <a:solidFill>
                            <a:srgbClr val="000000"/>
                          </a:solidFill>
                          <a:effectLst/>
                          <a:latin typeface="Century Gothic" panose="020B0502020202020204" pitchFamily="34" charset="0"/>
                        </a:rPr>
                        <a:t>Other Bonds</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7.0%</a:t>
                      </a:r>
                    </a:p>
                  </a:txBody>
                  <a:tcPr marL="6350" marR="6350" marT="6350" marB="0" anchor="b">
                    <a:lnL>
                      <a:noFill/>
                    </a:lnL>
                    <a:lnR>
                      <a:noFill/>
                    </a:lnR>
                    <a:lnT>
                      <a:noFill/>
                    </a:lnT>
                    <a:lnB>
                      <a:noFill/>
                    </a:lnB>
                    <a:solidFill>
                      <a:srgbClr val="FCE5E8"/>
                    </a:solidFill>
                  </a:tcPr>
                </a:tc>
                <a:tc>
                  <a:txBody>
                    <a:bodyPr/>
                    <a:lstStyle/>
                    <a:p>
                      <a:pPr algn="r" fontAlgn="b"/>
                      <a:r>
                        <a:rPr lang="en-US" sz="1400" b="1" i="0" u="none" strike="noStrike">
                          <a:solidFill>
                            <a:srgbClr val="000000"/>
                          </a:solidFill>
                          <a:effectLst/>
                          <a:latin typeface="Century Gothic" panose="020B0502020202020204" pitchFamily="34" charset="0"/>
                        </a:rPr>
                        <a:t>4.6%</a:t>
                      </a:r>
                    </a:p>
                  </a:txBody>
                  <a:tcPr marL="6350" marR="6350" marT="6350" marB="0" anchor="b">
                    <a:lnL>
                      <a:noFill/>
                    </a:lnL>
                    <a:lnR>
                      <a:noFill/>
                    </a:lnR>
                    <a:lnT>
                      <a:noFill/>
                    </a:lnT>
                    <a:lnB>
                      <a:noFill/>
                    </a:lnB>
                    <a:solidFill>
                      <a:srgbClr val="FCEDF0"/>
                    </a:solidFill>
                  </a:tcPr>
                </a:tc>
                <a:tc>
                  <a:txBody>
                    <a:bodyPr/>
                    <a:lstStyle/>
                    <a:p>
                      <a:pPr algn="r" fontAlgn="b"/>
                      <a:r>
                        <a:rPr lang="en-US" sz="1400" b="1" i="0" u="none" strike="noStrike">
                          <a:solidFill>
                            <a:srgbClr val="000000"/>
                          </a:solidFill>
                          <a:effectLst/>
                          <a:latin typeface="Century Gothic" panose="020B0502020202020204" pitchFamily="34" charset="0"/>
                        </a:rPr>
                        <a:t>3.1%</a:t>
                      </a:r>
                    </a:p>
                  </a:txBody>
                  <a:tcPr marL="6350" marR="6350" marT="6350" marB="0" anchor="b">
                    <a:lnL>
                      <a:noFill/>
                    </a:lnL>
                    <a:lnR>
                      <a:noFill/>
                    </a:lnR>
                    <a:lnT>
                      <a:noFill/>
                    </a:lnT>
                    <a:lnB>
                      <a:noFill/>
                    </a:lnB>
                    <a:solidFill>
                      <a:srgbClr val="FCF2F5"/>
                    </a:solidFill>
                  </a:tcPr>
                </a:tc>
                <a:tc>
                  <a:txBody>
                    <a:bodyPr/>
                    <a:lstStyle/>
                    <a:p>
                      <a:pPr algn="r" fontAlgn="b"/>
                      <a:r>
                        <a:rPr lang="en-US" sz="1400" b="1" i="0" u="none" strike="noStrike">
                          <a:solidFill>
                            <a:srgbClr val="000000"/>
                          </a:solidFill>
                          <a:effectLst/>
                          <a:latin typeface="Century Gothic" panose="020B0502020202020204" pitchFamily="34" charset="0"/>
                        </a:rPr>
                        <a:t>2.1%</a:t>
                      </a:r>
                    </a:p>
                  </a:txBody>
                  <a:tcPr marL="6350" marR="6350" marT="6350" marB="0" anchor="b">
                    <a:lnL>
                      <a:noFill/>
                    </a:lnL>
                    <a:lnR>
                      <a:noFill/>
                    </a:lnR>
                    <a:lnT>
                      <a:noFill/>
                    </a:lnT>
                    <a:lnB>
                      <a:noFill/>
                    </a:lnB>
                    <a:solidFill>
                      <a:srgbClr val="FCF5F8"/>
                    </a:solidFill>
                  </a:tcPr>
                </a:tc>
                <a:tc>
                  <a:txBody>
                    <a:bodyPr/>
                    <a:lstStyle/>
                    <a:p>
                      <a:pPr algn="r" fontAlgn="b"/>
                      <a:r>
                        <a:rPr lang="en-US" sz="1400" b="1" i="0" u="none" strike="noStrike">
                          <a:solidFill>
                            <a:srgbClr val="000000"/>
                          </a:solidFill>
                          <a:effectLst/>
                          <a:latin typeface="Century Gothic" panose="020B0502020202020204" pitchFamily="34" charset="0"/>
                        </a:rPr>
                        <a:t>0.9%</a:t>
                      </a:r>
                    </a:p>
                  </a:txBody>
                  <a:tcPr marL="6350" marR="6350" marT="6350" marB="0" anchor="b">
                    <a:lnL>
                      <a:noFill/>
                    </a:lnL>
                    <a:lnR>
                      <a:noFill/>
                    </a:lnR>
                    <a:lnT>
                      <a:noFill/>
                    </a:lnT>
                    <a:lnB>
                      <a:noFill/>
                    </a:lnB>
                    <a:solidFill>
                      <a:srgbClr val="FCFAFD"/>
                    </a:solidFill>
                  </a:tcPr>
                </a:tc>
                <a:tc>
                  <a:txBody>
                    <a:bodyPr/>
                    <a:lstStyle/>
                    <a:p>
                      <a:pPr algn="r" fontAlgn="b"/>
                      <a:r>
                        <a:rPr lang="en-US" sz="14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CFF"/>
                    </a:solidFill>
                  </a:tcPr>
                </a:tc>
                <a:extLst>
                  <a:ext uri="{0D108BD9-81ED-4DB2-BD59-A6C34878D82A}">
                    <a16:rowId xmlns:a16="http://schemas.microsoft.com/office/drawing/2014/main" val="204443834"/>
                  </a:ext>
                </a:extLst>
              </a:tr>
              <a:tr h="234785">
                <a:tc>
                  <a:txBody>
                    <a:bodyPr/>
                    <a:lstStyle/>
                    <a:p>
                      <a:pPr algn="r" fontAlgn="b"/>
                      <a:r>
                        <a:rPr lang="en-US" sz="1100" b="0" i="0" u="none" strike="noStrike">
                          <a:solidFill>
                            <a:srgbClr val="000000"/>
                          </a:solidFill>
                          <a:effectLst/>
                          <a:latin typeface="Century Gothic" panose="020B0502020202020204" pitchFamily="34" charset="0"/>
                        </a:rPr>
                        <a:t>US Large Cap</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6.2%</a:t>
                      </a:r>
                    </a:p>
                  </a:txBody>
                  <a:tcPr marL="6350" marR="6350" marT="6350" marB="0" anchor="b">
                    <a:lnL>
                      <a:noFill/>
                    </a:lnL>
                    <a:lnR>
                      <a:noFill/>
                    </a:lnR>
                    <a:lnT>
                      <a:noFill/>
                    </a:lnT>
                    <a:lnB>
                      <a:noFill/>
                    </a:lnB>
                    <a:solidFill>
                      <a:srgbClr val="FCE8EB"/>
                    </a:solidFill>
                  </a:tcPr>
                </a:tc>
                <a:tc>
                  <a:txBody>
                    <a:bodyPr/>
                    <a:lstStyle/>
                    <a:p>
                      <a:pPr algn="r" fontAlgn="b"/>
                      <a:r>
                        <a:rPr lang="en-US" sz="1400" b="1" i="0" u="none" strike="noStrike">
                          <a:solidFill>
                            <a:srgbClr val="000000"/>
                          </a:solidFill>
                          <a:effectLst/>
                          <a:latin typeface="Century Gothic" panose="020B0502020202020204" pitchFamily="34" charset="0"/>
                        </a:rPr>
                        <a:t>12.5%</a:t>
                      </a:r>
                    </a:p>
                  </a:txBody>
                  <a:tcPr marL="6350" marR="6350" marT="6350" marB="0" anchor="b">
                    <a:lnL>
                      <a:noFill/>
                    </a:lnL>
                    <a:lnR>
                      <a:noFill/>
                    </a:lnR>
                    <a:lnT>
                      <a:noFill/>
                    </a:lnT>
                    <a:lnB>
                      <a:noFill/>
                    </a:lnB>
                    <a:solidFill>
                      <a:srgbClr val="FBD3D5"/>
                    </a:solidFill>
                  </a:tcPr>
                </a:tc>
                <a:tc>
                  <a:txBody>
                    <a:bodyPr/>
                    <a:lstStyle/>
                    <a:p>
                      <a:pPr algn="r" fontAlgn="b"/>
                      <a:r>
                        <a:rPr lang="en-US" sz="1400" b="1" i="0" u="none" strike="noStrike">
                          <a:solidFill>
                            <a:srgbClr val="000000"/>
                          </a:solidFill>
                          <a:effectLst/>
                          <a:latin typeface="Century Gothic" panose="020B0502020202020204" pitchFamily="34" charset="0"/>
                        </a:rPr>
                        <a:t>21.6%</a:t>
                      </a:r>
                    </a:p>
                  </a:txBody>
                  <a:tcPr marL="6350" marR="6350" marT="6350" marB="0" anchor="b">
                    <a:lnL>
                      <a:noFill/>
                    </a:lnL>
                    <a:lnR>
                      <a:noFill/>
                    </a:lnR>
                    <a:lnT>
                      <a:noFill/>
                    </a:lnT>
                    <a:lnB>
                      <a:noFill/>
                    </a:lnB>
                    <a:solidFill>
                      <a:srgbClr val="FBB4B7"/>
                    </a:solidFill>
                  </a:tcPr>
                </a:tc>
                <a:tc>
                  <a:txBody>
                    <a:bodyPr/>
                    <a:lstStyle/>
                    <a:p>
                      <a:pPr algn="r" fontAlgn="b"/>
                      <a:r>
                        <a:rPr lang="en-US" sz="1400" b="1" i="0" u="none" strike="noStrike">
                          <a:solidFill>
                            <a:srgbClr val="000000"/>
                          </a:solidFill>
                          <a:effectLst/>
                          <a:latin typeface="Century Gothic" panose="020B0502020202020204" pitchFamily="34" charset="0"/>
                        </a:rPr>
                        <a:t>30.0%</a:t>
                      </a:r>
                    </a:p>
                  </a:txBody>
                  <a:tcPr marL="6350" marR="6350" marT="6350" marB="0" anchor="b">
                    <a:lnL>
                      <a:noFill/>
                    </a:lnL>
                    <a:lnR>
                      <a:noFill/>
                    </a:lnR>
                    <a:lnT>
                      <a:noFill/>
                    </a:lnT>
                    <a:lnB>
                      <a:noFill/>
                    </a:lnB>
                    <a:solidFill>
                      <a:srgbClr val="FA989A"/>
                    </a:solidFill>
                  </a:tcPr>
                </a:tc>
                <a:tc>
                  <a:txBody>
                    <a:bodyPr/>
                    <a:lstStyle/>
                    <a:p>
                      <a:pPr algn="r" fontAlgn="b"/>
                      <a:r>
                        <a:rPr lang="en-US" sz="1400" b="1" i="0" u="none" strike="noStrike">
                          <a:solidFill>
                            <a:srgbClr val="000000"/>
                          </a:solidFill>
                          <a:effectLst/>
                          <a:latin typeface="Century Gothic" panose="020B0502020202020204" pitchFamily="34" charset="0"/>
                        </a:rPr>
                        <a:t>38.9%</a:t>
                      </a:r>
                    </a:p>
                  </a:txBody>
                  <a:tcPr marL="6350" marR="6350" marT="6350" marB="0" anchor="b">
                    <a:lnL>
                      <a:noFill/>
                    </a:lnL>
                    <a:lnR>
                      <a:noFill/>
                    </a:lnR>
                    <a:lnT>
                      <a:noFill/>
                    </a:lnT>
                    <a:lnB>
                      <a:noFill/>
                    </a:lnB>
                    <a:solidFill>
                      <a:srgbClr val="F97A7C"/>
                    </a:solidFill>
                  </a:tcPr>
                </a:tc>
                <a:tc>
                  <a:txBody>
                    <a:bodyPr/>
                    <a:lstStyle/>
                    <a:p>
                      <a:pPr algn="r" fontAlgn="b"/>
                      <a:r>
                        <a:rPr lang="en-US" sz="1400" b="1" i="0" u="none" strike="noStrike">
                          <a:solidFill>
                            <a:srgbClr val="000000"/>
                          </a:solidFill>
                          <a:effectLst/>
                          <a:latin typeface="Century Gothic" panose="020B0502020202020204" pitchFamily="34" charset="0"/>
                        </a:rPr>
                        <a:t>41.6%</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97173"/>
                    </a:solidFill>
                  </a:tcPr>
                </a:tc>
                <a:extLst>
                  <a:ext uri="{0D108BD9-81ED-4DB2-BD59-A6C34878D82A}">
                    <a16:rowId xmlns:a16="http://schemas.microsoft.com/office/drawing/2014/main" val="1890740369"/>
                  </a:ext>
                </a:extLst>
              </a:tr>
              <a:tr h="234785">
                <a:tc>
                  <a:txBody>
                    <a:bodyPr/>
                    <a:lstStyle/>
                    <a:p>
                      <a:pPr algn="r" fontAlgn="b"/>
                      <a:r>
                        <a:rPr lang="en-US" sz="1100" b="0" i="0" u="none" strike="noStrike">
                          <a:solidFill>
                            <a:srgbClr val="000000"/>
                          </a:solidFill>
                          <a:effectLst/>
                          <a:latin typeface="Century Gothic" panose="020B0502020202020204" pitchFamily="34" charset="0"/>
                        </a:rPr>
                        <a:t>US Small Cap</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2.1%</a:t>
                      </a:r>
                    </a:p>
                  </a:txBody>
                  <a:tcPr marL="6350" marR="6350" marT="6350" marB="0" anchor="b">
                    <a:lnL>
                      <a:noFill/>
                    </a:lnL>
                    <a:lnR>
                      <a:noFill/>
                    </a:lnR>
                    <a:lnT>
                      <a:noFill/>
                    </a:lnT>
                    <a:lnB>
                      <a:noFill/>
                    </a:lnB>
                    <a:solidFill>
                      <a:srgbClr val="FCF6F9"/>
                    </a:solidFill>
                  </a:tcPr>
                </a:tc>
                <a:tc>
                  <a:txBody>
                    <a:bodyPr/>
                    <a:lstStyle/>
                    <a:p>
                      <a:pPr algn="r" fontAlgn="b"/>
                      <a:r>
                        <a:rPr lang="en-US" sz="1400" b="1" i="0" u="none" strike="noStrike">
                          <a:solidFill>
                            <a:srgbClr val="000000"/>
                          </a:solidFill>
                          <a:effectLst/>
                          <a:latin typeface="Century Gothic" panose="020B0502020202020204" pitchFamily="34" charset="0"/>
                        </a:rPr>
                        <a:t>5.0%</a:t>
                      </a:r>
                    </a:p>
                  </a:txBody>
                  <a:tcPr marL="6350" marR="6350" marT="6350" marB="0" anchor="b">
                    <a:lnL>
                      <a:noFill/>
                    </a:lnL>
                    <a:lnR>
                      <a:noFill/>
                    </a:lnR>
                    <a:lnT>
                      <a:noFill/>
                    </a:lnT>
                    <a:lnB>
                      <a:noFill/>
                    </a:lnB>
                    <a:solidFill>
                      <a:srgbClr val="FCECEF"/>
                    </a:solidFill>
                  </a:tcPr>
                </a:tc>
                <a:tc>
                  <a:txBody>
                    <a:bodyPr/>
                    <a:lstStyle/>
                    <a:p>
                      <a:pPr algn="r" fontAlgn="b"/>
                      <a:r>
                        <a:rPr lang="en-US" sz="1400" b="1" i="0" u="none" strike="noStrike">
                          <a:solidFill>
                            <a:srgbClr val="000000"/>
                          </a:solidFill>
                          <a:effectLst/>
                          <a:latin typeface="Century Gothic" panose="020B0502020202020204" pitchFamily="34" charset="0"/>
                        </a:rPr>
                        <a:t>7.4%</a:t>
                      </a:r>
                    </a:p>
                  </a:txBody>
                  <a:tcPr marL="6350" marR="6350" marT="6350" marB="0" anchor="b">
                    <a:lnL>
                      <a:noFill/>
                    </a:lnL>
                    <a:lnR>
                      <a:noFill/>
                    </a:lnR>
                    <a:lnT>
                      <a:noFill/>
                    </a:lnT>
                    <a:lnB>
                      <a:noFill/>
                    </a:lnB>
                    <a:solidFill>
                      <a:srgbClr val="FCE4E7"/>
                    </a:solidFill>
                  </a:tcPr>
                </a:tc>
                <a:tc>
                  <a:txBody>
                    <a:bodyPr/>
                    <a:lstStyle/>
                    <a:p>
                      <a:pPr algn="r" fontAlgn="b"/>
                      <a:r>
                        <a:rPr lang="en-US" sz="1400" b="1" i="0" u="none" strike="noStrike">
                          <a:solidFill>
                            <a:srgbClr val="000000"/>
                          </a:solidFill>
                          <a:effectLst/>
                          <a:latin typeface="Century Gothic" panose="020B0502020202020204" pitchFamily="34" charset="0"/>
                        </a:rPr>
                        <a:t>9.1%</a:t>
                      </a:r>
                    </a:p>
                  </a:txBody>
                  <a:tcPr marL="6350" marR="6350" marT="6350" marB="0" anchor="b">
                    <a:lnL>
                      <a:noFill/>
                    </a:lnL>
                    <a:lnR>
                      <a:noFill/>
                    </a:lnR>
                    <a:lnT>
                      <a:noFill/>
                    </a:lnT>
                    <a:lnB>
                      <a:noFill/>
                    </a:lnB>
                    <a:solidFill>
                      <a:srgbClr val="FCDEE1"/>
                    </a:solidFill>
                  </a:tcPr>
                </a:tc>
                <a:tc>
                  <a:txBody>
                    <a:bodyPr/>
                    <a:lstStyle/>
                    <a:p>
                      <a:pPr algn="r" fontAlgn="b"/>
                      <a:r>
                        <a:rPr lang="en-US" sz="1400" b="1" i="0" u="none" strike="noStrike">
                          <a:solidFill>
                            <a:srgbClr val="000000"/>
                          </a:solidFill>
                          <a:effectLst/>
                          <a:latin typeface="Century Gothic" panose="020B0502020202020204" pitchFamily="34" charset="0"/>
                        </a:rPr>
                        <a:t>11.3%</a:t>
                      </a:r>
                    </a:p>
                  </a:txBody>
                  <a:tcPr marL="6350" marR="6350" marT="6350" marB="0" anchor="b">
                    <a:lnL>
                      <a:noFill/>
                    </a:lnL>
                    <a:lnR>
                      <a:noFill/>
                    </a:lnR>
                    <a:lnT>
                      <a:noFill/>
                    </a:lnT>
                    <a:lnB>
                      <a:noFill/>
                    </a:lnB>
                    <a:solidFill>
                      <a:srgbClr val="FBD7DA"/>
                    </a:solidFill>
                  </a:tcPr>
                </a:tc>
                <a:tc>
                  <a:txBody>
                    <a:bodyPr/>
                    <a:lstStyle/>
                    <a:p>
                      <a:pPr algn="r" fontAlgn="b"/>
                      <a:r>
                        <a:rPr lang="en-US" sz="1400" b="1" i="0" u="none" strike="noStrike">
                          <a:solidFill>
                            <a:srgbClr val="000000"/>
                          </a:solidFill>
                          <a:effectLst/>
                          <a:latin typeface="Century Gothic" panose="020B0502020202020204" pitchFamily="34" charset="0"/>
                        </a:rPr>
                        <a:t>14.3%</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BCDCF"/>
                    </a:solidFill>
                  </a:tcPr>
                </a:tc>
                <a:extLst>
                  <a:ext uri="{0D108BD9-81ED-4DB2-BD59-A6C34878D82A}">
                    <a16:rowId xmlns:a16="http://schemas.microsoft.com/office/drawing/2014/main" val="2151173359"/>
                  </a:ext>
                </a:extLst>
              </a:tr>
              <a:tr h="234785">
                <a:tc>
                  <a:txBody>
                    <a:bodyPr/>
                    <a:lstStyle/>
                    <a:p>
                      <a:pPr algn="r" fontAlgn="b"/>
                      <a:r>
                        <a:rPr lang="en-US" sz="1100" b="0" i="0" u="none" strike="noStrike">
                          <a:solidFill>
                            <a:srgbClr val="000000"/>
                          </a:solidFill>
                          <a:effectLst/>
                          <a:latin typeface="Century Gothic" panose="020B0502020202020204" pitchFamily="34" charset="0"/>
                        </a:rPr>
                        <a:t>Min Vol</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7.7%</a:t>
                      </a:r>
                    </a:p>
                  </a:txBody>
                  <a:tcPr marL="6350" marR="6350" marT="6350" marB="0" anchor="b">
                    <a:lnL>
                      <a:noFill/>
                    </a:lnL>
                    <a:lnR>
                      <a:noFill/>
                    </a:lnR>
                    <a:lnT>
                      <a:noFill/>
                    </a:lnT>
                    <a:lnB>
                      <a:noFill/>
                    </a:lnB>
                    <a:solidFill>
                      <a:srgbClr val="FCE3E6"/>
                    </a:solidFill>
                  </a:tcPr>
                </a:tc>
                <a:tc>
                  <a:txBody>
                    <a:bodyPr/>
                    <a:lstStyle/>
                    <a:p>
                      <a:pPr algn="r" fontAlgn="b"/>
                      <a:r>
                        <a:rPr lang="en-US" sz="1400" b="1" i="0" u="none" strike="noStrike">
                          <a:solidFill>
                            <a:srgbClr val="000000"/>
                          </a:solidFill>
                          <a:effectLst/>
                          <a:latin typeface="Century Gothic" panose="020B0502020202020204" pitchFamily="34" charset="0"/>
                        </a:rPr>
                        <a:t>9.2%</a:t>
                      </a:r>
                    </a:p>
                  </a:txBody>
                  <a:tcPr marL="6350" marR="6350" marT="6350" marB="0" anchor="b">
                    <a:lnL>
                      <a:noFill/>
                    </a:lnL>
                    <a:lnR>
                      <a:noFill/>
                    </a:lnR>
                    <a:lnT>
                      <a:noFill/>
                    </a:lnT>
                    <a:lnB>
                      <a:noFill/>
                    </a:lnB>
                    <a:solidFill>
                      <a:srgbClr val="FCDEE0"/>
                    </a:solidFill>
                  </a:tcPr>
                </a:tc>
                <a:tc>
                  <a:txBody>
                    <a:bodyPr/>
                    <a:lstStyle/>
                    <a:p>
                      <a:pPr algn="r" fontAlgn="b"/>
                      <a:r>
                        <a:rPr lang="en-US" sz="1400" b="1" i="0" u="none" strike="noStrike">
                          <a:solidFill>
                            <a:srgbClr val="000000"/>
                          </a:solidFill>
                          <a:effectLst/>
                          <a:latin typeface="Century Gothic" panose="020B0502020202020204" pitchFamily="34" charset="0"/>
                        </a:rPr>
                        <a:t>7.6%</a:t>
                      </a:r>
                    </a:p>
                  </a:txBody>
                  <a:tcPr marL="6350" marR="6350" marT="6350" marB="0" anchor="b">
                    <a:lnL>
                      <a:noFill/>
                    </a:lnL>
                    <a:lnR>
                      <a:noFill/>
                    </a:lnR>
                    <a:lnT>
                      <a:noFill/>
                    </a:lnT>
                    <a:lnB>
                      <a:noFill/>
                    </a:lnB>
                    <a:solidFill>
                      <a:srgbClr val="FCE3E6"/>
                    </a:solidFill>
                  </a:tcPr>
                </a:tc>
                <a:tc>
                  <a:txBody>
                    <a:bodyPr/>
                    <a:lstStyle/>
                    <a:p>
                      <a:pPr algn="r" fontAlgn="b"/>
                      <a:r>
                        <a:rPr lang="en-US" sz="1400" b="1" i="0" u="none" strike="noStrike">
                          <a:solidFill>
                            <a:srgbClr val="000000"/>
                          </a:solidFill>
                          <a:effectLst/>
                          <a:latin typeface="Century Gothic" panose="020B0502020202020204" pitchFamily="34" charset="0"/>
                        </a:rPr>
                        <a:t>5.3%</a:t>
                      </a:r>
                    </a:p>
                  </a:txBody>
                  <a:tcPr marL="6350" marR="6350" marT="6350" marB="0" anchor="b">
                    <a:lnL>
                      <a:noFill/>
                    </a:lnL>
                    <a:lnR>
                      <a:noFill/>
                    </a:lnR>
                    <a:lnT>
                      <a:noFill/>
                    </a:lnT>
                    <a:lnB>
                      <a:noFill/>
                    </a:lnB>
                    <a:solidFill>
                      <a:srgbClr val="FCEBEE"/>
                    </a:solidFill>
                  </a:tcPr>
                </a:tc>
                <a:tc>
                  <a:txBody>
                    <a:bodyPr/>
                    <a:lstStyle/>
                    <a:p>
                      <a:pPr algn="r" fontAlgn="b"/>
                      <a:r>
                        <a:rPr lang="en-US" sz="1400" b="1" i="0" u="none" strike="noStrike">
                          <a:solidFill>
                            <a:srgbClr val="000000"/>
                          </a:solidFill>
                          <a:effectLst/>
                          <a:latin typeface="Century Gothic" panose="020B0502020202020204" pitchFamily="34" charset="0"/>
                        </a:rPr>
                        <a:t>2.5%</a:t>
                      </a:r>
                    </a:p>
                  </a:txBody>
                  <a:tcPr marL="6350" marR="6350" marT="6350" marB="0" anchor="b">
                    <a:lnL>
                      <a:noFill/>
                    </a:lnL>
                    <a:lnR>
                      <a:noFill/>
                    </a:lnR>
                    <a:lnT>
                      <a:noFill/>
                    </a:lnT>
                    <a:lnB>
                      <a:noFill/>
                    </a:lnB>
                    <a:solidFill>
                      <a:srgbClr val="FCF4F7"/>
                    </a:solidFill>
                  </a:tcPr>
                </a:tc>
                <a:tc>
                  <a:txBody>
                    <a:bodyPr/>
                    <a:lstStyle/>
                    <a:p>
                      <a:pPr algn="r" fontAlgn="b"/>
                      <a:r>
                        <a:rPr lang="en-US" sz="1400" b="1" i="0" u="none" strike="noStrike">
                          <a:solidFill>
                            <a:srgbClr val="000000"/>
                          </a:solidFill>
                          <a:effectLst/>
                          <a:latin typeface="Century Gothic" panose="020B0502020202020204" pitchFamily="34" charset="0"/>
                        </a:rPr>
                        <a:t>0.4%</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BFE"/>
                    </a:solidFill>
                  </a:tcPr>
                </a:tc>
                <a:extLst>
                  <a:ext uri="{0D108BD9-81ED-4DB2-BD59-A6C34878D82A}">
                    <a16:rowId xmlns:a16="http://schemas.microsoft.com/office/drawing/2014/main" val="2758778526"/>
                  </a:ext>
                </a:extLst>
              </a:tr>
              <a:tr h="234785">
                <a:tc>
                  <a:txBody>
                    <a:bodyPr/>
                    <a:lstStyle/>
                    <a:p>
                      <a:pPr algn="r" fontAlgn="b"/>
                      <a:r>
                        <a:rPr lang="en-US" sz="1100" b="0" i="0" u="none" strike="noStrike">
                          <a:solidFill>
                            <a:srgbClr val="000000"/>
                          </a:solidFill>
                          <a:effectLst/>
                          <a:latin typeface="Century Gothic" panose="020B0502020202020204" pitchFamily="34" charset="0"/>
                        </a:rPr>
                        <a:t>Developed</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2.1%</a:t>
                      </a:r>
                    </a:p>
                  </a:txBody>
                  <a:tcPr marL="6350" marR="6350" marT="6350" marB="0" anchor="b">
                    <a:lnL>
                      <a:noFill/>
                    </a:lnL>
                    <a:lnR>
                      <a:noFill/>
                    </a:lnR>
                    <a:lnT>
                      <a:noFill/>
                    </a:lnT>
                    <a:lnB>
                      <a:noFill/>
                    </a:lnB>
                    <a:solidFill>
                      <a:srgbClr val="FCF6F9"/>
                    </a:solidFill>
                  </a:tcPr>
                </a:tc>
                <a:tc>
                  <a:txBody>
                    <a:bodyPr/>
                    <a:lstStyle/>
                    <a:p>
                      <a:pPr algn="r" fontAlgn="b"/>
                      <a:r>
                        <a:rPr lang="en-US" sz="1400" b="1" i="0" u="none" strike="noStrike">
                          <a:solidFill>
                            <a:srgbClr val="000000"/>
                          </a:solidFill>
                          <a:effectLst/>
                          <a:latin typeface="Century Gothic" panose="020B0502020202020204" pitchFamily="34" charset="0"/>
                        </a:rPr>
                        <a:t>6.7%</a:t>
                      </a:r>
                    </a:p>
                  </a:txBody>
                  <a:tcPr marL="6350" marR="6350" marT="6350" marB="0" anchor="b">
                    <a:lnL>
                      <a:noFill/>
                    </a:lnL>
                    <a:lnR>
                      <a:noFill/>
                    </a:lnR>
                    <a:lnT>
                      <a:noFill/>
                    </a:lnT>
                    <a:lnB>
                      <a:noFill/>
                    </a:lnB>
                    <a:solidFill>
                      <a:srgbClr val="FCE6E9"/>
                    </a:solidFill>
                  </a:tcPr>
                </a:tc>
                <a:tc>
                  <a:txBody>
                    <a:bodyPr/>
                    <a:lstStyle/>
                    <a:p>
                      <a:pPr algn="r" fontAlgn="b"/>
                      <a:r>
                        <a:rPr lang="en-US" sz="1400" b="1" i="0" u="none" strike="noStrike">
                          <a:solidFill>
                            <a:srgbClr val="000000"/>
                          </a:solidFill>
                          <a:effectLst/>
                          <a:latin typeface="Century Gothic" panose="020B0502020202020204" pitchFamily="34" charset="0"/>
                        </a:rPr>
                        <a:t>12.6%</a:t>
                      </a:r>
                    </a:p>
                  </a:txBody>
                  <a:tcPr marL="6350" marR="6350" marT="6350" marB="0" anchor="b">
                    <a:lnL>
                      <a:noFill/>
                    </a:lnL>
                    <a:lnR>
                      <a:noFill/>
                    </a:lnR>
                    <a:lnT>
                      <a:noFill/>
                    </a:lnT>
                    <a:lnB>
                      <a:noFill/>
                    </a:lnB>
                    <a:solidFill>
                      <a:srgbClr val="FBD2D5"/>
                    </a:solidFill>
                  </a:tcPr>
                </a:tc>
                <a:tc>
                  <a:txBody>
                    <a:bodyPr/>
                    <a:lstStyle/>
                    <a:p>
                      <a:pPr algn="r" fontAlgn="b"/>
                      <a:r>
                        <a:rPr lang="en-US" sz="1400" b="1" i="0" u="none" strike="noStrike">
                          <a:solidFill>
                            <a:srgbClr val="000000"/>
                          </a:solidFill>
                          <a:effectLst/>
                          <a:latin typeface="Century Gothic" panose="020B0502020202020204" pitchFamily="34" charset="0"/>
                        </a:rPr>
                        <a:t>17.2%</a:t>
                      </a:r>
                    </a:p>
                  </a:txBody>
                  <a:tcPr marL="6350" marR="6350" marT="6350" marB="0" anchor="b">
                    <a:lnL>
                      <a:noFill/>
                    </a:lnL>
                    <a:lnR>
                      <a:noFill/>
                    </a:lnR>
                    <a:lnT>
                      <a:noFill/>
                    </a:lnT>
                    <a:lnB>
                      <a:noFill/>
                    </a:lnB>
                    <a:solidFill>
                      <a:srgbClr val="FBC3C6"/>
                    </a:solidFill>
                  </a:tcPr>
                </a:tc>
                <a:tc>
                  <a:txBody>
                    <a:bodyPr/>
                    <a:lstStyle/>
                    <a:p>
                      <a:pPr algn="r" fontAlgn="b"/>
                      <a:r>
                        <a:rPr lang="en-US" sz="1400" b="1" i="0" u="none" strike="noStrike">
                          <a:solidFill>
                            <a:srgbClr val="000000"/>
                          </a:solidFill>
                          <a:effectLst/>
                          <a:latin typeface="Century Gothic" panose="020B0502020202020204" pitchFamily="34" charset="0"/>
                        </a:rPr>
                        <a:t>21.9%</a:t>
                      </a:r>
                    </a:p>
                  </a:txBody>
                  <a:tcPr marL="6350" marR="6350" marT="6350" marB="0" anchor="b">
                    <a:lnL>
                      <a:noFill/>
                    </a:lnL>
                    <a:lnR>
                      <a:noFill/>
                    </a:lnR>
                    <a:lnT>
                      <a:noFill/>
                    </a:lnT>
                    <a:lnB>
                      <a:noFill/>
                    </a:lnB>
                    <a:solidFill>
                      <a:srgbClr val="FBB3B6"/>
                    </a:solidFill>
                  </a:tcPr>
                </a:tc>
                <a:tc>
                  <a:txBody>
                    <a:bodyPr/>
                    <a:lstStyle/>
                    <a:p>
                      <a:pPr algn="r" fontAlgn="b"/>
                      <a:r>
                        <a:rPr lang="en-US" sz="1400" b="1" i="0" u="none" strike="noStrike">
                          <a:solidFill>
                            <a:srgbClr val="000000"/>
                          </a:solidFill>
                          <a:effectLst/>
                          <a:latin typeface="Century Gothic" panose="020B0502020202020204" pitchFamily="34" charset="0"/>
                        </a:rPr>
                        <a:t>26.0%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AA5A8"/>
                    </a:solidFill>
                  </a:tcPr>
                </a:tc>
                <a:extLst>
                  <a:ext uri="{0D108BD9-81ED-4DB2-BD59-A6C34878D82A}">
                    <a16:rowId xmlns:a16="http://schemas.microsoft.com/office/drawing/2014/main" val="227697730"/>
                  </a:ext>
                </a:extLst>
              </a:tr>
              <a:tr h="234785">
                <a:tc>
                  <a:txBody>
                    <a:bodyPr/>
                    <a:lstStyle/>
                    <a:p>
                      <a:pPr algn="r" fontAlgn="b"/>
                      <a:r>
                        <a:rPr lang="en-US" sz="1100" b="0" i="0" u="none" strike="noStrike">
                          <a:solidFill>
                            <a:srgbClr val="000000"/>
                          </a:solidFill>
                          <a:effectLst/>
                          <a:latin typeface="Century Gothic" panose="020B0502020202020204" pitchFamily="34" charset="0"/>
                        </a:rPr>
                        <a:t>EM</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1.5%</a:t>
                      </a:r>
                    </a:p>
                  </a:txBody>
                  <a:tcPr marL="6350" marR="6350" marT="6350" marB="0" anchor="b">
                    <a:lnL>
                      <a:noFill/>
                    </a:lnL>
                    <a:lnR>
                      <a:noFill/>
                    </a:lnR>
                    <a:lnT>
                      <a:noFill/>
                    </a:lnT>
                    <a:lnB>
                      <a:noFill/>
                    </a:lnB>
                    <a:solidFill>
                      <a:srgbClr val="FCF7FA"/>
                    </a:solidFill>
                  </a:tcPr>
                </a:tc>
                <a:tc>
                  <a:txBody>
                    <a:bodyPr/>
                    <a:lstStyle/>
                    <a:p>
                      <a:pPr algn="r" fontAlgn="b"/>
                      <a:r>
                        <a:rPr lang="en-US" sz="1400" b="1" i="0" u="none" strike="noStrike">
                          <a:solidFill>
                            <a:srgbClr val="000000"/>
                          </a:solidFill>
                          <a:effectLst/>
                          <a:latin typeface="Century Gothic" panose="020B0502020202020204" pitchFamily="34" charset="0"/>
                        </a:rPr>
                        <a:t>4.2%</a:t>
                      </a:r>
                    </a:p>
                  </a:txBody>
                  <a:tcPr marL="6350" marR="6350" marT="6350" marB="0" anchor="b">
                    <a:lnL>
                      <a:noFill/>
                    </a:lnL>
                    <a:lnR>
                      <a:noFill/>
                    </a:lnR>
                    <a:lnT>
                      <a:noFill/>
                    </a:lnT>
                    <a:lnB>
                      <a:noFill/>
                    </a:lnB>
                    <a:solidFill>
                      <a:srgbClr val="FCEFF1"/>
                    </a:solidFill>
                  </a:tcPr>
                </a:tc>
                <a:tc>
                  <a:txBody>
                    <a:bodyPr/>
                    <a:lstStyle/>
                    <a:p>
                      <a:pPr algn="r" fontAlgn="b"/>
                      <a:r>
                        <a:rPr lang="en-US" sz="1400" b="1" i="0" u="none" strike="noStrike">
                          <a:solidFill>
                            <a:srgbClr val="000000"/>
                          </a:solidFill>
                          <a:effectLst/>
                          <a:latin typeface="Century Gothic" panose="020B0502020202020204" pitchFamily="34" charset="0"/>
                        </a:rPr>
                        <a:t>6.6%</a:t>
                      </a:r>
                    </a:p>
                  </a:txBody>
                  <a:tcPr marL="6350" marR="6350" marT="6350" marB="0" anchor="b">
                    <a:lnL>
                      <a:noFill/>
                    </a:lnL>
                    <a:lnR>
                      <a:noFill/>
                    </a:lnR>
                    <a:lnT>
                      <a:noFill/>
                    </a:lnT>
                    <a:lnB>
                      <a:noFill/>
                    </a:lnB>
                    <a:solidFill>
                      <a:srgbClr val="FCE6E9"/>
                    </a:solidFill>
                  </a:tcPr>
                </a:tc>
                <a:tc>
                  <a:txBody>
                    <a:bodyPr/>
                    <a:lstStyle/>
                    <a:p>
                      <a:pPr algn="r" fontAlgn="b"/>
                      <a:r>
                        <a:rPr lang="en-US" sz="1400" b="1" i="0" u="none" strike="noStrike">
                          <a:solidFill>
                            <a:srgbClr val="000000"/>
                          </a:solidFill>
                          <a:effectLst/>
                          <a:latin typeface="Century Gothic" panose="020B0502020202020204" pitchFamily="34" charset="0"/>
                        </a:rPr>
                        <a:t>8.1%</a:t>
                      </a:r>
                    </a:p>
                  </a:txBody>
                  <a:tcPr marL="6350" marR="6350" marT="6350" marB="0" anchor="b">
                    <a:lnL>
                      <a:noFill/>
                    </a:lnL>
                    <a:lnR>
                      <a:noFill/>
                    </a:lnR>
                    <a:lnT>
                      <a:noFill/>
                    </a:lnT>
                    <a:lnB>
                      <a:noFill/>
                    </a:lnB>
                    <a:solidFill>
                      <a:srgbClr val="FCE1E4"/>
                    </a:solidFill>
                  </a:tcPr>
                </a:tc>
                <a:tc>
                  <a:txBody>
                    <a:bodyPr/>
                    <a:lstStyle/>
                    <a:p>
                      <a:pPr algn="r" fontAlgn="b"/>
                      <a:r>
                        <a:rPr lang="en-US" sz="1400" b="1" i="0" u="none" strike="noStrike">
                          <a:solidFill>
                            <a:srgbClr val="000000"/>
                          </a:solidFill>
                          <a:effectLst/>
                          <a:latin typeface="Century Gothic" panose="020B0502020202020204" pitchFamily="34" charset="0"/>
                        </a:rPr>
                        <a:t>9.5%</a:t>
                      </a:r>
                    </a:p>
                  </a:txBody>
                  <a:tcPr marL="6350" marR="6350" marT="6350" marB="0" anchor="b">
                    <a:lnL>
                      <a:noFill/>
                    </a:lnL>
                    <a:lnR>
                      <a:noFill/>
                    </a:lnR>
                    <a:lnT>
                      <a:noFill/>
                    </a:lnT>
                    <a:lnB>
                      <a:noFill/>
                    </a:lnB>
                    <a:solidFill>
                      <a:srgbClr val="FCDDE0"/>
                    </a:solidFill>
                  </a:tcPr>
                </a:tc>
                <a:tc>
                  <a:txBody>
                    <a:bodyPr/>
                    <a:lstStyle/>
                    <a:p>
                      <a:pPr algn="r" fontAlgn="b"/>
                      <a:r>
                        <a:rPr lang="en-US" sz="1400" b="1" i="0" u="none" strike="noStrike">
                          <a:solidFill>
                            <a:srgbClr val="000000"/>
                          </a:solidFill>
                          <a:effectLst/>
                          <a:latin typeface="Century Gothic" panose="020B0502020202020204" pitchFamily="34" charset="0"/>
                        </a:rPr>
                        <a:t>9.8%</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DCDF"/>
                    </a:solidFill>
                  </a:tcPr>
                </a:tc>
                <a:extLst>
                  <a:ext uri="{0D108BD9-81ED-4DB2-BD59-A6C34878D82A}">
                    <a16:rowId xmlns:a16="http://schemas.microsoft.com/office/drawing/2014/main" val="484819375"/>
                  </a:ext>
                </a:extLst>
              </a:tr>
              <a:tr h="234785">
                <a:tc>
                  <a:txBody>
                    <a:bodyPr/>
                    <a:lstStyle/>
                    <a:p>
                      <a:pPr algn="r" fontAlgn="b"/>
                      <a:r>
                        <a:rPr lang="en-US" sz="1100" b="0" i="0" u="none" strike="noStrike">
                          <a:solidFill>
                            <a:srgbClr val="000000"/>
                          </a:solidFill>
                          <a:effectLst/>
                          <a:latin typeface="Century Gothic" panose="020B0502020202020204" pitchFamily="34" charset="0"/>
                        </a:rPr>
                        <a:t>Gold</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1" i="0" u="none" strike="noStrike">
                          <a:solidFill>
                            <a:srgbClr val="000000"/>
                          </a:solidFill>
                          <a:effectLst/>
                          <a:latin typeface="Century Gothic" panose="020B0502020202020204" pitchFamily="34" charset="0"/>
                        </a:rPr>
                        <a:t>2.2%</a:t>
                      </a:r>
                    </a:p>
                  </a:txBody>
                  <a:tcPr marL="6350" marR="6350" marT="6350" marB="0" anchor="b">
                    <a:lnL>
                      <a:noFill/>
                    </a:lnL>
                    <a:lnR>
                      <a:noFill/>
                    </a:lnR>
                    <a:lnT>
                      <a:noFill/>
                    </a:lnT>
                    <a:lnB>
                      <a:noFill/>
                    </a:lnB>
                    <a:solidFill>
                      <a:srgbClr val="FCF5F8"/>
                    </a:solidFill>
                  </a:tcPr>
                </a:tc>
                <a:tc>
                  <a:txBody>
                    <a:bodyPr/>
                    <a:lstStyle/>
                    <a:p>
                      <a:pPr algn="r" fontAlgn="b"/>
                      <a:r>
                        <a:rPr lang="en-US" sz="1400" b="1" i="0" u="none" strike="noStrike">
                          <a:solidFill>
                            <a:srgbClr val="000000"/>
                          </a:solidFill>
                          <a:effectLst/>
                          <a:latin typeface="Century Gothic" panose="020B0502020202020204" pitchFamily="34" charset="0"/>
                        </a:rPr>
                        <a:t>3.8%</a:t>
                      </a:r>
                    </a:p>
                  </a:txBody>
                  <a:tcPr marL="6350" marR="6350" marT="6350" marB="0" anchor="b">
                    <a:lnL>
                      <a:noFill/>
                    </a:lnL>
                    <a:lnR>
                      <a:noFill/>
                    </a:lnR>
                    <a:lnT>
                      <a:noFill/>
                    </a:lnT>
                    <a:lnB>
                      <a:noFill/>
                    </a:lnB>
                    <a:solidFill>
                      <a:srgbClr val="FCF0F3"/>
                    </a:solidFill>
                  </a:tcPr>
                </a:tc>
                <a:tc>
                  <a:txBody>
                    <a:bodyPr/>
                    <a:lstStyle/>
                    <a:p>
                      <a:pPr algn="r" fontAlgn="b"/>
                      <a:r>
                        <a:rPr lang="en-US" sz="1400" b="1" i="0" u="none" strike="noStrike">
                          <a:solidFill>
                            <a:srgbClr val="000000"/>
                          </a:solidFill>
                          <a:effectLst/>
                          <a:latin typeface="Century Gothic" panose="020B0502020202020204" pitchFamily="34" charset="0"/>
                        </a:rPr>
                        <a:t>3.0%</a:t>
                      </a:r>
                    </a:p>
                  </a:txBody>
                  <a:tcPr marL="6350" marR="6350" marT="6350" marB="0" anchor="b">
                    <a:lnL>
                      <a:noFill/>
                    </a:lnL>
                    <a:lnR>
                      <a:noFill/>
                    </a:lnR>
                    <a:lnT>
                      <a:noFill/>
                    </a:lnT>
                    <a:lnB>
                      <a:noFill/>
                    </a:lnB>
                    <a:solidFill>
                      <a:srgbClr val="FCF3F6"/>
                    </a:solidFill>
                  </a:tcPr>
                </a:tc>
                <a:tc>
                  <a:txBody>
                    <a:bodyPr/>
                    <a:lstStyle/>
                    <a:p>
                      <a:pPr algn="r" fontAlgn="b"/>
                      <a:r>
                        <a:rPr lang="en-US" sz="1400" b="1" i="0" u="none" strike="noStrike">
                          <a:solidFill>
                            <a:srgbClr val="000000"/>
                          </a:solidFill>
                          <a:effectLst/>
                          <a:latin typeface="Century Gothic" panose="020B0502020202020204" pitchFamily="34" charset="0"/>
                        </a:rPr>
                        <a:t>1.8%</a:t>
                      </a:r>
                    </a:p>
                  </a:txBody>
                  <a:tcPr marL="6350" marR="6350" marT="6350" marB="0" anchor="b">
                    <a:lnL>
                      <a:noFill/>
                    </a:lnL>
                    <a:lnR>
                      <a:noFill/>
                    </a:lnR>
                    <a:lnT>
                      <a:noFill/>
                    </a:lnT>
                    <a:lnB>
                      <a:noFill/>
                    </a:lnB>
                    <a:solidFill>
                      <a:srgbClr val="FCF6F9"/>
                    </a:solidFill>
                  </a:tcPr>
                </a:tc>
                <a:tc>
                  <a:txBody>
                    <a:bodyPr/>
                    <a:lstStyle/>
                    <a:p>
                      <a:pPr algn="r" fontAlgn="b"/>
                      <a:r>
                        <a:rPr lang="en-US" sz="1400" b="1" i="0" u="none" strike="noStrike">
                          <a:solidFill>
                            <a:srgbClr val="000000"/>
                          </a:solidFill>
                          <a:effectLst/>
                          <a:latin typeface="Century Gothic" panose="020B0502020202020204" pitchFamily="34" charset="0"/>
                        </a:rPr>
                        <a:t>0.6%</a:t>
                      </a:r>
                    </a:p>
                  </a:txBody>
                  <a:tcPr marL="6350" marR="6350" marT="6350" marB="0" anchor="b">
                    <a:lnL>
                      <a:noFill/>
                    </a:lnL>
                    <a:lnR>
                      <a:noFill/>
                    </a:lnR>
                    <a:lnT>
                      <a:noFill/>
                    </a:lnT>
                    <a:lnB>
                      <a:noFill/>
                    </a:lnB>
                    <a:solidFill>
                      <a:srgbClr val="FCFBFE"/>
                    </a:solidFill>
                  </a:tcPr>
                </a:tc>
                <a:tc>
                  <a:txBody>
                    <a:bodyPr/>
                    <a:lstStyle/>
                    <a:p>
                      <a:pPr algn="r" fontAlgn="b"/>
                      <a:r>
                        <a:rPr lang="en-US" sz="14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CFF"/>
                    </a:solidFill>
                  </a:tcPr>
                </a:tc>
                <a:extLst>
                  <a:ext uri="{0D108BD9-81ED-4DB2-BD59-A6C34878D82A}">
                    <a16:rowId xmlns:a16="http://schemas.microsoft.com/office/drawing/2014/main" val="3262198488"/>
                  </a:ext>
                </a:extLst>
              </a:tr>
              <a:tr h="242881">
                <a:tc>
                  <a:txBody>
                    <a:bodyPr/>
                    <a:lstStyle/>
                    <a:p>
                      <a:pPr algn="r" fontAlgn="b"/>
                      <a:r>
                        <a:rPr lang="en-US" sz="1100" b="0" i="0" u="none" strike="noStrike">
                          <a:solidFill>
                            <a:srgbClr val="000000"/>
                          </a:solidFill>
                          <a:effectLst/>
                          <a:latin typeface="Century Gothic" panose="020B0502020202020204" pitchFamily="34" charset="0"/>
                        </a:rPr>
                        <a:t>REITs</a:t>
                      </a:r>
                    </a:p>
                  </a:txBody>
                  <a:tcPr marL="6350" marR="6350" marT="6350" marB="0" anchor="b">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400" b="1" i="0" u="none" strike="noStrike">
                          <a:solidFill>
                            <a:srgbClr val="000000"/>
                          </a:solidFill>
                          <a:effectLst/>
                          <a:latin typeface="Century Gothic" panose="020B0502020202020204" pitchFamily="34" charset="0"/>
                        </a:rPr>
                        <a:t>0.4%</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CFBFE"/>
                    </a:solidFill>
                  </a:tcPr>
                </a:tc>
                <a:tc>
                  <a:txBody>
                    <a:bodyPr/>
                    <a:lstStyle/>
                    <a:p>
                      <a:pPr algn="r" fontAlgn="b"/>
                      <a:r>
                        <a:rPr lang="en-US" sz="1400" b="1" i="0" u="none" strike="noStrike">
                          <a:solidFill>
                            <a:srgbClr val="000000"/>
                          </a:solidFill>
                          <a:effectLst/>
                          <a:latin typeface="Century Gothic" panose="020B0502020202020204" pitchFamily="34" charset="0"/>
                        </a:rPr>
                        <a:t>2.1%</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CF5F8"/>
                    </a:solidFill>
                  </a:tcPr>
                </a:tc>
                <a:tc>
                  <a:txBody>
                    <a:bodyPr/>
                    <a:lstStyle/>
                    <a:p>
                      <a:pPr algn="r" fontAlgn="b"/>
                      <a:r>
                        <a:rPr lang="en-US" sz="1400" b="1" i="0" u="none" strike="noStrike">
                          <a:solidFill>
                            <a:srgbClr val="000000"/>
                          </a:solidFill>
                          <a:effectLst/>
                          <a:latin typeface="Century Gothic" panose="020B0502020202020204" pitchFamily="34" charset="0"/>
                        </a:rPr>
                        <a:t>4.1%</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CEFF2"/>
                    </a:solidFill>
                  </a:tcPr>
                </a:tc>
                <a:tc>
                  <a:txBody>
                    <a:bodyPr/>
                    <a:lstStyle/>
                    <a:p>
                      <a:pPr algn="r" fontAlgn="b"/>
                      <a:r>
                        <a:rPr lang="en-US" sz="1400" b="1" i="0" u="none" strike="noStrike">
                          <a:solidFill>
                            <a:srgbClr val="000000"/>
                          </a:solidFill>
                          <a:effectLst/>
                          <a:latin typeface="Century Gothic" panose="020B0502020202020204" pitchFamily="34" charset="0"/>
                        </a:rPr>
                        <a:t>5.3%</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CEBEE"/>
                    </a:solidFill>
                  </a:tcPr>
                </a:tc>
                <a:tc>
                  <a:txBody>
                    <a:bodyPr/>
                    <a:lstStyle/>
                    <a:p>
                      <a:pPr algn="r" fontAlgn="b"/>
                      <a:r>
                        <a:rPr lang="en-US" sz="1400" b="1" i="0" u="none" strike="noStrike">
                          <a:solidFill>
                            <a:srgbClr val="000000"/>
                          </a:solidFill>
                          <a:effectLst/>
                          <a:latin typeface="Century Gothic" panose="020B0502020202020204" pitchFamily="34" charset="0"/>
                        </a:rPr>
                        <a:t>6.0%</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CE8EB"/>
                    </a:solidFill>
                  </a:tcPr>
                </a:tc>
                <a:tc>
                  <a:txBody>
                    <a:bodyPr/>
                    <a:lstStyle/>
                    <a:p>
                      <a:pPr algn="r" fontAlgn="b"/>
                      <a:r>
                        <a:rPr lang="en-US" sz="1400" b="1" i="0" u="none" strike="noStrike">
                          <a:solidFill>
                            <a:srgbClr val="000000"/>
                          </a:solidFill>
                          <a:effectLst/>
                          <a:latin typeface="Century Gothic" panose="020B0502020202020204" pitchFamily="34" charset="0"/>
                        </a:rPr>
                        <a:t>5.9%</a:t>
                      </a:r>
                    </a:p>
                  </a:txBody>
                  <a:tcPr marL="6350" marR="6350" marT="6350" marB="0" anchor="b">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CE9EC"/>
                    </a:solidFill>
                  </a:tcPr>
                </a:tc>
                <a:extLst>
                  <a:ext uri="{0D108BD9-81ED-4DB2-BD59-A6C34878D82A}">
                    <a16:rowId xmlns:a16="http://schemas.microsoft.com/office/drawing/2014/main" val="1582468007"/>
                  </a:ext>
                </a:extLst>
              </a:tr>
            </a:tbl>
          </a:graphicData>
        </a:graphic>
      </p:graphicFrame>
      <p:sp>
        <p:nvSpPr>
          <p:cNvPr id="5" name="TextBox 4">
            <a:extLst>
              <a:ext uri="{FF2B5EF4-FFF2-40B4-BE49-F238E27FC236}">
                <a16:creationId xmlns:a16="http://schemas.microsoft.com/office/drawing/2014/main" id="{CB02BADD-1C63-4FF4-8F2C-11B61EC05322}"/>
              </a:ext>
            </a:extLst>
          </p:cNvPr>
          <p:cNvSpPr txBox="1"/>
          <p:nvPr/>
        </p:nvSpPr>
        <p:spPr>
          <a:xfrm>
            <a:off x="838200" y="6221004"/>
            <a:ext cx="11010544" cy="261610"/>
          </a:xfrm>
          <a:prstGeom prst="rect">
            <a:avLst/>
          </a:prstGeom>
          <a:noFill/>
        </p:spPr>
        <p:txBody>
          <a:bodyPr wrap="square" rtlCol="0">
            <a:spAutoFit/>
          </a:bodyPr>
          <a:lstStyle/>
          <a:p>
            <a:r>
              <a:rPr lang="en-US" sz="1050" dirty="0">
                <a:latin typeface="SemplicitaPro" panose="02000503000000000000" pitchFamily="50" charset="0"/>
              </a:rPr>
              <a:t>Data Sources: Bloomberg, US Bureau of Labor Statistics, New Frontier Estimation Process</a:t>
            </a:r>
          </a:p>
        </p:txBody>
      </p:sp>
    </p:spTree>
    <p:extLst>
      <p:ext uri="{BB962C8B-B14F-4D97-AF65-F5344CB8AC3E}">
        <p14:creationId xmlns:p14="http://schemas.microsoft.com/office/powerpoint/2010/main" val="2173734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0D033-A2DA-9BC9-7545-3715E65FC58E}"/>
              </a:ext>
            </a:extLst>
          </p:cNvPr>
          <p:cNvSpPr>
            <a:spLocks noGrp="1"/>
          </p:cNvSpPr>
          <p:nvPr>
            <p:ph type="title"/>
          </p:nvPr>
        </p:nvSpPr>
        <p:spPr>
          <a:xfrm>
            <a:off x="838198" y="381835"/>
            <a:ext cx="10515600" cy="1011130"/>
          </a:xfrm>
        </p:spPr>
        <p:txBody>
          <a:bodyPr>
            <a:normAutofit/>
          </a:bodyPr>
          <a:lstStyle/>
          <a:p>
            <a:r>
              <a:rPr lang="en-US" sz="3200">
                <a:latin typeface="SemplicitaPro"/>
                <a:cs typeface="Calibri Light"/>
              </a:rPr>
              <a:t>Impact of Rate Change Scenario</a:t>
            </a:r>
            <a:endParaRPr lang="en-US" sz="3200">
              <a:latin typeface="SemplicitaPro"/>
            </a:endParaRPr>
          </a:p>
        </p:txBody>
      </p:sp>
      <p:sp>
        <p:nvSpPr>
          <p:cNvPr id="5" name="TextBox 4">
            <a:extLst>
              <a:ext uri="{FF2B5EF4-FFF2-40B4-BE49-F238E27FC236}">
                <a16:creationId xmlns:a16="http://schemas.microsoft.com/office/drawing/2014/main" id="{390CA10B-2BBF-4ED1-8076-00F390DA6862}"/>
              </a:ext>
            </a:extLst>
          </p:cNvPr>
          <p:cNvSpPr txBox="1"/>
          <p:nvPr/>
        </p:nvSpPr>
        <p:spPr>
          <a:xfrm>
            <a:off x="662300" y="1392964"/>
            <a:ext cx="2256090" cy="3693319"/>
          </a:xfrm>
          <a:prstGeom prst="rect">
            <a:avLst/>
          </a:prstGeom>
          <a:noFill/>
        </p:spPr>
        <p:txBody>
          <a:bodyPr wrap="square" rtlCol="0">
            <a:spAutoFit/>
          </a:bodyPr>
          <a:lstStyle/>
          <a:p>
            <a:pPr marL="285750" indent="-285750">
              <a:buFont typeface="Arial" panose="020B0604020202020204" pitchFamily="34" charset="0"/>
              <a:buChar char="•"/>
            </a:pPr>
            <a:r>
              <a:rPr lang="en-US"/>
              <a:t>Float – Fixed Treasury Tradeoff – Float less valuable in lower rate environment</a:t>
            </a:r>
          </a:p>
          <a:p>
            <a:pPr marL="285750" indent="-285750">
              <a:buFont typeface="Arial" panose="020B0604020202020204" pitchFamily="34" charset="0"/>
              <a:buChar char="•"/>
            </a:pPr>
            <a:r>
              <a:rPr lang="en-US"/>
              <a:t>IG more attractive</a:t>
            </a:r>
          </a:p>
          <a:p>
            <a:pPr marL="285750" indent="-285750">
              <a:buFont typeface="Arial" panose="020B0604020202020204" pitchFamily="34" charset="0"/>
              <a:buChar char="•"/>
            </a:pPr>
            <a:r>
              <a:rPr lang="en-US"/>
              <a:t>HY slightly more attractive</a:t>
            </a:r>
          </a:p>
          <a:p>
            <a:pPr marL="285750" indent="-285750">
              <a:buFont typeface="Arial" panose="020B0604020202020204" pitchFamily="34" charset="0"/>
              <a:buChar char="•"/>
            </a:pPr>
            <a:r>
              <a:rPr lang="en-US"/>
              <a:t>Alts more attractive means less total weight in FI and Equities</a:t>
            </a:r>
          </a:p>
          <a:p>
            <a:pPr marL="285750" indent="-285750">
              <a:buFont typeface="Arial" panose="020B0604020202020204" pitchFamily="34" charset="0"/>
              <a:buChar char="•"/>
            </a:pPr>
            <a:endParaRPr lang="en-US"/>
          </a:p>
        </p:txBody>
      </p:sp>
      <p:graphicFrame>
        <p:nvGraphicFramePr>
          <p:cNvPr id="9" name="Table 8">
            <a:extLst>
              <a:ext uri="{FF2B5EF4-FFF2-40B4-BE49-F238E27FC236}">
                <a16:creationId xmlns:a16="http://schemas.microsoft.com/office/drawing/2014/main" id="{E87BB6BF-1DC1-4FA1-A98C-C3D5EDAFC527}"/>
              </a:ext>
            </a:extLst>
          </p:cNvPr>
          <p:cNvGraphicFramePr>
            <a:graphicFrameLocks noGrp="1"/>
          </p:cNvGraphicFramePr>
          <p:nvPr>
            <p:extLst>
              <p:ext uri="{D42A27DB-BD31-4B8C-83A1-F6EECF244321}">
                <p14:modId xmlns:p14="http://schemas.microsoft.com/office/powerpoint/2010/main" val="3151168155"/>
              </p:ext>
            </p:extLst>
          </p:nvPr>
        </p:nvGraphicFramePr>
        <p:xfrm>
          <a:off x="3917950" y="1392963"/>
          <a:ext cx="7435847" cy="4593372"/>
        </p:xfrm>
        <a:graphic>
          <a:graphicData uri="http://schemas.openxmlformats.org/drawingml/2006/table">
            <a:tbl>
              <a:tblPr/>
              <a:tblGrid>
                <a:gridCol w="2153837">
                  <a:extLst>
                    <a:ext uri="{9D8B030D-6E8A-4147-A177-3AD203B41FA5}">
                      <a16:colId xmlns:a16="http://schemas.microsoft.com/office/drawing/2014/main" val="1949763393"/>
                    </a:ext>
                  </a:extLst>
                </a:gridCol>
                <a:gridCol w="880335">
                  <a:extLst>
                    <a:ext uri="{9D8B030D-6E8A-4147-A177-3AD203B41FA5}">
                      <a16:colId xmlns:a16="http://schemas.microsoft.com/office/drawing/2014/main" val="2204183056"/>
                    </a:ext>
                  </a:extLst>
                </a:gridCol>
                <a:gridCol w="880335">
                  <a:extLst>
                    <a:ext uri="{9D8B030D-6E8A-4147-A177-3AD203B41FA5}">
                      <a16:colId xmlns:a16="http://schemas.microsoft.com/office/drawing/2014/main" val="3017488415"/>
                    </a:ext>
                  </a:extLst>
                </a:gridCol>
                <a:gridCol w="880335">
                  <a:extLst>
                    <a:ext uri="{9D8B030D-6E8A-4147-A177-3AD203B41FA5}">
                      <a16:colId xmlns:a16="http://schemas.microsoft.com/office/drawing/2014/main" val="2694014431"/>
                    </a:ext>
                  </a:extLst>
                </a:gridCol>
                <a:gridCol w="880335">
                  <a:extLst>
                    <a:ext uri="{9D8B030D-6E8A-4147-A177-3AD203B41FA5}">
                      <a16:colId xmlns:a16="http://schemas.microsoft.com/office/drawing/2014/main" val="338304975"/>
                    </a:ext>
                  </a:extLst>
                </a:gridCol>
                <a:gridCol w="880335">
                  <a:extLst>
                    <a:ext uri="{9D8B030D-6E8A-4147-A177-3AD203B41FA5}">
                      <a16:colId xmlns:a16="http://schemas.microsoft.com/office/drawing/2014/main" val="1406527725"/>
                    </a:ext>
                  </a:extLst>
                </a:gridCol>
                <a:gridCol w="880335">
                  <a:extLst>
                    <a:ext uri="{9D8B030D-6E8A-4147-A177-3AD203B41FA5}">
                      <a16:colId xmlns:a16="http://schemas.microsoft.com/office/drawing/2014/main" val="859472217"/>
                    </a:ext>
                  </a:extLst>
                </a:gridCol>
              </a:tblGrid>
              <a:tr h="328098">
                <a:tc>
                  <a:txBody>
                    <a:bodyPr/>
                    <a:lstStyle/>
                    <a:p>
                      <a:pPr algn="r" fontAlgn="b"/>
                      <a:endParaRPr lang="en-US" sz="1400" b="0" i="0" u="none" strike="noStrike">
                        <a:solidFill>
                          <a:srgbClr val="000000"/>
                        </a:solidFill>
                        <a:effectLst/>
                        <a:latin typeface="Century Gothic" panose="020B0502020202020204" pitchFamily="34" charset="0"/>
                      </a:endParaRP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entury Gothic" panose="020B0502020202020204" pitchFamily="34" charset="0"/>
                        </a:rPr>
                        <a:t>2080</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entury Gothic" panose="020B0502020202020204" pitchFamily="34" charset="0"/>
                        </a:rPr>
                        <a:t>4060</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entury Gothic" panose="020B0502020202020204" pitchFamily="34" charset="0"/>
                        </a:rPr>
                        <a:t>6040</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entury Gothic" panose="020B0502020202020204" pitchFamily="34" charset="0"/>
                        </a:rPr>
                        <a:t>7525</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entury Gothic" panose="020B0502020202020204" pitchFamily="34" charset="0"/>
                        </a:rPr>
                        <a:t>9010</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entury Gothic" panose="020B0502020202020204" pitchFamily="34" charset="0"/>
                        </a:rPr>
                        <a:t>1000</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5083571"/>
                  </a:ext>
                </a:extLst>
              </a:tr>
              <a:tr h="328098">
                <a:tc>
                  <a:txBody>
                    <a:bodyPr/>
                    <a:lstStyle/>
                    <a:p>
                      <a:pPr algn="r" fontAlgn="b"/>
                      <a:r>
                        <a:rPr lang="en-US" sz="1400" b="0" i="0" u="none" strike="noStrike">
                          <a:solidFill>
                            <a:srgbClr val="000000"/>
                          </a:solidFill>
                          <a:effectLst/>
                          <a:latin typeface="Century Gothic" panose="020B0502020202020204" pitchFamily="34" charset="0"/>
                        </a:rPr>
                        <a:t>Cash</a:t>
                      </a:r>
                    </a:p>
                  </a:txBody>
                  <a:tcPr marL="6350" marR="6350" marT="635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BFBFE"/>
                    </a:solidFill>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BFBFE"/>
                    </a:solidFill>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BFBFE"/>
                    </a:solidFill>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BFBFE"/>
                    </a:solidFill>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a:noFill/>
                    </a:lnR>
                    <a:lnT w="19050" cap="flat" cmpd="sng" algn="ctr">
                      <a:solidFill>
                        <a:srgbClr val="000000"/>
                      </a:solidFill>
                      <a:prstDash val="solid"/>
                      <a:round/>
                      <a:headEnd type="none" w="med" len="med"/>
                      <a:tailEnd type="none" w="med" len="med"/>
                    </a:lnT>
                    <a:lnB>
                      <a:noFill/>
                    </a:lnB>
                    <a:solidFill>
                      <a:srgbClr val="FBFBFE"/>
                    </a:solidFill>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BFBFE"/>
                    </a:solidFill>
                  </a:tcPr>
                </a:tc>
                <a:extLst>
                  <a:ext uri="{0D108BD9-81ED-4DB2-BD59-A6C34878D82A}">
                    <a16:rowId xmlns:a16="http://schemas.microsoft.com/office/drawing/2014/main" val="4246250822"/>
                  </a:ext>
                </a:extLst>
              </a:tr>
              <a:tr h="328098">
                <a:tc>
                  <a:txBody>
                    <a:bodyPr/>
                    <a:lstStyle/>
                    <a:p>
                      <a:pPr algn="r" fontAlgn="b"/>
                      <a:r>
                        <a:rPr lang="en-US" sz="1400" b="0" i="0" u="none" strike="noStrike">
                          <a:solidFill>
                            <a:srgbClr val="000000"/>
                          </a:solidFill>
                          <a:effectLst/>
                          <a:latin typeface="Century Gothic" panose="020B0502020202020204" pitchFamily="34" charset="0"/>
                        </a:rPr>
                        <a:t>Floating Rate Treasurys</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600" b="1" i="0" u="none" strike="noStrike">
                          <a:solidFill>
                            <a:srgbClr val="000000"/>
                          </a:solidFill>
                          <a:effectLst/>
                          <a:latin typeface="Century Gothic" panose="020B0502020202020204" pitchFamily="34" charset="0"/>
                        </a:rPr>
                        <a:t>-12.6%</a:t>
                      </a:r>
                    </a:p>
                  </a:txBody>
                  <a:tcPr marL="6350" marR="6350" marT="6350" marB="0" anchor="b">
                    <a:lnL>
                      <a:noFill/>
                    </a:lnL>
                    <a:lnR>
                      <a:noFill/>
                    </a:lnR>
                    <a:lnT>
                      <a:noFill/>
                    </a:lnT>
                    <a:lnB>
                      <a:noFill/>
                    </a:lnB>
                    <a:solidFill>
                      <a:srgbClr val="5A8AC6"/>
                    </a:solidFill>
                  </a:tcPr>
                </a:tc>
                <a:tc>
                  <a:txBody>
                    <a:bodyPr/>
                    <a:lstStyle/>
                    <a:p>
                      <a:pPr algn="r" fontAlgn="b"/>
                      <a:r>
                        <a:rPr lang="en-US" sz="1600" b="1" i="0" u="none" strike="noStrike">
                          <a:solidFill>
                            <a:srgbClr val="000000"/>
                          </a:solidFill>
                          <a:effectLst/>
                          <a:latin typeface="Century Gothic" panose="020B0502020202020204" pitchFamily="34" charset="0"/>
                        </a:rPr>
                        <a:t>-8.2%</a:t>
                      </a:r>
                    </a:p>
                  </a:txBody>
                  <a:tcPr marL="6350" marR="6350" marT="6350" marB="0" anchor="b">
                    <a:lnL>
                      <a:noFill/>
                    </a:lnL>
                    <a:lnR>
                      <a:noFill/>
                    </a:lnR>
                    <a:lnT>
                      <a:noFill/>
                    </a:lnT>
                    <a:lnB>
                      <a:noFill/>
                    </a:lnB>
                    <a:solidFill>
                      <a:srgbClr val="92B1D9"/>
                    </a:solidFill>
                  </a:tcPr>
                </a:tc>
                <a:tc>
                  <a:txBody>
                    <a:bodyPr/>
                    <a:lstStyle/>
                    <a:p>
                      <a:pPr algn="r" fontAlgn="b"/>
                      <a:r>
                        <a:rPr lang="en-US" sz="1600" b="1" i="0" u="none" strike="noStrike">
                          <a:solidFill>
                            <a:srgbClr val="000000"/>
                          </a:solidFill>
                          <a:effectLst/>
                          <a:latin typeface="Century Gothic" panose="020B0502020202020204" pitchFamily="34" charset="0"/>
                        </a:rPr>
                        <a:t>-3.7%</a:t>
                      </a:r>
                    </a:p>
                  </a:txBody>
                  <a:tcPr marL="6350" marR="6350" marT="6350" marB="0" anchor="b">
                    <a:lnL>
                      <a:noFill/>
                    </a:lnL>
                    <a:lnR>
                      <a:noFill/>
                    </a:lnR>
                    <a:lnT>
                      <a:noFill/>
                    </a:lnT>
                    <a:lnB>
                      <a:noFill/>
                    </a:lnB>
                    <a:solidFill>
                      <a:srgbClr val="CCDAEE"/>
                    </a:solidFill>
                  </a:tcPr>
                </a:tc>
                <a:tc>
                  <a:txBody>
                    <a:bodyPr/>
                    <a:lstStyle/>
                    <a:p>
                      <a:pPr algn="r" fontAlgn="b"/>
                      <a:r>
                        <a:rPr lang="en-US" sz="1600" b="1" i="0" u="none" strike="noStrike">
                          <a:solidFill>
                            <a:srgbClr val="000000"/>
                          </a:solidFill>
                          <a:effectLst/>
                          <a:latin typeface="Century Gothic" panose="020B0502020202020204" pitchFamily="34" charset="0"/>
                        </a:rPr>
                        <a:t>-1.4%</a:t>
                      </a:r>
                    </a:p>
                  </a:txBody>
                  <a:tcPr marL="6350" marR="6350" marT="6350" marB="0" anchor="b">
                    <a:lnL>
                      <a:noFill/>
                    </a:lnL>
                    <a:lnR>
                      <a:noFill/>
                    </a:lnR>
                    <a:lnT>
                      <a:noFill/>
                    </a:lnT>
                    <a:lnB>
                      <a:noFill/>
                    </a:lnB>
                    <a:solidFill>
                      <a:srgbClr val="E9EFF8"/>
                    </a:solidFill>
                  </a:tcPr>
                </a:tc>
                <a:tc>
                  <a:txBody>
                    <a:bodyPr/>
                    <a:lstStyle/>
                    <a:p>
                      <a:pPr algn="r" fontAlgn="b"/>
                      <a:r>
                        <a:rPr lang="en-US" sz="1600" b="1" i="0" u="none" strike="noStrike">
                          <a:solidFill>
                            <a:srgbClr val="000000"/>
                          </a:solidFill>
                          <a:effectLst/>
                          <a:latin typeface="Century Gothic" panose="020B0502020202020204" pitchFamily="34" charset="0"/>
                        </a:rPr>
                        <a:t>-0.2%</a:t>
                      </a:r>
                    </a:p>
                  </a:txBody>
                  <a:tcPr marL="6350" marR="6350" marT="6350" marB="0" anchor="b">
                    <a:lnL>
                      <a:noFill/>
                    </a:lnL>
                    <a:lnR>
                      <a:noFill/>
                    </a:lnR>
                    <a:lnT>
                      <a:noFill/>
                    </a:lnT>
                    <a:lnB>
                      <a:noFill/>
                    </a:lnB>
                    <a:solidFill>
                      <a:srgbClr val="F9FAFE"/>
                    </a:solidFill>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BFBFE"/>
                    </a:solidFill>
                  </a:tcPr>
                </a:tc>
                <a:extLst>
                  <a:ext uri="{0D108BD9-81ED-4DB2-BD59-A6C34878D82A}">
                    <a16:rowId xmlns:a16="http://schemas.microsoft.com/office/drawing/2014/main" val="2133925337"/>
                  </a:ext>
                </a:extLst>
              </a:tr>
              <a:tr h="328098">
                <a:tc>
                  <a:txBody>
                    <a:bodyPr/>
                    <a:lstStyle/>
                    <a:p>
                      <a:pPr algn="r" fontAlgn="b"/>
                      <a:r>
                        <a:rPr lang="en-US" sz="1400" b="0" i="0" u="none" strike="noStrike">
                          <a:solidFill>
                            <a:srgbClr val="000000"/>
                          </a:solidFill>
                          <a:effectLst/>
                          <a:latin typeface="Century Gothic" panose="020B0502020202020204" pitchFamily="34" charset="0"/>
                        </a:rPr>
                        <a:t>Treasurys</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600" b="1" i="0" u="none" strike="noStrike">
                          <a:solidFill>
                            <a:srgbClr val="000000"/>
                          </a:solidFill>
                          <a:effectLst/>
                          <a:latin typeface="Century Gothic" panose="020B0502020202020204" pitchFamily="34" charset="0"/>
                        </a:rPr>
                        <a:t>9.2%</a:t>
                      </a:r>
                    </a:p>
                  </a:txBody>
                  <a:tcPr marL="6350" marR="6350" marT="6350" marB="0" anchor="b">
                    <a:lnL>
                      <a:noFill/>
                    </a:lnL>
                    <a:lnR>
                      <a:noFill/>
                    </a:lnR>
                    <a:lnT>
                      <a:noFill/>
                    </a:lnT>
                    <a:lnB>
                      <a:noFill/>
                    </a:lnB>
                    <a:solidFill>
                      <a:srgbClr val="F8696B"/>
                    </a:solidFill>
                  </a:tcPr>
                </a:tc>
                <a:tc>
                  <a:txBody>
                    <a:bodyPr/>
                    <a:lstStyle/>
                    <a:p>
                      <a:pPr algn="r" fontAlgn="b"/>
                      <a:r>
                        <a:rPr lang="en-US" sz="1600" b="1" i="0" u="none" strike="noStrike">
                          <a:solidFill>
                            <a:srgbClr val="000000"/>
                          </a:solidFill>
                          <a:effectLst/>
                          <a:latin typeface="Century Gothic" panose="020B0502020202020204" pitchFamily="34" charset="0"/>
                        </a:rPr>
                        <a:t>4.5%</a:t>
                      </a:r>
                    </a:p>
                  </a:txBody>
                  <a:tcPr marL="6350" marR="6350" marT="6350" marB="0" anchor="b">
                    <a:lnL>
                      <a:noFill/>
                    </a:lnL>
                    <a:lnR>
                      <a:noFill/>
                    </a:lnR>
                    <a:lnT>
                      <a:noFill/>
                    </a:lnT>
                    <a:lnB>
                      <a:noFill/>
                    </a:lnB>
                    <a:solidFill>
                      <a:srgbClr val="FBB5B7"/>
                    </a:solidFill>
                  </a:tcPr>
                </a:tc>
                <a:tc>
                  <a:txBody>
                    <a:bodyPr/>
                    <a:lstStyle/>
                    <a:p>
                      <a:pPr algn="r" fontAlgn="b"/>
                      <a:r>
                        <a:rPr lang="en-US" sz="1600" b="1" i="0" u="none" strike="noStrike">
                          <a:solidFill>
                            <a:srgbClr val="000000"/>
                          </a:solidFill>
                          <a:effectLst/>
                          <a:latin typeface="Century Gothic" panose="020B0502020202020204" pitchFamily="34" charset="0"/>
                        </a:rPr>
                        <a:t>1.1%</a:t>
                      </a:r>
                    </a:p>
                  </a:txBody>
                  <a:tcPr marL="6350" marR="6350" marT="6350" marB="0" anchor="b">
                    <a:lnL>
                      <a:noFill/>
                    </a:lnL>
                    <a:lnR>
                      <a:noFill/>
                    </a:lnR>
                    <a:lnT>
                      <a:noFill/>
                    </a:lnT>
                    <a:lnB>
                      <a:noFill/>
                    </a:lnB>
                    <a:solidFill>
                      <a:srgbClr val="FCEBEE"/>
                    </a:solidFill>
                  </a:tcPr>
                </a:tc>
                <a:tc>
                  <a:txBody>
                    <a:bodyPr/>
                    <a:lstStyle/>
                    <a:p>
                      <a:pPr algn="r" fontAlgn="b"/>
                      <a:r>
                        <a:rPr lang="en-US" sz="1600" b="1" i="0" u="none" strike="noStrike">
                          <a:solidFill>
                            <a:srgbClr val="000000"/>
                          </a:solidFill>
                          <a:effectLst/>
                          <a:latin typeface="Century Gothic" panose="020B0502020202020204" pitchFamily="34" charset="0"/>
                        </a:rPr>
                        <a:t>-0.1%</a:t>
                      </a:r>
                    </a:p>
                  </a:txBody>
                  <a:tcPr marL="6350" marR="6350" marT="6350" marB="0" anchor="b">
                    <a:lnL>
                      <a:noFill/>
                    </a:lnL>
                    <a:lnR>
                      <a:noFill/>
                    </a:lnR>
                    <a:lnT>
                      <a:noFill/>
                    </a:lnT>
                    <a:lnB>
                      <a:noFill/>
                    </a:lnB>
                    <a:solidFill>
                      <a:srgbClr val="FAFAFE"/>
                    </a:solidFill>
                  </a:tcPr>
                </a:tc>
                <a:tc>
                  <a:txBody>
                    <a:bodyPr/>
                    <a:lstStyle/>
                    <a:p>
                      <a:pPr algn="r" fontAlgn="b"/>
                      <a:r>
                        <a:rPr lang="en-US" sz="1600" b="1" i="0" u="none" strike="noStrike">
                          <a:solidFill>
                            <a:srgbClr val="000000"/>
                          </a:solidFill>
                          <a:effectLst/>
                          <a:latin typeface="Century Gothic" panose="020B0502020202020204" pitchFamily="34" charset="0"/>
                        </a:rPr>
                        <a:t>-0.2%</a:t>
                      </a:r>
                    </a:p>
                  </a:txBody>
                  <a:tcPr marL="6350" marR="6350" marT="6350" marB="0" anchor="b">
                    <a:lnL>
                      <a:noFill/>
                    </a:lnL>
                    <a:lnR>
                      <a:noFill/>
                    </a:lnR>
                    <a:lnT>
                      <a:noFill/>
                    </a:lnT>
                    <a:lnB>
                      <a:noFill/>
                    </a:lnB>
                    <a:solidFill>
                      <a:srgbClr val="F9FAFE"/>
                    </a:solidFill>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BFBFE"/>
                    </a:solidFill>
                  </a:tcPr>
                </a:tc>
                <a:extLst>
                  <a:ext uri="{0D108BD9-81ED-4DB2-BD59-A6C34878D82A}">
                    <a16:rowId xmlns:a16="http://schemas.microsoft.com/office/drawing/2014/main" val="4230665337"/>
                  </a:ext>
                </a:extLst>
              </a:tr>
              <a:tr h="328098">
                <a:tc>
                  <a:txBody>
                    <a:bodyPr/>
                    <a:lstStyle/>
                    <a:p>
                      <a:pPr algn="r" fontAlgn="b"/>
                      <a:r>
                        <a:rPr lang="en-US" sz="1400" b="0" i="0" u="none" strike="noStrike">
                          <a:solidFill>
                            <a:srgbClr val="000000"/>
                          </a:solidFill>
                          <a:effectLst/>
                          <a:latin typeface="Century Gothic" panose="020B0502020202020204" pitchFamily="34" charset="0"/>
                        </a:rPr>
                        <a:t>IG</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600" b="1" i="0" u="none" strike="noStrike">
                          <a:solidFill>
                            <a:srgbClr val="000000"/>
                          </a:solidFill>
                          <a:effectLst/>
                          <a:latin typeface="Century Gothic" panose="020B0502020202020204" pitchFamily="34" charset="0"/>
                        </a:rPr>
                        <a:t>1.5%</a:t>
                      </a:r>
                    </a:p>
                  </a:txBody>
                  <a:tcPr marL="6350" marR="6350" marT="6350" marB="0" anchor="b">
                    <a:lnL>
                      <a:noFill/>
                    </a:lnL>
                    <a:lnR>
                      <a:noFill/>
                    </a:lnR>
                    <a:lnT>
                      <a:noFill/>
                    </a:lnT>
                    <a:lnB>
                      <a:noFill/>
                    </a:lnB>
                    <a:solidFill>
                      <a:srgbClr val="FCE4E7"/>
                    </a:solidFill>
                  </a:tcPr>
                </a:tc>
                <a:tc>
                  <a:txBody>
                    <a:bodyPr/>
                    <a:lstStyle/>
                    <a:p>
                      <a:pPr algn="r" fontAlgn="b"/>
                      <a:r>
                        <a:rPr lang="en-US" sz="1600" b="1" i="0" u="none" strike="noStrike">
                          <a:solidFill>
                            <a:srgbClr val="000000"/>
                          </a:solidFill>
                          <a:effectLst/>
                          <a:latin typeface="Century Gothic" panose="020B0502020202020204" pitchFamily="34" charset="0"/>
                        </a:rPr>
                        <a:t>2.8%</a:t>
                      </a:r>
                    </a:p>
                  </a:txBody>
                  <a:tcPr marL="6350" marR="6350" marT="6350" marB="0" anchor="b">
                    <a:lnL>
                      <a:noFill/>
                    </a:lnL>
                    <a:lnR>
                      <a:noFill/>
                    </a:lnR>
                    <a:lnT>
                      <a:noFill/>
                    </a:lnT>
                    <a:lnB>
                      <a:noFill/>
                    </a:lnB>
                    <a:solidFill>
                      <a:srgbClr val="FBCFD2"/>
                    </a:solidFill>
                  </a:tcPr>
                </a:tc>
                <a:tc>
                  <a:txBody>
                    <a:bodyPr/>
                    <a:lstStyle/>
                    <a:p>
                      <a:pPr algn="r" fontAlgn="b"/>
                      <a:r>
                        <a:rPr lang="en-US" sz="1600" b="1" i="0" u="none" strike="noStrike">
                          <a:solidFill>
                            <a:srgbClr val="000000"/>
                          </a:solidFill>
                          <a:effectLst/>
                          <a:latin typeface="Century Gothic" panose="020B0502020202020204" pitchFamily="34" charset="0"/>
                        </a:rPr>
                        <a:t>2.4%</a:t>
                      </a:r>
                    </a:p>
                  </a:txBody>
                  <a:tcPr marL="6350" marR="6350" marT="6350" marB="0" anchor="b">
                    <a:lnL>
                      <a:noFill/>
                    </a:lnL>
                    <a:lnR>
                      <a:noFill/>
                    </a:lnR>
                    <a:lnT>
                      <a:noFill/>
                    </a:lnT>
                    <a:lnB>
                      <a:noFill/>
                    </a:lnB>
                    <a:solidFill>
                      <a:srgbClr val="FBD6D9"/>
                    </a:solidFill>
                  </a:tcPr>
                </a:tc>
                <a:tc>
                  <a:txBody>
                    <a:bodyPr/>
                    <a:lstStyle/>
                    <a:p>
                      <a:pPr algn="r" fontAlgn="b"/>
                      <a:r>
                        <a:rPr lang="en-US" sz="1600" b="1" i="0" u="none" strike="noStrike">
                          <a:solidFill>
                            <a:srgbClr val="000000"/>
                          </a:solidFill>
                          <a:effectLst/>
                          <a:latin typeface="Century Gothic" panose="020B0502020202020204" pitchFamily="34" charset="0"/>
                        </a:rPr>
                        <a:t>1.6%</a:t>
                      </a:r>
                    </a:p>
                  </a:txBody>
                  <a:tcPr marL="6350" marR="6350" marT="6350" marB="0" anchor="b">
                    <a:lnL>
                      <a:noFill/>
                    </a:lnL>
                    <a:lnR>
                      <a:noFill/>
                    </a:lnR>
                    <a:lnT>
                      <a:noFill/>
                    </a:lnT>
                    <a:lnB>
                      <a:noFill/>
                    </a:lnB>
                    <a:solidFill>
                      <a:srgbClr val="FCE3E6"/>
                    </a:solidFill>
                  </a:tcPr>
                </a:tc>
                <a:tc>
                  <a:txBody>
                    <a:bodyPr/>
                    <a:lstStyle/>
                    <a:p>
                      <a:pPr algn="r" fontAlgn="b"/>
                      <a:r>
                        <a:rPr lang="en-US" sz="1600" b="1" i="0" u="none" strike="noStrike">
                          <a:solidFill>
                            <a:srgbClr val="000000"/>
                          </a:solidFill>
                          <a:effectLst/>
                          <a:latin typeface="Century Gothic" panose="020B0502020202020204" pitchFamily="34" charset="0"/>
                        </a:rPr>
                        <a:t>0.5%</a:t>
                      </a:r>
                    </a:p>
                  </a:txBody>
                  <a:tcPr marL="6350" marR="6350" marT="6350" marB="0" anchor="b">
                    <a:lnL>
                      <a:noFill/>
                    </a:lnL>
                    <a:lnR>
                      <a:noFill/>
                    </a:lnR>
                    <a:lnT>
                      <a:noFill/>
                    </a:lnT>
                    <a:lnB>
                      <a:noFill/>
                    </a:lnB>
                    <a:solidFill>
                      <a:srgbClr val="FCF5F8"/>
                    </a:solidFill>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BFBFE"/>
                    </a:solidFill>
                  </a:tcPr>
                </a:tc>
                <a:extLst>
                  <a:ext uri="{0D108BD9-81ED-4DB2-BD59-A6C34878D82A}">
                    <a16:rowId xmlns:a16="http://schemas.microsoft.com/office/drawing/2014/main" val="3034803172"/>
                  </a:ext>
                </a:extLst>
              </a:tr>
              <a:tr h="328098">
                <a:tc>
                  <a:txBody>
                    <a:bodyPr/>
                    <a:lstStyle/>
                    <a:p>
                      <a:pPr algn="r" fontAlgn="b"/>
                      <a:r>
                        <a:rPr lang="en-US" sz="1400" b="0" i="0" u="none" strike="noStrike">
                          <a:solidFill>
                            <a:srgbClr val="000000"/>
                          </a:solidFill>
                          <a:effectLst/>
                          <a:latin typeface="Century Gothic" panose="020B0502020202020204" pitchFamily="34" charset="0"/>
                        </a:rPr>
                        <a:t>HY</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600" b="1" i="0" u="none" strike="noStrike">
                          <a:solidFill>
                            <a:srgbClr val="000000"/>
                          </a:solidFill>
                          <a:effectLst/>
                          <a:latin typeface="Century Gothic" panose="020B0502020202020204" pitchFamily="34" charset="0"/>
                        </a:rPr>
                        <a:t>0.9%</a:t>
                      </a:r>
                    </a:p>
                  </a:txBody>
                  <a:tcPr marL="6350" marR="6350" marT="6350" marB="0" anchor="b">
                    <a:lnL>
                      <a:noFill/>
                    </a:lnL>
                    <a:lnR>
                      <a:noFill/>
                    </a:lnR>
                    <a:lnT>
                      <a:noFill/>
                    </a:lnT>
                    <a:lnB>
                      <a:noFill/>
                    </a:lnB>
                    <a:solidFill>
                      <a:srgbClr val="FCEEF1"/>
                    </a:solidFill>
                  </a:tcPr>
                </a:tc>
                <a:tc>
                  <a:txBody>
                    <a:bodyPr/>
                    <a:lstStyle/>
                    <a:p>
                      <a:pPr algn="r" fontAlgn="b"/>
                      <a:r>
                        <a:rPr lang="en-US" sz="1600" b="1" i="0" u="none" strike="noStrike">
                          <a:solidFill>
                            <a:srgbClr val="000000"/>
                          </a:solidFill>
                          <a:effectLst/>
                          <a:latin typeface="Century Gothic" panose="020B0502020202020204" pitchFamily="34" charset="0"/>
                        </a:rPr>
                        <a:t>0.4%</a:t>
                      </a:r>
                    </a:p>
                  </a:txBody>
                  <a:tcPr marL="6350" marR="6350" marT="6350" marB="0" anchor="b">
                    <a:lnL>
                      <a:noFill/>
                    </a:lnL>
                    <a:lnR>
                      <a:noFill/>
                    </a:lnR>
                    <a:lnT>
                      <a:noFill/>
                    </a:lnT>
                    <a:lnB>
                      <a:noFill/>
                    </a:lnB>
                    <a:solidFill>
                      <a:srgbClr val="FCF6F9"/>
                    </a:solidFill>
                  </a:tcPr>
                </a:tc>
                <a:tc>
                  <a:txBody>
                    <a:bodyPr/>
                    <a:lstStyle/>
                    <a:p>
                      <a:pPr algn="r" fontAlgn="b"/>
                      <a:r>
                        <a:rPr lang="en-US" sz="1600" b="1" i="0" u="none" strike="noStrike">
                          <a:solidFill>
                            <a:srgbClr val="000000"/>
                          </a:solidFill>
                          <a:effectLst/>
                          <a:latin typeface="Century Gothic" panose="020B0502020202020204" pitchFamily="34" charset="0"/>
                        </a:rPr>
                        <a:t>0.2%</a:t>
                      </a:r>
                    </a:p>
                  </a:txBody>
                  <a:tcPr marL="6350" marR="6350" marT="6350" marB="0" anchor="b">
                    <a:lnL>
                      <a:noFill/>
                    </a:lnL>
                    <a:lnR>
                      <a:noFill/>
                    </a:lnR>
                    <a:lnT>
                      <a:noFill/>
                    </a:lnT>
                    <a:lnB>
                      <a:noFill/>
                    </a:lnB>
                    <a:solidFill>
                      <a:srgbClr val="FCF9FC"/>
                    </a:solidFill>
                  </a:tcPr>
                </a:tc>
                <a:tc>
                  <a:txBody>
                    <a:bodyPr/>
                    <a:lstStyle/>
                    <a:p>
                      <a:pPr algn="r" fontAlgn="b"/>
                      <a:r>
                        <a:rPr lang="en-US" sz="1600" b="1" i="0" u="none" strike="noStrike">
                          <a:solidFill>
                            <a:srgbClr val="000000"/>
                          </a:solidFill>
                          <a:effectLst/>
                          <a:latin typeface="Century Gothic" panose="020B0502020202020204" pitchFamily="34" charset="0"/>
                        </a:rPr>
                        <a:t>0.1%</a:t>
                      </a:r>
                    </a:p>
                  </a:txBody>
                  <a:tcPr marL="6350" marR="6350" marT="6350" marB="0" anchor="b">
                    <a:lnL>
                      <a:noFill/>
                    </a:lnL>
                    <a:lnR>
                      <a:noFill/>
                    </a:lnR>
                    <a:lnT>
                      <a:noFill/>
                    </a:lnT>
                    <a:lnB>
                      <a:noFill/>
                    </a:lnB>
                    <a:solidFill>
                      <a:srgbClr val="FCFCFF"/>
                    </a:solidFill>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a:noFill/>
                    </a:lnR>
                    <a:lnT>
                      <a:noFill/>
                    </a:lnT>
                    <a:lnB>
                      <a:noFill/>
                    </a:lnB>
                    <a:solidFill>
                      <a:srgbClr val="FBFBFE"/>
                    </a:solidFill>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BFBFE"/>
                    </a:solidFill>
                  </a:tcPr>
                </a:tc>
                <a:extLst>
                  <a:ext uri="{0D108BD9-81ED-4DB2-BD59-A6C34878D82A}">
                    <a16:rowId xmlns:a16="http://schemas.microsoft.com/office/drawing/2014/main" val="2316507978"/>
                  </a:ext>
                </a:extLst>
              </a:tr>
              <a:tr h="328098">
                <a:tc>
                  <a:txBody>
                    <a:bodyPr/>
                    <a:lstStyle/>
                    <a:p>
                      <a:pPr algn="r" fontAlgn="b"/>
                      <a:r>
                        <a:rPr lang="en-US" sz="1400" b="0" i="0" u="none" strike="noStrike">
                          <a:solidFill>
                            <a:srgbClr val="000000"/>
                          </a:solidFill>
                          <a:effectLst/>
                          <a:latin typeface="Century Gothic" panose="020B0502020202020204" pitchFamily="34" charset="0"/>
                        </a:rPr>
                        <a:t>Other Bonds</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600" b="1" i="0" u="none" strike="noStrike">
                          <a:solidFill>
                            <a:srgbClr val="000000"/>
                          </a:solidFill>
                          <a:effectLst/>
                          <a:latin typeface="Century Gothic" panose="020B0502020202020204" pitchFamily="34" charset="0"/>
                        </a:rPr>
                        <a:t>0.5%</a:t>
                      </a:r>
                    </a:p>
                  </a:txBody>
                  <a:tcPr marL="6350" marR="6350" marT="6350" marB="0" anchor="b">
                    <a:lnL>
                      <a:noFill/>
                    </a:lnL>
                    <a:lnR>
                      <a:noFill/>
                    </a:lnR>
                    <a:lnT>
                      <a:noFill/>
                    </a:lnT>
                    <a:lnB>
                      <a:noFill/>
                    </a:lnB>
                    <a:solidFill>
                      <a:srgbClr val="FCF4F7"/>
                    </a:solidFill>
                  </a:tcPr>
                </a:tc>
                <a:tc>
                  <a:txBody>
                    <a:bodyPr/>
                    <a:lstStyle/>
                    <a:p>
                      <a:pPr algn="r" fontAlgn="b"/>
                      <a:r>
                        <a:rPr lang="en-US" sz="1600" b="1" i="0" u="none" strike="noStrike">
                          <a:solidFill>
                            <a:srgbClr val="000000"/>
                          </a:solidFill>
                          <a:effectLst/>
                          <a:latin typeface="Century Gothic" panose="020B0502020202020204" pitchFamily="34" charset="0"/>
                        </a:rPr>
                        <a:t>-0.1%</a:t>
                      </a:r>
                    </a:p>
                  </a:txBody>
                  <a:tcPr marL="6350" marR="6350" marT="6350" marB="0" anchor="b">
                    <a:lnL>
                      <a:noFill/>
                    </a:lnL>
                    <a:lnR>
                      <a:noFill/>
                    </a:lnR>
                    <a:lnT>
                      <a:noFill/>
                    </a:lnT>
                    <a:lnB>
                      <a:noFill/>
                    </a:lnB>
                    <a:solidFill>
                      <a:srgbClr val="FBFBFE"/>
                    </a:solidFill>
                  </a:tcPr>
                </a:tc>
                <a:tc>
                  <a:txBody>
                    <a:bodyPr/>
                    <a:lstStyle/>
                    <a:p>
                      <a:pPr algn="r" fontAlgn="b"/>
                      <a:r>
                        <a:rPr lang="en-US" sz="1600" b="1" i="0" u="none" strike="noStrike">
                          <a:solidFill>
                            <a:srgbClr val="000000"/>
                          </a:solidFill>
                          <a:effectLst/>
                          <a:latin typeface="Century Gothic" panose="020B0502020202020204" pitchFamily="34" charset="0"/>
                        </a:rPr>
                        <a:t>-0.2%</a:t>
                      </a:r>
                    </a:p>
                  </a:txBody>
                  <a:tcPr marL="6350" marR="6350" marT="6350" marB="0" anchor="b">
                    <a:lnL>
                      <a:noFill/>
                    </a:lnL>
                    <a:lnR>
                      <a:noFill/>
                    </a:lnR>
                    <a:lnT>
                      <a:noFill/>
                    </a:lnT>
                    <a:lnB>
                      <a:noFill/>
                    </a:lnB>
                    <a:solidFill>
                      <a:srgbClr val="F9FAFE"/>
                    </a:solidFill>
                  </a:tcPr>
                </a:tc>
                <a:tc>
                  <a:txBody>
                    <a:bodyPr/>
                    <a:lstStyle/>
                    <a:p>
                      <a:pPr algn="r" fontAlgn="b"/>
                      <a:r>
                        <a:rPr lang="en-US" sz="1600" b="1" i="0" u="none" strike="noStrike">
                          <a:solidFill>
                            <a:srgbClr val="000000"/>
                          </a:solidFill>
                          <a:effectLst/>
                          <a:latin typeface="Century Gothic" panose="020B0502020202020204" pitchFamily="34" charset="0"/>
                        </a:rPr>
                        <a:t>-0.2%</a:t>
                      </a:r>
                    </a:p>
                  </a:txBody>
                  <a:tcPr marL="6350" marR="6350" marT="6350" marB="0" anchor="b">
                    <a:lnL>
                      <a:noFill/>
                    </a:lnL>
                    <a:lnR>
                      <a:noFill/>
                    </a:lnR>
                    <a:lnT>
                      <a:noFill/>
                    </a:lnT>
                    <a:lnB>
                      <a:noFill/>
                    </a:lnB>
                    <a:solidFill>
                      <a:srgbClr val="F9FAFE"/>
                    </a:solidFill>
                  </a:tcPr>
                </a:tc>
                <a:tc>
                  <a:txBody>
                    <a:bodyPr/>
                    <a:lstStyle/>
                    <a:p>
                      <a:pPr algn="r" fontAlgn="b"/>
                      <a:r>
                        <a:rPr lang="en-US" sz="1600" b="1" i="0" u="none" strike="noStrike">
                          <a:solidFill>
                            <a:srgbClr val="000000"/>
                          </a:solidFill>
                          <a:effectLst/>
                          <a:latin typeface="Century Gothic" panose="020B0502020202020204" pitchFamily="34" charset="0"/>
                        </a:rPr>
                        <a:t>-0.1%</a:t>
                      </a:r>
                    </a:p>
                  </a:txBody>
                  <a:tcPr marL="6350" marR="6350" marT="6350" marB="0" anchor="b">
                    <a:lnL>
                      <a:noFill/>
                    </a:lnL>
                    <a:lnR>
                      <a:noFill/>
                    </a:lnR>
                    <a:lnT>
                      <a:noFill/>
                    </a:lnT>
                    <a:lnB>
                      <a:noFill/>
                    </a:lnB>
                    <a:solidFill>
                      <a:srgbClr val="FAFBFE"/>
                    </a:solidFill>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BFBFE"/>
                    </a:solidFill>
                  </a:tcPr>
                </a:tc>
                <a:extLst>
                  <a:ext uri="{0D108BD9-81ED-4DB2-BD59-A6C34878D82A}">
                    <a16:rowId xmlns:a16="http://schemas.microsoft.com/office/drawing/2014/main" val="610046747"/>
                  </a:ext>
                </a:extLst>
              </a:tr>
              <a:tr h="328098">
                <a:tc>
                  <a:txBody>
                    <a:bodyPr/>
                    <a:lstStyle/>
                    <a:p>
                      <a:pPr algn="r" fontAlgn="b"/>
                      <a:r>
                        <a:rPr lang="en-US" sz="1400" b="0" i="0" u="none" strike="noStrike">
                          <a:solidFill>
                            <a:srgbClr val="000000"/>
                          </a:solidFill>
                          <a:effectLst/>
                          <a:latin typeface="Century Gothic" panose="020B0502020202020204" pitchFamily="34" charset="0"/>
                        </a:rPr>
                        <a:t>US Large Cap</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600" b="1" i="0" u="none" strike="noStrike">
                          <a:solidFill>
                            <a:srgbClr val="000000"/>
                          </a:solidFill>
                          <a:effectLst/>
                          <a:latin typeface="Century Gothic" panose="020B0502020202020204" pitchFamily="34" charset="0"/>
                        </a:rPr>
                        <a:t>0.4%</a:t>
                      </a:r>
                    </a:p>
                  </a:txBody>
                  <a:tcPr marL="6350" marR="6350" marT="6350" marB="0" anchor="b">
                    <a:lnL>
                      <a:noFill/>
                    </a:lnL>
                    <a:lnR>
                      <a:noFill/>
                    </a:lnR>
                    <a:lnT>
                      <a:noFill/>
                    </a:lnT>
                    <a:lnB>
                      <a:noFill/>
                    </a:lnB>
                    <a:solidFill>
                      <a:srgbClr val="FCF6F9"/>
                    </a:solidFill>
                  </a:tcPr>
                </a:tc>
                <a:tc>
                  <a:txBody>
                    <a:bodyPr/>
                    <a:lstStyle/>
                    <a:p>
                      <a:pPr algn="r" fontAlgn="b"/>
                      <a:r>
                        <a:rPr lang="en-US" sz="1600" b="1" i="0" u="none" strike="noStrike">
                          <a:solidFill>
                            <a:srgbClr val="000000"/>
                          </a:solidFill>
                          <a:effectLst/>
                          <a:latin typeface="Century Gothic" panose="020B0502020202020204" pitchFamily="34" charset="0"/>
                        </a:rPr>
                        <a:t>0.1%</a:t>
                      </a:r>
                    </a:p>
                  </a:txBody>
                  <a:tcPr marL="6350" marR="6350" marT="6350" marB="0" anchor="b">
                    <a:lnL>
                      <a:noFill/>
                    </a:lnL>
                    <a:lnR>
                      <a:noFill/>
                    </a:lnR>
                    <a:lnT>
                      <a:noFill/>
                    </a:lnT>
                    <a:lnB>
                      <a:noFill/>
                    </a:lnB>
                    <a:solidFill>
                      <a:srgbClr val="FCFBFE"/>
                    </a:solidFill>
                  </a:tcPr>
                </a:tc>
                <a:tc>
                  <a:txBody>
                    <a:bodyPr/>
                    <a:lstStyle/>
                    <a:p>
                      <a:pPr algn="r" fontAlgn="b"/>
                      <a:r>
                        <a:rPr lang="en-US" sz="1600" b="1" i="0" u="none" strike="noStrike">
                          <a:solidFill>
                            <a:srgbClr val="000000"/>
                          </a:solidFill>
                          <a:effectLst/>
                          <a:latin typeface="Century Gothic" panose="020B0502020202020204" pitchFamily="34" charset="0"/>
                        </a:rPr>
                        <a:t>-0.1%</a:t>
                      </a:r>
                    </a:p>
                  </a:txBody>
                  <a:tcPr marL="6350" marR="6350" marT="6350" marB="0" anchor="b">
                    <a:lnL>
                      <a:noFill/>
                    </a:lnL>
                    <a:lnR>
                      <a:noFill/>
                    </a:lnR>
                    <a:lnT>
                      <a:noFill/>
                    </a:lnT>
                    <a:lnB>
                      <a:noFill/>
                    </a:lnB>
                    <a:solidFill>
                      <a:srgbClr val="FAFAFE"/>
                    </a:solidFill>
                  </a:tcPr>
                </a:tc>
                <a:tc>
                  <a:txBody>
                    <a:bodyPr/>
                    <a:lstStyle/>
                    <a:p>
                      <a:pPr algn="r" fontAlgn="b"/>
                      <a:r>
                        <a:rPr lang="en-US" sz="1600" b="1" i="0" u="none" strike="noStrike">
                          <a:solidFill>
                            <a:srgbClr val="000000"/>
                          </a:solidFill>
                          <a:effectLst/>
                          <a:latin typeface="Century Gothic" panose="020B0502020202020204" pitchFamily="34" charset="0"/>
                        </a:rPr>
                        <a:t>-0.3%</a:t>
                      </a:r>
                    </a:p>
                  </a:txBody>
                  <a:tcPr marL="6350" marR="6350" marT="6350" marB="0" anchor="b">
                    <a:lnL>
                      <a:noFill/>
                    </a:lnL>
                    <a:lnR>
                      <a:noFill/>
                    </a:lnR>
                    <a:lnT>
                      <a:noFill/>
                    </a:lnT>
                    <a:lnB>
                      <a:noFill/>
                    </a:lnB>
                    <a:solidFill>
                      <a:srgbClr val="F8F9FD"/>
                    </a:solidFill>
                  </a:tcPr>
                </a:tc>
                <a:tc>
                  <a:txBody>
                    <a:bodyPr/>
                    <a:lstStyle/>
                    <a:p>
                      <a:pPr algn="r" fontAlgn="b"/>
                      <a:r>
                        <a:rPr lang="en-US" sz="1600" b="1" i="0" u="none" strike="noStrike">
                          <a:solidFill>
                            <a:srgbClr val="000000"/>
                          </a:solidFill>
                          <a:effectLst/>
                          <a:latin typeface="Century Gothic" panose="020B0502020202020204" pitchFamily="34" charset="0"/>
                        </a:rPr>
                        <a:t>-0.5%</a:t>
                      </a:r>
                    </a:p>
                  </a:txBody>
                  <a:tcPr marL="6350" marR="6350" marT="6350" marB="0" anchor="b">
                    <a:lnL>
                      <a:noFill/>
                    </a:lnL>
                    <a:lnR>
                      <a:noFill/>
                    </a:lnR>
                    <a:lnT>
                      <a:noFill/>
                    </a:lnT>
                    <a:lnB>
                      <a:noFill/>
                    </a:lnB>
                    <a:solidFill>
                      <a:srgbClr val="F6F7FC"/>
                    </a:solidFill>
                  </a:tcPr>
                </a:tc>
                <a:tc>
                  <a:txBody>
                    <a:bodyPr/>
                    <a:lstStyle/>
                    <a:p>
                      <a:pPr algn="r" fontAlgn="b"/>
                      <a:r>
                        <a:rPr lang="en-US" sz="1600" b="1" i="0" u="none" strike="noStrike">
                          <a:solidFill>
                            <a:srgbClr val="000000"/>
                          </a:solidFill>
                          <a:effectLst/>
                          <a:latin typeface="Century Gothic" panose="020B0502020202020204" pitchFamily="34" charset="0"/>
                        </a:rPr>
                        <a:t>-0.4%</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6F8FD"/>
                    </a:solidFill>
                  </a:tcPr>
                </a:tc>
                <a:extLst>
                  <a:ext uri="{0D108BD9-81ED-4DB2-BD59-A6C34878D82A}">
                    <a16:rowId xmlns:a16="http://schemas.microsoft.com/office/drawing/2014/main" val="1722241710"/>
                  </a:ext>
                </a:extLst>
              </a:tr>
              <a:tr h="328098">
                <a:tc>
                  <a:txBody>
                    <a:bodyPr/>
                    <a:lstStyle/>
                    <a:p>
                      <a:pPr algn="r" fontAlgn="b"/>
                      <a:r>
                        <a:rPr lang="en-US" sz="1400" b="0" i="0" u="none" strike="noStrike">
                          <a:solidFill>
                            <a:srgbClr val="000000"/>
                          </a:solidFill>
                          <a:effectLst/>
                          <a:latin typeface="Century Gothic" panose="020B0502020202020204" pitchFamily="34" charset="0"/>
                        </a:rPr>
                        <a:t>US Small Cap</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600" b="1" i="0" u="none" strike="noStrike">
                          <a:solidFill>
                            <a:srgbClr val="000000"/>
                          </a:solidFill>
                          <a:effectLst/>
                          <a:latin typeface="Century Gothic" panose="020B0502020202020204" pitchFamily="34" charset="0"/>
                        </a:rPr>
                        <a:t>0.1%</a:t>
                      </a:r>
                    </a:p>
                  </a:txBody>
                  <a:tcPr marL="6350" marR="6350" marT="6350" marB="0" anchor="b">
                    <a:lnL>
                      <a:noFill/>
                    </a:lnL>
                    <a:lnR>
                      <a:noFill/>
                    </a:lnR>
                    <a:lnT>
                      <a:noFill/>
                    </a:lnT>
                    <a:lnB>
                      <a:noFill/>
                    </a:lnB>
                    <a:solidFill>
                      <a:srgbClr val="FCFBFE"/>
                    </a:solidFill>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a:noFill/>
                    </a:lnR>
                    <a:lnT>
                      <a:noFill/>
                    </a:lnT>
                    <a:lnB>
                      <a:noFill/>
                    </a:lnB>
                    <a:solidFill>
                      <a:srgbClr val="FBFBFE"/>
                    </a:solidFill>
                  </a:tcPr>
                </a:tc>
                <a:tc>
                  <a:txBody>
                    <a:bodyPr/>
                    <a:lstStyle/>
                    <a:p>
                      <a:pPr algn="r" fontAlgn="b"/>
                      <a:r>
                        <a:rPr lang="en-US" sz="1600" b="1" i="0" u="none" strike="noStrike">
                          <a:solidFill>
                            <a:srgbClr val="000000"/>
                          </a:solidFill>
                          <a:effectLst/>
                          <a:latin typeface="Century Gothic" panose="020B0502020202020204" pitchFamily="34" charset="0"/>
                        </a:rPr>
                        <a:t>-0.1%</a:t>
                      </a:r>
                    </a:p>
                  </a:txBody>
                  <a:tcPr marL="6350" marR="6350" marT="6350" marB="0" anchor="b">
                    <a:lnL>
                      <a:noFill/>
                    </a:lnL>
                    <a:lnR>
                      <a:noFill/>
                    </a:lnR>
                    <a:lnT>
                      <a:noFill/>
                    </a:lnT>
                    <a:lnB>
                      <a:noFill/>
                    </a:lnB>
                    <a:solidFill>
                      <a:srgbClr val="FAFBFE"/>
                    </a:solidFill>
                  </a:tcPr>
                </a:tc>
                <a:tc>
                  <a:txBody>
                    <a:bodyPr/>
                    <a:lstStyle/>
                    <a:p>
                      <a:pPr algn="r" fontAlgn="b"/>
                      <a:r>
                        <a:rPr lang="en-US" sz="1600" b="1" i="0" u="none" strike="noStrike">
                          <a:solidFill>
                            <a:srgbClr val="000000"/>
                          </a:solidFill>
                          <a:effectLst/>
                          <a:latin typeface="Century Gothic" panose="020B0502020202020204" pitchFamily="34" charset="0"/>
                        </a:rPr>
                        <a:t>-0.1%</a:t>
                      </a:r>
                    </a:p>
                  </a:txBody>
                  <a:tcPr marL="6350" marR="6350" marT="6350" marB="0" anchor="b">
                    <a:lnL>
                      <a:noFill/>
                    </a:lnL>
                    <a:lnR>
                      <a:noFill/>
                    </a:lnR>
                    <a:lnT>
                      <a:noFill/>
                    </a:lnT>
                    <a:lnB>
                      <a:noFill/>
                    </a:lnB>
                    <a:solidFill>
                      <a:srgbClr val="FAFAFE"/>
                    </a:solidFill>
                  </a:tcPr>
                </a:tc>
                <a:tc>
                  <a:txBody>
                    <a:bodyPr/>
                    <a:lstStyle/>
                    <a:p>
                      <a:pPr algn="r" fontAlgn="b"/>
                      <a:r>
                        <a:rPr lang="en-US" sz="1600" b="1" i="0" u="none" strike="noStrike">
                          <a:solidFill>
                            <a:srgbClr val="000000"/>
                          </a:solidFill>
                          <a:effectLst/>
                          <a:latin typeface="Century Gothic" panose="020B0502020202020204" pitchFamily="34" charset="0"/>
                        </a:rPr>
                        <a:t>-0.2%</a:t>
                      </a:r>
                    </a:p>
                  </a:txBody>
                  <a:tcPr marL="6350" marR="6350" marT="6350" marB="0" anchor="b">
                    <a:lnL>
                      <a:noFill/>
                    </a:lnL>
                    <a:lnR>
                      <a:noFill/>
                    </a:lnR>
                    <a:lnT>
                      <a:noFill/>
                    </a:lnT>
                    <a:lnB>
                      <a:noFill/>
                    </a:lnB>
                    <a:solidFill>
                      <a:srgbClr val="F9FAFE"/>
                    </a:solidFill>
                  </a:tcPr>
                </a:tc>
                <a:tc>
                  <a:txBody>
                    <a:bodyPr/>
                    <a:lstStyle/>
                    <a:p>
                      <a:pPr algn="r" fontAlgn="b"/>
                      <a:r>
                        <a:rPr lang="en-US" sz="1600" b="1" i="0" u="none" strike="noStrike">
                          <a:solidFill>
                            <a:srgbClr val="000000"/>
                          </a:solidFill>
                          <a:effectLst/>
                          <a:latin typeface="Century Gothic" panose="020B0502020202020204" pitchFamily="34" charset="0"/>
                        </a:rPr>
                        <a:t>-0.2%</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9FAFE"/>
                    </a:solidFill>
                  </a:tcPr>
                </a:tc>
                <a:extLst>
                  <a:ext uri="{0D108BD9-81ED-4DB2-BD59-A6C34878D82A}">
                    <a16:rowId xmlns:a16="http://schemas.microsoft.com/office/drawing/2014/main" val="520452904"/>
                  </a:ext>
                </a:extLst>
              </a:tr>
              <a:tr h="328098">
                <a:tc>
                  <a:txBody>
                    <a:bodyPr/>
                    <a:lstStyle/>
                    <a:p>
                      <a:pPr algn="r" fontAlgn="b"/>
                      <a:r>
                        <a:rPr lang="en-US" sz="1400" b="0" i="0" u="none" strike="noStrike">
                          <a:solidFill>
                            <a:srgbClr val="000000"/>
                          </a:solidFill>
                          <a:effectLst/>
                          <a:latin typeface="Century Gothic" panose="020B0502020202020204" pitchFamily="34" charset="0"/>
                        </a:rPr>
                        <a:t>Min Vol</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600" b="1" i="0" u="none" strike="noStrike">
                          <a:solidFill>
                            <a:srgbClr val="000000"/>
                          </a:solidFill>
                          <a:effectLst/>
                          <a:latin typeface="Century Gothic" panose="020B0502020202020204" pitchFamily="34" charset="0"/>
                        </a:rPr>
                        <a:t>-0.7%</a:t>
                      </a:r>
                    </a:p>
                  </a:txBody>
                  <a:tcPr marL="6350" marR="6350" marT="6350" marB="0" anchor="b">
                    <a:lnL>
                      <a:noFill/>
                    </a:lnL>
                    <a:lnR>
                      <a:noFill/>
                    </a:lnR>
                    <a:lnT>
                      <a:noFill/>
                    </a:lnT>
                    <a:lnB>
                      <a:noFill/>
                    </a:lnB>
                    <a:solidFill>
                      <a:srgbClr val="F2F5FB"/>
                    </a:solidFill>
                  </a:tcPr>
                </a:tc>
                <a:tc>
                  <a:txBody>
                    <a:bodyPr/>
                    <a:lstStyle/>
                    <a:p>
                      <a:pPr algn="r" fontAlgn="b"/>
                      <a:r>
                        <a:rPr lang="en-US" sz="1600" b="1" i="0" u="none" strike="noStrike">
                          <a:solidFill>
                            <a:srgbClr val="000000"/>
                          </a:solidFill>
                          <a:effectLst/>
                          <a:latin typeface="Century Gothic" panose="020B0502020202020204" pitchFamily="34" charset="0"/>
                        </a:rPr>
                        <a:t>-0.9%</a:t>
                      </a:r>
                    </a:p>
                  </a:txBody>
                  <a:tcPr marL="6350" marR="6350" marT="6350" marB="0" anchor="b">
                    <a:lnL>
                      <a:noFill/>
                    </a:lnL>
                    <a:lnR>
                      <a:noFill/>
                    </a:lnR>
                    <a:lnT>
                      <a:noFill/>
                    </a:lnT>
                    <a:lnB>
                      <a:noFill/>
                    </a:lnB>
                    <a:solidFill>
                      <a:srgbClr val="F0F4FB"/>
                    </a:solidFill>
                  </a:tcPr>
                </a:tc>
                <a:tc>
                  <a:txBody>
                    <a:bodyPr/>
                    <a:lstStyle/>
                    <a:p>
                      <a:pPr algn="r" fontAlgn="b"/>
                      <a:r>
                        <a:rPr lang="en-US" sz="1600" b="1" i="0" u="none" strike="noStrike">
                          <a:solidFill>
                            <a:srgbClr val="000000"/>
                          </a:solidFill>
                          <a:effectLst/>
                          <a:latin typeface="Century Gothic" panose="020B0502020202020204" pitchFamily="34" charset="0"/>
                        </a:rPr>
                        <a:t>-0.8%</a:t>
                      </a:r>
                    </a:p>
                  </a:txBody>
                  <a:tcPr marL="6350" marR="6350" marT="6350" marB="0" anchor="b">
                    <a:lnL>
                      <a:noFill/>
                    </a:lnL>
                    <a:lnR>
                      <a:noFill/>
                    </a:lnR>
                    <a:lnT>
                      <a:noFill/>
                    </a:lnT>
                    <a:lnB>
                      <a:noFill/>
                    </a:lnB>
                    <a:solidFill>
                      <a:srgbClr val="F1F4FB"/>
                    </a:solidFill>
                  </a:tcPr>
                </a:tc>
                <a:tc>
                  <a:txBody>
                    <a:bodyPr/>
                    <a:lstStyle/>
                    <a:p>
                      <a:pPr algn="r" fontAlgn="b"/>
                      <a:r>
                        <a:rPr lang="en-US" sz="1600" b="1" i="0" u="none" strike="noStrike">
                          <a:solidFill>
                            <a:srgbClr val="000000"/>
                          </a:solidFill>
                          <a:effectLst/>
                          <a:latin typeface="Century Gothic" panose="020B0502020202020204" pitchFamily="34" charset="0"/>
                        </a:rPr>
                        <a:t>-0.6%</a:t>
                      </a:r>
                    </a:p>
                  </a:txBody>
                  <a:tcPr marL="6350" marR="6350" marT="6350" marB="0" anchor="b">
                    <a:lnL>
                      <a:noFill/>
                    </a:lnL>
                    <a:lnR>
                      <a:noFill/>
                    </a:lnR>
                    <a:lnT>
                      <a:noFill/>
                    </a:lnT>
                    <a:lnB>
                      <a:noFill/>
                    </a:lnB>
                    <a:solidFill>
                      <a:srgbClr val="F4F6FC"/>
                    </a:solidFill>
                  </a:tcPr>
                </a:tc>
                <a:tc>
                  <a:txBody>
                    <a:bodyPr/>
                    <a:lstStyle/>
                    <a:p>
                      <a:pPr algn="r" fontAlgn="b"/>
                      <a:r>
                        <a:rPr lang="en-US" sz="1600" b="1" i="0" u="none" strike="noStrike">
                          <a:solidFill>
                            <a:srgbClr val="000000"/>
                          </a:solidFill>
                          <a:effectLst/>
                          <a:latin typeface="Century Gothic" panose="020B0502020202020204" pitchFamily="34" charset="0"/>
                        </a:rPr>
                        <a:t>-0.3%</a:t>
                      </a:r>
                    </a:p>
                  </a:txBody>
                  <a:tcPr marL="6350" marR="6350" marT="6350" marB="0" anchor="b">
                    <a:lnL>
                      <a:noFill/>
                    </a:lnL>
                    <a:lnR>
                      <a:noFill/>
                    </a:lnR>
                    <a:lnT>
                      <a:noFill/>
                    </a:lnT>
                    <a:lnB>
                      <a:noFill/>
                    </a:lnB>
                    <a:solidFill>
                      <a:srgbClr val="F8F9FD"/>
                    </a:solidFill>
                  </a:tcPr>
                </a:tc>
                <a:tc>
                  <a:txBody>
                    <a:bodyPr/>
                    <a:lstStyle/>
                    <a:p>
                      <a:pPr algn="r" fontAlgn="b"/>
                      <a:r>
                        <a:rPr lang="en-US" sz="1600" b="1" i="0" u="none" strike="noStrike">
                          <a:solidFill>
                            <a:srgbClr val="000000"/>
                          </a:solidFill>
                          <a:effectLst/>
                          <a:latin typeface="Century Gothic" panose="020B0502020202020204" pitchFamily="34" charset="0"/>
                        </a:rPr>
                        <a:t>-0.1%</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BFBFE"/>
                    </a:solidFill>
                  </a:tcPr>
                </a:tc>
                <a:extLst>
                  <a:ext uri="{0D108BD9-81ED-4DB2-BD59-A6C34878D82A}">
                    <a16:rowId xmlns:a16="http://schemas.microsoft.com/office/drawing/2014/main" val="4036775800"/>
                  </a:ext>
                </a:extLst>
              </a:tr>
              <a:tr h="328098">
                <a:tc>
                  <a:txBody>
                    <a:bodyPr/>
                    <a:lstStyle/>
                    <a:p>
                      <a:pPr algn="r" fontAlgn="b"/>
                      <a:r>
                        <a:rPr lang="en-US" sz="1400" b="0" i="0" u="none" strike="noStrike">
                          <a:solidFill>
                            <a:srgbClr val="000000"/>
                          </a:solidFill>
                          <a:effectLst/>
                          <a:latin typeface="Century Gothic" panose="020B0502020202020204" pitchFamily="34" charset="0"/>
                        </a:rPr>
                        <a:t>Developed</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a:noFill/>
                    </a:lnR>
                    <a:lnT>
                      <a:noFill/>
                    </a:lnT>
                    <a:lnB>
                      <a:noFill/>
                    </a:lnB>
                    <a:solidFill>
                      <a:srgbClr val="FBFBFE"/>
                    </a:solidFill>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a:noFill/>
                    </a:lnR>
                    <a:lnT>
                      <a:noFill/>
                    </a:lnT>
                    <a:lnB>
                      <a:noFill/>
                    </a:lnB>
                    <a:solidFill>
                      <a:srgbClr val="FCFCFF"/>
                    </a:solidFill>
                  </a:tcPr>
                </a:tc>
                <a:tc>
                  <a:txBody>
                    <a:bodyPr/>
                    <a:lstStyle/>
                    <a:p>
                      <a:pPr algn="r" fontAlgn="b"/>
                      <a:r>
                        <a:rPr lang="en-US" sz="1600" b="1" i="0" u="none" strike="noStrike">
                          <a:solidFill>
                            <a:srgbClr val="000000"/>
                          </a:solidFill>
                          <a:effectLst/>
                          <a:latin typeface="Century Gothic" panose="020B0502020202020204" pitchFamily="34" charset="0"/>
                        </a:rPr>
                        <a:t>0.2%</a:t>
                      </a:r>
                    </a:p>
                  </a:txBody>
                  <a:tcPr marL="6350" marR="6350" marT="6350" marB="0" anchor="b">
                    <a:lnL>
                      <a:noFill/>
                    </a:lnL>
                    <a:lnR>
                      <a:noFill/>
                    </a:lnR>
                    <a:lnT>
                      <a:noFill/>
                    </a:lnT>
                    <a:lnB>
                      <a:noFill/>
                    </a:lnB>
                    <a:solidFill>
                      <a:srgbClr val="FCF9FC"/>
                    </a:solidFill>
                  </a:tcPr>
                </a:tc>
                <a:tc>
                  <a:txBody>
                    <a:bodyPr/>
                    <a:lstStyle/>
                    <a:p>
                      <a:pPr algn="r" fontAlgn="b"/>
                      <a:r>
                        <a:rPr lang="en-US" sz="1600" b="1" i="0" u="none" strike="noStrike">
                          <a:solidFill>
                            <a:srgbClr val="000000"/>
                          </a:solidFill>
                          <a:effectLst/>
                          <a:latin typeface="Century Gothic" panose="020B0502020202020204" pitchFamily="34" charset="0"/>
                        </a:rPr>
                        <a:t>0.3%</a:t>
                      </a:r>
                    </a:p>
                  </a:txBody>
                  <a:tcPr marL="6350" marR="6350" marT="6350" marB="0" anchor="b">
                    <a:lnL>
                      <a:noFill/>
                    </a:lnL>
                    <a:lnR>
                      <a:noFill/>
                    </a:lnR>
                    <a:lnT>
                      <a:noFill/>
                    </a:lnT>
                    <a:lnB>
                      <a:noFill/>
                    </a:lnB>
                    <a:solidFill>
                      <a:srgbClr val="FCF8FB"/>
                    </a:solidFill>
                  </a:tcPr>
                </a:tc>
                <a:tc>
                  <a:txBody>
                    <a:bodyPr/>
                    <a:lstStyle/>
                    <a:p>
                      <a:pPr algn="r" fontAlgn="b"/>
                      <a:r>
                        <a:rPr lang="en-US" sz="1600" b="1" i="0" u="none" strike="noStrike">
                          <a:solidFill>
                            <a:srgbClr val="000000"/>
                          </a:solidFill>
                          <a:effectLst/>
                          <a:latin typeface="Century Gothic" panose="020B0502020202020204" pitchFamily="34" charset="0"/>
                        </a:rPr>
                        <a:t>0.3%</a:t>
                      </a:r>
                    </a:p>
                  </a:txBody>
                  <a:tcPr marL="6350" marR="6350" marT="6350" marB="0" anchor="b">
                    <a:lnL>
                      <a:noFill/>
                    </a:lnL>
                    <a:lnR>
                      <a:noFill/>
                    </a:lnR>
                    <a:lnT>
                      <a:noFill/>
                    </a:lnT>
                    <a:lnB>
                      <a:noFill/>
                    </a:lnB>
                    <a:solidFill>
                      <a:srgbClr val="FCF8FB"/>
                    </a:solidFill>
                  </a:tcPr>
                </a:tc>
                <a:tc>
                  <a:txBody>
                    <a:bodyPr/>
                    <a:lstStyle/>
                    <a:p>
                      <a:pPr algn="r" fontAlgn="b"/>
                      <a:r>
                        <a:rPr lang="en-US" sz="1600" b="1" i="0" u="none" strike="noStrike">
                          <a:solidFill>
                            <a:srgbClr val="000000"/>
                          </a:solidFill>
                          <a:effectLst/>
                          <a:latin typeface="Century Gothic" panose="020B0502020202020204" pitchFamily="34" charset="0"/>
                        </a:rPr>
                        <a:t>0.3%</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7FA"/>
                    </a:solidFill>
                  </a:tcPr>
                </a:tc>
                <a:extLst>
                  <a:ext uri="{0D108BD9-81ED-4DB2-BD59-A6C34878D82A}">
                    <a16:rowId xmlns:a16="http://schemas.microsoft.com/office/drawing/2014/main" val="56675764"/>
                  </a:ext>
                </a:extLst>
              </a:tr>
              <a:tr h="328098">
                <a:tc>
                  <a:txBody>
                    <a:bodyPr/>
                    <a:lstStyle/>
                    <a:p>
                      <a:pPr algn="r" fontAlgn="b"/>
                      <a:r>
                        <a:rPr lang="en-US" sz="1400" b="0" i="0" u="none" strike="noStrike">
                          <a:solidFill>
                            <a:srgbClr val="000000"/>
                          </a:solidFill>
                          <a:effectLst/>
                          <a:latin typeface="Century Gothic" panose="020B0502020202020204" pitchFamily="34" charset="0"/>
                        </a:rPr>
                        <a:t>EM</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600" b="1" i="0" u="none" strike="noStrike">
                          <a:solidFill>
                            <a:srgbClr val="000000"/>
                          </a:solidFill>
                          <a:effectLst/>
                          <a:latin typeface="Century Gothic" panose="020B0502020202020204" pitchFamily="34" charset="0"/>
                        </a:rPr>
                        <a:t>0.2%</a:t>
                      </a:r>
                    </a:p>
                  </a:txBody>
                  <a:tcPr marL="6350" marR="6350" marT="6350" marB="0" anchor="b">
                    <a:lnL>
                      <a:noFill/>
                    </a:lnL>
                    <a:lnR>
                      <a:noFill/>
                    </a:lnR>
                    <a:lnT>
                      <a:noFill/>
                    </a:lnT>
                    <a:lnB>
                      <a:noFill/>
                    </a:lnB>
                    <a:solidFill>
                      <a:srgbClr val="FCF9FC"/>
                    </a:solidFill>
                  </a:tcPr>
                </a:tc>
                <a:tc>
                  <a:txBody>
                    <a:bodyPr/>
                    <a:lstStyle/>
                    <a:p>
                      <a:pPr algn="r" fontAlgn="b"/>
                      <a:r>
                        <a:rPr lang="en-US" sz="1600" b="1" i="0" u="none" strike="noStrike">
                          <a:solidFill>
                            <a:srgbClr val="000000"/>
                          </a:solidFill>
                          <a:effectLst/>
                          <a:latin typeface="Century Gothic" panose="020B0502020202020204" pitchFamily="34" charset="0"/>
                        </a:rPr>
                        <a:t>0.4%</a:t>
                      </a:r>
                    </a:p>
                  </a:txBody>
                  <a:tcPr marL="6350" marR="6350" marT="6350" marB="0" anchor="b">
                    <a:lnL>
                      <a:noFill/>
                    </a:lnL>
                    <a:lnR>
                      <a:noFill/>
                    </a:lnR>
                    <a:lnT>
                      <a:noFill/>
                    </a:lnT>
                    <a:lnB>
                      <a:noFill/>
                    </a:lnB>
                    <a:solidFill>
                      <a:srgbClr val="FCF6F9"/>
                    </a:solidFill>
                  </a:tcPr>
                </a:tc>
                <a:tc>
                  <a:txBody>
                    <a:bodyPr/>
                    <a:lstStyle/>
                    <a:p>
                      <a:pPr algn="r" fontAlgn="b"/>
                      <a:r>
                        <a:rPr lang="en-US" sz="1600" b="1" i="0" u="none" strike="noStrike">
                          <a:solidFill>
                            <a:srgbClr val="000000"/>
                          </a:solidFill>
                          <a:effectLst/>
                          <a:latin typeface="Century Gothic" panose="020B0502020202020204" pitchFamily="34" charset="0"/>
                        </a:rPr>
                        <a:t>0.5%</a:t>
                      </a:r>
                    </a:p>
                  </a:txBody>
                  <a:tcPr marL="6350" marR="6350" marT="6350" marB="0" anchor="b">
                    <a:lnL>
                      <a:noFill/>
                    </a:lnL>
                    <a:lnR>
                      <a:noFill/>
                    </a:lnR>
                    <a:lnT>
                      <a:noFill/>
                    </a:lnT>
                    <a:lnB>
                      <a:noFill/>
                    </a:lnB>
                    <a:solidFill>
                      <a:srgbClr val="FCF4F7"/>
                    </a:solidFill>
                  </a:tcPr>
                </a:tc>
                <a:tc>
                  <a:txBody>
                    <a:bodyPr/>
                    <a:lstStyle/>
                    <a:p>
                      <a:pPr algn="r" fontAlgn="b"/>
                      <a:r>
                        <a:rPr lang="en-US" sz="1600" b="1" i="0" u="none" strike="noStrike">
                          <a:solidFill>
                            <a:srgbClr val="000000"/>
                          </a:solidFill>
                          <a:effectLst/>
                          <a:latin typeface="Century Gothic" panose="020B0502020202020204" pitchFamily="34" charset="0"/>
                        </a:rPr>
                        <a:t>0.5%</a:t>
                      </a:r>
                    </a:p>
                  </a:txBody>
                  <a:tcPr marL="6350" marR="6350" marT="6350" marB="0" anchor="b">
                    <a:lnL>
                      <a:noFill/>
                    </a:lnL>
                    <a:lnR>
                      <a:noFill/>
                    </a:lnR>
                    <a:lnT>
                      <a:noFill/>
                    </a:lnT>
                    <a:lnB>
                      <a:noFill/>
                    </a:lnB>
                    <a:solidFill>
                      <a:srgbClr val="FCF5F8"/>
                    </a:solidFill>
                  </a:tcPr>
                </a:tc>
                <a:tc>
                  <a:txBody>
                    <a:bodyPr/>
                    <a:lstStyle/>
                    <a:p>
                      <a:pPr algn="r" fontAlgn="b"/>
                      <a:r>
                        <a:rPr lang="en-US" sz="1600" b="1" i="0" u="none" strike="noStrike">
                          <a:solidFill>
                            <a:srgbClr val="000000"/>
                          </a:solidFill>
                          <a:effectLst/>
                          <a:latin typeface="Century Gothic" panose="020B0502020202020204" pitchFamily="34" charset="0"/>
                        </a:rPr>
                        <a:t>0.5%</a:t>
                      </a:r>
                    </a:p>
                  </a:txBody>
                  <a:tcPr marL="6350" marR="6350" marT="6350" marB="0" anchor="b">
                    <a:lnL>
                      <a:noFill/>
                    </a:lnL>
                    <a:lnR>
                      <a:noFill/>
                    </a:lnR>
                    <a:lnT>
                      <a:noFill/>
                    </a:lnT>
                    <a:lnB>
                      <a:noFill/>
                    </a:lnB>
                    <a:solidFill>
                      <a:srgbClr val="FCF5F8"/>
                    </a:solidFill>
                  </a:tcPr>
                </a:tc>
                <a:tc>
                  <a:txBody>
                    <a:bodyPr/>
                    <a:lstStyle/>
                    <a:p>
                      <a:pPr algn="r" fontAlgn="b"/>
                      <a:r>
                        <a:rPr lang="en-US" sz="1600" b="1" i="0" u="none" strike="noStrike">
                          <a:solidFill>
                            <a:srgbClr val="000000"/>
                          </a:solidFill>
                          <a:effectLst/>
                          <a:latin typeface="Century Gothic" panose="020B0502020202020204" pitchFamily="34" charset="0"/>
                        </a:rPr>
                        <a:t>0.4%</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7FA"/>
                    </a:solidFill>
                  </a:tcPr>
                </a:tc>
                <a:extLst>
                  <a:ext uri="{0D108BD9-81ED-4DB2-BD59-A6C34878D82A}">
                    <a16:rowId xmlns:a16="http://schemas.microsoft.com/office/drawing/2014/main" val="15246463"/>
                  </a:ext>
                </a:extLst>
              </a:tr>
              <a:tr h="328098">
                <a:tc>
                  <a:txBody>
                    <a:bodyPr/>
                    <a:lstStyle/>
                    <a:p>
                      <a:pPr algn="r" fontAlgn="b"/>
                      <a:r>
                        <a:rPr lang="en-US" sz="1400" b="0" i="0" u="none" strike="noStrike">
                          <a:solidFill>
                            <a:srgbClr val="000000"/>
                          </a:solidFill>
                          <a:effectLst/>
                          <a:latin typeface="Century Gothic" panose="020B0502020202020204" pitchFamily="34" charset="0"/>
                        </a:rPr>
                        <a:t>Gold</a:t>
                      </a:r>
                    </a:p>
                  </a:txBody>
                  <a:tcPr marL="6350" marR="6350" marT="6350" marB="0" anchor="b">
                    <a:lnL w="190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600" b="1" i="0" u="none" strike="noStrike">
                          <a:solidFill>
                            <a:srgbClr val="000000"/>
                          </a:solidFill>
                          <a:effectLst/>
                          <a:latin typeface="Century Gothic" panose="020B0502020202020204" pitchFamily="34" charset="0"/>
                        </a:rPr>
                        <a:t>0.5%</a:t>
                      </a:r>
                    </a:p>
                  </a:txBody>
                  <a:tcPr marL="6350" marR="6350" marT="6350" marB="0" anchor="b">
                    <a:lnL>
                      <a:noFill/>
                    </a:lnL>
                    <a:lnR>
                      <a:noFill/>
                    </a:lnR>
                    <a:lnT>
                      <a:noFill/>
                    </a:lnT>
                    <a:lnB>
                      <a:noFill/>
                    </a:lnB>
                    <a:solidFill>
                      <a:srgbClr val="FCF5F8"/>
                    </a:solidFill>
                  </a:tcPr>
                </a:tc>
                <a:tc>
                  <a:txBody>
                    <a:bodyPr/>
                    <a:lstStyle/>
                    <a:p>
                      <a:pPr algn="r" fontAlgn="b"/>
                      <a:r>
                        <a:rPr lang="en-US" sz="1600" b="1" i="0" u="none" strike="noStrike">
                          <a:solidFill>
                            <a:srgbClr val="000000"/>
                          </a:solidFill>
                          <a:effectLst/>
                          <a:latin typeface="Century Gothic" panose="020B0502020202020204" pitchFamily="34" charset="0"/>
                        </a:rPr>
                        <a:t>0.7%</a:t>
                      </a:r>
                    </a:p>
                  </a:txBody>
                  <a:tcPr marL="6350" marR="6350" marT="6350" marB="0" anchor="b">
                    <a:lnL>
                      <a:noFill/>
                    </a:lnL>
                    <a:lnR>
                      <a:noFill/>
                    </a:lnR>
                    <a:lnT>
                      <a:noFill/>
                    </a:lnT>
                    <a:lnB>
                      <a:noFill/>
                    </a:lnB>
                    <a:solidFill>
                      <a:srgbClr val="FCF2F5"/>
                    </a:solidFill>
                  </a:tcPr>
                </a:tc>
                <a:tc>
                  <a:txBody>
                    <a:bodyPr/>
                    <a:lstStyle/>
                    <a:p>
                      <a:pPr algn="r" fontAlgn="b"/>
                      <a:r>
                        <a:rPr lang="en-US" sz="1600" b="1" i="0" u="none" strike="noStrike">
                          <a:solidFill>
                            <a:srgbClr val="000000"/>
                          </a:solidFill>
                          <a:effectLst/>
                          <a:latin typeface="Century Gothic" panose="020B0502020202020204" pitchFamily="34" charset="0"/>
                        </a:rPr>
                        <a:t>0.4%</a:t>
                      </a:r>
                    </a:p>
                  </a:txBody>
                  <a:tcPr marL="6350" marR="6350" marT="6350" marB="0" anchor="b">
                    <a:lnL>
                      <a:noFill/>
                    </a:lnL>
                    <a:lnR>
                      <a:noFill/>
                    </a:lnR>
                    <a:lnT>
                      <a:noFill/>
                    </a:lnT>
                    <a:lnB>
                      <a:noFill/>
                    </a:lnB>
                    <a:solidFill>
                      <a:srgbClr val="FCF6F9"/>
                    </a:solidFill>
                  </a:tcPr>
                </a:tc>
                <a:tc>
                  <a:txBody>
                    <a:bodyPr/>
                    <a:lstStyle/>
                    <a:p>
                      <a:pPr algn="r" fontAlgn="b"/>
                      <a:r>
                        <a:rPr lang="en-US" sz="1600" b="1" i="0" u="none" strike="noStrike">
                          <a:solidFill>
                            <a:srgbClr val="000000"/>
                          </a:solidFill>
                          <a:effectLst/>
                          <a:latin typeface="Century Gothic" panose="020B0502020202020204" pitchFamily="34" charset="0"/>
                        </a:rPr>
                        <a:t>0.3%</a:t>
                      </a:r>
                    </a:p>
                  </a:txBody>
                  <a:tcPr marL="6350" marR="6350" marT="6350" marB="0" anchor="b">
                    <a:lnL>
                      <a:noFill/>
                    </a:lnL>
                    <a:lnR>
                      <a:noFill/>
                    </a:lnR>
                    <a:lnT>
                      <a:noFill/>
                    </a:lnT>
                    <a:lnB>
                      <a:noFill/>
                    </a:lnB>
                    <a:solidFill>
                      <a:srgbClr val="FCF8FB"/>
                    </a:solidFill>
                  </a:tcPr>
                </a:tc>
                <a:tc>
                  <a:txBody>
                    <a:bodyPr/>
                    <a:lstStyle/>
                    <a:p>
                      <a:pPr algn="r" fontAlgn="b"/>
                      <a:r>
                        <a:rPr lang="en-US" sz="1600" b="1" i="0" u="none" strike="noStrike">
                          <a:solidFill>
                            <a:srgbClr val="000000"/>
                          </a:solidFill>
                          <a:effectLst/>
                          <a:latin typeface="Century Gothic" panose="020B0502020202020204" pitchFamily="34" charset="0"/>
                        </a:rPr>
                        <a:t>0.1%</a:t>
                      </a:r>
                    </a:p>
                  </a:txBody>
                  <a:tcPr marL="6350" marR="6350" marT="6350" marB="0" anchor="b">
                    <a:lnL>
                      <a:noFill/>
                    </a:lnL>
                    <a:lnR>
                      <a:noFill/>
                    </a:lnR>
                    <a:lnT>
                      <a:noFill/>
                    </a:lnT>
                    <a:lnB>
                      <a:noFill/>
                    </a:lnB>
                    <a:solidFill>
                      <a:srgbClr val="FCFBFE"/>
                    </a:solidFill>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a:noFill/>
                    </a:lnB>
                    <a:solidFill>
                      <a:srgbClr val="FCFCFF"/>
                    </a:solidFill>
                  </a:tcPr>
                </a:tc>
                <a:extLst>
                  <a:ext uri="{0D108BD9-81ED-4DB2-BD59-A6C34878D82A}">
                    <a16:rowId xmlns:a16="http://schemas.microsoft.com/office/drawing/2014/main" val="1724372065"/>
                  </a:ext>
                </a:extLst>
              </a:tr>
              <a:tr h="328098">
                <a:tc>
                  <a:txBody>
                    <a:bodyPr/>
                    <a:lstStyle/>
                    <a:p>
                      <a:pPr algn="r" fontAlgn="b"/>
                      <a:r>
                        <a:rPr lang="en-US" sz="1400" b="0" i="0" u="none" strike="noStrike">
                          <a:solidFill>
                            <a:srgbClr val="000000"/>
                          </a:solidFill>
                          <a:effectLst/>
                          <a:latin typeface="Century Gothic" panose="020B0502020202020204" pitchFamily="34" charset="0"/>
                        </a:rPr>
                        <a:t>REITs</a:t>
                      </a:r>
                    </a:p>
                  </a:txBody>
                  <a:tcPr marL="6350" marR="6350" marT="6350" marB="0" anchor="b">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entury Gothic" panose="020B0502020202020204" pitchFamily="34" charset="0"/>
                        </a:rPr>
                        <a:t>0.1%</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CFCFF"/>
                    </a:solidFill>
                  </a:tcPr>
                </a:tc>
                <a:tc>
                  <a:txBody>
                    <a:bodyPr/>
                    <a:lstStyle/>
                    <a:p>
                      <a:pPr algn="r" fontAlgn="b"/>
                      <a:r>
                        <a:rPr lang="en-US" sz="1600" b="1" i="0" u="none" strike="noStrike">
                          <a:solidFill>
                            <a:srgbClr val="000000"/>
                          </a:solidFill>
                          <a:effectLst/>
                          <a:latin typeface="Century Gothic" panose="020B0502020202020204" pitchFamily="34" charset="0"/>
                        </a:rPr>
                        <a:t>0.1%</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CFBFE"/>
                    </a:solidFill>
                  </a:tcPr>
                </a:tc>
                <a:tc>
                  <a:txBody>
                    <a:bodyPr/>
                    <a:lstStyle/>
                    <a:p>
                      <a:pPr algn="r" fontAlgn="b"/>
                      <a:r>
                        <a:rPr lang="en-US" sz="1600" b="1" i="0" u="none" strike="noStrike">
                          <a:solidFill>
                            <a:srgbClr val="000000"/>
                          </a:solidFill>
                          <a:effectLst/>
                          <a:latin typeface="Century Gothic" panose="020B0502020202020204" pitchFamily="34" charset="0"/>
                        </a:rPr>
                        <a:t>0.1%</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CFBFE"/>
                    </a:solidFill>
                  </a:tcPr>
                </a:tc>
                <a:tc>
                  <a:txBody>
                    <a:bodyPr/>
                    <a:lstStyle/>
                    <a:p>
                      <a:pPr algn="r" fontAlgn="b"/>
                      <a:r>
                        <a:rPr lang="en-US" sz="1600" b="1" i="0" u="none" strike="noStrike">
                          <a:solidFill>
                            <a:srgbClr val="000000"/>
                          </a:solidFill>
                          <a:effectLst/>
                          <a:latin typeface="Century Gothic" panose="020B0502020202020204" pitchFamily="34" charset="0"/>
                        </a:rPr>
                        <a:t>0.1%</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CFBFE"/>
                    </a:solidFill>
                  </a:tcPr>
                </a:tc>
                <a:tc>
                  <a:txBody>
                    <a:bodyPr/>
                    <a:lstStyle/>
                    <a:p>
                      <a:pPr algn="r" fontAlgn="b"/>
                      <a:r>
                        <a:rPr lang="en-US" sz="1600" b="1" i="0" u="none" strike="noStrike">
                          <a:solidFill>
                            <a:srgbClr val="000000"/>
                          </a:solidFill>
                          <a:effectLst/>
                          <a:latin typeface="Century Gothic" panose="020B0502020202020204" pitchFamily="34" charset="0"/>
                        </a:rPr>
                        <a:t>0.1%</a:t>
                      </a:r>
                    </a:p>
                  </a:txBody>
                  <a:tcPr marL="6350" marR="6350" marT="6350" marB="0" anchor="b">
                    <a:lnL>
                      <a:noFill/>
                    </a:lnL>
                    <a:lnR>
                      <a:noFill/>
                    </a:lnR>
                    <a:lnT>
                      <a:noFill/>
                    </a:lnT>
                    <a:lnB w="19050" cap="flat" cmpd="sng" algn="ctr">
                      <a:solidFill>
                        <a:srgbClr val="000000"/>
                      </a:solidFill>
                      <a:prstDash val="solid"/>
                      <a:round/>
                      <a:headEnd type="none" w="med" len="med"/>
                      <a:tailEnd type="none" w="med" len="med"/>
                    </a:lnB>
                    <a:solidFill>
                      <a:srgbClr val="FCFBFE"/>
                    </a:solidFill>
                  </a:tcPr>
                </a:tc>
                <a:tc>
                  <a:txBody>
                    <a:bodyPr/>
                    <a:lstStyle/>
                    <a:p>
                      <a:pPr algn="r" fontAlgn="b"/>
                      <a:r>
                        <a:rPr lang="en-US" sz="1600" b="1" i="0" u="none" strike="noStrike">
                          <a:solidFill>
                            <a:srgbClr val="000000"/>
                          </a:solidFill>
                          <a:effectLst/>
                          <a:latin typeface="Century Gothic" panose="020B0502020202020204" pitchFamily="34" charset="0"/>
                        </a:rPr>
                        <a:t>0.0%</a:t>
                      </a:r>
                    </a:p>
                  </a:txBody>
                  <a:tcPr marL="6350" marR="6350" marT="6350" marB="0" anchor="b">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CFCFF"/>
                    </a:solidFill>
                  </a:tcPr>
                </a:tc>
                <a:extLst>
                  <a:ext uri="{0D108BD9-81ED-4DB2-BD59-A6C34878D82A}">
                    <a16:rowId xmlns:a16="http://schemas.microsoft.com/office/drawing/2014/main" val="3356604159"/>
                  </a:ext>
                </a:extLst>
              </a:tr>
            </a:tbl>
          </a:graphicData>
        </a:graphic>
      </p:graphicFrame>
      <p:sp>
        <p:nvSpPr>
          <p:cNvPr id="6" name="TextBox 5">
            <a:extLst>
              <a:ext uri="{FF2B5EF4-FFF2-40B4-BE49-F238E27FC236}">
                <a16:creationId xmlns:a16="http://schemas.microsoft.com/office/drawing/2014/main" id="{9E9D2661-BA83-4D8B-98CC-1BDB4EBD553F}"/>
              </a:ext>
            </a:extLst>
          </p:cNvPr>
          <p:cNvSpPr txBox="1"/>
          <p:nvPr/>
        </p:nvSpPr>
        <p:spPr>
          <a:xfrm>
            <a:off x="838200" y="6221004"/>
            <a:ext cx="11010544" cy="261610"/>
          </a:xfrm>
          <a:prstGeom prst="rect">
            <a:avLst/>
          </a:prstGeom>
          <a:noFill/>
        </p:spPr>
        <p:txBody>
          <a:bodyPr wrap="square" rtlCol="0">
            <a:spAutoFit/>
          </a:bodyPr>
          <a:lstStyle/>
          <a:p>
            <a:r>
              <a:rPr lang="en-US" sz="1050" dirty="0">
                <a:latin typeface="SemplicitaPro" panose="02000503000000000000" pitchFamily="50" charset="0"/>
              </a:rPr>
              <a:t>Data Sources: Bloomberg, US Bureau of Labor Statistics, New Frontier Estimation Process</a:t>
            </a:r>
          </a:p>
        </p:txBody>
      </p:sp>
    </p:spTree>
    <p:extLst>
      <p:ext uri="{BB962C8B-B14F-4D97-AF65-F5344CB8AC3E}">
        <p14:creationId xmlns:p14="http://schemas.microsoft.com/office/powerpoint/2010/main" val="2432010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9135-B235-4EBF-AEE3-72360B70914B}"/>
              </a:ext>
            </a:extLst>
          </p:cNvPr>
          <p:cNvSpPr>
            <a:spLocks noGrp="1"/>
          </p:cNvSpPr>
          <p:nvPr>
            <p:ph type="title"/>
          </p:nvPr>
        </p:nvSpPr>
        <p:spPr/>
        <p:txBody>
          <a:bodyPr/>
          <a:lstStyle/>
          <a:p>
            <a:r>
              <a:rPr lang="en-US">
                <a:latin typeface="SemplicitaPro"/>
                <a:cs typeface="Calibri Light"/>
              </a:rPr>
              <a:t>Summary</a:t>
            </a:r>
            <a:endParaRPr lang="en-US">
              <a:latin typeface="SemplicitaPro"/>
            </a:endParaRPr>
          </a:p>
        </p:txBody>
      </p:sp>
      <p:sp>
        <p:nvSpPr>
          <p:cNvPr id="3" name="Content Placeholder 2">
            <a:extLst>
              <a:ext uri="{FF2B5EF4-FFF2-40B4-BE49-F238E27FC236}">
                <a16:creationId xmlns:a16="http://schemas.microsoft.com/office/drawing/2014/main" id="{38B68B99-F5AF-3580-41FC-BEF53BBEC1FC}"/>
              </a:ext>
            </a:extLst>
          </p:cNvPr>
          <p:cNvSpPr>
            <a:spLocks noGrp="1"/>
          </p:cNvSpPr>
          <p:nvPr>
            <p:ph idx="1"/>
          </p:nvPr>
        </p:nvSpPr>
        <p:spPr/>
        <p:txBody>
          <a:bodyPr vert="horz" lIns="91440" tIns="45720" rIns="91440" bIns="45720" rtlCol="0" anchor="t">
            <a:normAutofit/>
          </a:bodyPr>
          <a:lstStyle/>
          <a:p>
            <a:r>
              <a:rPr lang="en-US">
                <a:latin typeface="SemplicitaPro"/>
                <a:cs typeface="Calibri"/>
              </a:rPr>
              <a:t>These scenarios are for illustration and are not fully rendered investment portfolios!</a:t>
            </a:r>
          </a:p>
          <a:p>
            <a:r>
              <a:rPr lang="en-US">
                <a:latin typeface="SemplicitaPro"/>
                <a:cs typeface="Calibri"/>
              </a:rPr>
              <a:t>Every change to the inputs has consequences across the whole portfolio</a:t>
            </a:r>
          </a:p>
          <a:p>
            <a:r>
              <a:rPr lang="en-US">
                <a:latin typeface="SemplicitaPro"/>
                <a:cs typeface="Calibri"/>
              </a:rPr>
              <a:t>Sometimes these consequences must be managed</a:t>
            </a:r>
          </a:p>
          <a:p>
            <a:r>
              <a:rPr lang="en-US">
                <a:latin typeface="SemplicitaPro"/>
                <a:cs typeface="Calibri"/>
              </a:rPr>
              <a:t>New Frontier's investment process is an interconnected model of how the assets behave together</a:t>
            </a:r>
          </a:p>
        </p:txBody>
      </p:sp>
    </p:spTree>
    <p:extLst>
      <p:ext uri="{BB962C8B-B14F-4D97-AF65-F5344CB8AC3E}">
        <p14:creationId xmlns:p14="http://schemas.microsoft.com/office/powerpoint/2010/main" val="3517905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9E1E3-FF51-4F22-A32A-EE1494282506}"/>
              </a:ext>
            </a:extLst>
          </p:cNvPr>
          <p:cNvSpPr>
            <a:spLocks noGrp="1"/>
          </p:cNvSpPr>
          <p:nvPr>
            <p:ph type="title"/>
          </p:nvPr>
        </p:nvSpPr>
        <p:spPr/>
        <p:txBody>
          <a:bodyPr>
            <a:normAutofit/>
          </a:bodyPr>
          <a:lstStyle/>
          <a:p>
            <a:pPr algn="ctr"/>
            <a:r>
              <a:rPr lang="en-US" sz="6600">
                <a:latin typeface="SemplicitaPro" panose="02000503000000000000" pitchFamily="50" charset="0"/>
              </a:rPr>
              <a:t>Q&amp;A</a:t>
            </a:r>
          </a:p>
        </p:txBody>
      </p:sp>
    </p:spTree>
    <p:extLst>
      <p:ext uri="{BB962C8B-B14F-4D97-AF65-F5344CB8AC3E}">
        <p14:creationId xmlns:p14="http://schemas.microsoft.com/office/powerpoint/2010/main" val="3183657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75BFA5A-28D2-46FC-B52F-1AB63361BFD3}"/>
              </a:ext>
            </a:extLst>
          </p:cNvPr>
          <p:cNvSpPr>
            <a:spLocks noGrp="1"/>
          </p:cNvSpPr>
          <p:nvPr>
            <p:ph sz="quarter" idx="12"/>
          </p:nvPr>
        </p:nvSpPr>
        <p:spPr>
          <a:xfrm>
            <a:off x="552922" y="4255691"/>
            <a:ext cx="5543078" cy="691131"/>
          </a:xfrm>
        </p:spPr>
        <p:txBody>
          <a:bodyPr>
            <a:normAutofit/>
          </a:bodyPr>
          <a:lstStyle/>
          <a:p>
            <a:pPr indent="0">
              <a:buNone/>
            </a:pPr>
            <a:r>
              <a:rPr lang="en-US" sz="3200">
                <a:latin typeface="SemplicitaPro" panose="02000503000000000000" pitchFamily="50" charset="0"/>
              </a:rPr>
              <a:t>Investment Principles</a:t>
            </a:r>
          </a:p>
        </p:txBody>
      </p:sp>
    </p:spTree>
    <p:extLst>
      <p:ext uri="{BB962C8B-B14F-4D97-AF65-F5344CB8AC3E}">
        <p14:creationId xmlns:p14="http://schemas.microsoft.com/office/powerpoint/2010/main" val="1756180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80831-3448-D024-61AC-C8CFCBC2D495}"/>
              </a:ext>
            </a:extLst>
          </p:cNvPr>
          <p:cNvSpPr>
            <a:spLocks noGrp="1"/>
          </p:cNvSpPr>
          <p:nvPr>
            <p:ph type="title"/>
          </p:nvPr>
        </p:nvSpPr>
        <p:spPr/>
        <p:txBody>
          <a:bodyPr/>
          <a:lstStyle/>
          <a:p>
            <a:r>
              <a:rPr lang="en-US" b="0" i="0" u="none" strike="noStrike">
                <a:effectLst/>
              </a:rPr>
              <a:t>Disclosures:</a:t>
            </a:r>
            <a:endParaRPr lang="en-US"/>
          </a:p>
        </p:txBody>
      </p:sp>
      <p:sp>
        <p:nvSpPr>
          <p:cNvPr id="3" name="Text Placeholder 4">
            <a:extLst>
              <a:ext uri="{FF2B5EF4-FFF2-40B4-BE49-F238E27FC236}">
                <a16:creationId xmlns:a16="http://schemas.microsoft.com/office/drawing/2014/main" id="{19FEA4A5-745B-4264-9CF9-3C9AD84963A5}"/>
              </a:ext>
            </a:extLst>
          </p:cNvPr>
          <p:cNvSpPr>
            <a:spLocks noGrp="1"/>
          </p:cNvSpPr>
          <p:nvPr/>
        </p:nvSpPr>
        <p:spPr>
          <a:xfrm>
            <a:off x="596900" y="1431131"/>
            <a:ext cx="10515600" cy="4351338"/>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Clr>
                <a:schemeClr val="accent2"/>
              </a:buClr>
              <a:buFont typeface="Arial" panose="020B0604020202020204" pitchFamily="34" charset="0"/>
              <a:buNone/>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accent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accent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l" fontAlgn="base">
              <a:spcAft>
                <a:spcPts val="800"/>
              </a:spcAft>
              <a:buNone/>
            </a:pPr>
            <a:r>
              <a:rPr lang="en-US" sz="1400" dirty="0">
                <a:solidFill>
                  <a:schemeClr val="bg1"/>
                </a:solidFill>
                <a:latin typeface="SemplicitaPro" panose="02000503000000000000" pitchFamily="50" charset="0"/>
              </a:rPr>
              <a:t>This information is for information purposes only. It does not constitute an offer or solicitation of securities or investment services or an endorsement thereof in any jurisdiction or in any circumstance in which such offer or solicitation is unlawful or not authorized. None of the information contained in this report constitutes, or is intended to constitute, a recommendation of any particular security or trading strategy or a determination by New Frontier that any security or trading strategy is suitable for any specific person. To the extent any of the information contained herein may be deemed to be investment advice, such information is impersonal and is not tailored to the investment needs of any specific person. All investments carry a risk of loss, including the possible loss of principal. There is no assurance that any investment will be profitable.</a:t>
            </a:r>
          </a:p>
          <a:p>
            <a:pPr marL="0" marR="0" algn="l" fontAlgn="base">
              <a:spcAft>
                <a:spcPts val="800"/>
              </a:spcAft>
            </a:pPr>
            <a:r>
              <a:rPr lang="en-US" sz="1400" dirty="0">
                <a:solidFill>
                  <a:schemeClr val="bg1"/>
                </a:solidFill>
                <a:latin typeface="SemplicitaPro" panose="02000503000000000000" pitchFamily="50" charset="0"/>
              </a:rPr>
              <a:t>New Frontier Advisors, LLC (“New Frontier”) is retained as a portfolio strategist (“Strategist”) to provide model portfolios. Model portfolios are provided either (1) to registered investment advisors or broker-dealers (“Financial Advisors”) through third-party asset management platforms (“Sponsors”) or (2) to individual clients where New Frontier acts as subadvisor to the client’s Financial Advisor and accesses the client’s account through a qualified custodian (“Custodian”) to execute the model portfolio’s transactions. New Frontier does not provide investment advisory services tailored to the individual needs and objectives of any investor. New Frontier acts solely as subadvisor, strategist, model provider, and/or model manager, and its relationship with any investor is limited to a </a:t>
            </a:r>
            <a:r>
              <a:rPr lang="en-US" sz="1400" dirty="0" err="1">
                <a:solidFill>
                  <a:schemeClr val="bg1"/>
                </a:solidFill>
                <a:latin typeface="SemplicitaPro" panose="02000503000000000000" pitchFamily="50" charset="0"/>
              </a:rPr>
              <a:t>subadvisory</a:t>
            </a:r>
            <a:r>
              <a:rPr lang="en-US" sz="1400" dirty="0">
                <a:solidFill>
                  <a:schemeClr val="bg1"/>
                </a:solidFill>
                <a:latin typeface="SemplicitaPro" panose="02000503000000000000" pitchFamily="50" charset="0"/>
              </a:rPr>
              <a:t> role working with the investor’s Financial Advisor. Investors should consult with their Financial Advisor if they have any questions concerning the information provided here.</a:t>
            </a:r>
          </a:p>
        </p:txBody>
      </p:sp>
      <p:sp>
        <p:nvSpPr>
          <p:cNvPr id="6" name="Slide Number Placeholder 3">
            <a:extLst>
              <a:ext uri="{FF2B5EF4-FFF2-40B4-BE49-F238E27FC236}">
                <a16:creationId xmlns:a16="http://schemas.microsoft.com/office/drawing/2014/main" id="{D0CD6EB4-0F21-945C-8E29-A188BDC012A4}"/>
              </a:ext>
            </a:extLst>
          </p:cNvPr>
          <p:cNvSpPr>
            <a:spLocks noGrp="1"/>
          </p:cNvSpPr>
          <p:nvPr>
            <p:ph type="sldNum" sz="quarter" idx="11"/>
          </p:nvPr>
        </p:nvSpPr>
        <p:spPr>
          <a:xfrm>
            <a:off x="11622917" y="6362613"/>
            <a:ext cx="352216" cy="365125"/>
          </a:xfrm>
        </p:spPr>
        <p:txBody>
          <a:bodyPr/>
          <a:lstStyle/>
          <a:p>
            <a:fld id="{6548A57E-3D93-ED44-ACB1-374FABDFB92A}" type="slidenum">
              <a:rPr lang="en-US" smtClean="0"/>
              <a:pPr/>
              <a:t>30</a:t>
            </a:fld>
            <a:endParaRPr lang="en-US"/>
          </a:p>
        </p:txBody>
      </p:sp>
      <p:sp>
        <p:nvSpPr>
          <p:cNvPr id="7" name="Footer Placeholder 6">
            <a:extLst>
              <a:ext uri="{FF2B5EF4-FFF2-40B4-BE49-F238E27FC236}">
                <a16:creationId xmlns:a16="http://schemas.microsoft.com/office/drawing/2014/main" id="{1BD4BB5A-BB71-BE3A-0979-4516A4173FCC}"/>
              </a:ext>
            </a:extLst>
          </p:cNvPr>
          <p:cNvSpPr txBox="1">
            <a:spLocks noGrp="1"/>
          </p:cNvSpPr>
          <p:nvPr>
            <p:ph type="ftr" sz="quarter" idx="10"/>
          </p:nvPr>
        </p:nvSpPr>
        <p:spPr>
          <a:xfrm>
            <a:off x="7172325" y="6436771"/>
            <a:ext cx="4114800" cy="216982"/>
          </a:xfrm>
          <a:prstGeom prst="rect">
            <a:avLst/>
          </a:prstGeom>
          <a:noFill/>
        </p:spPr>
        <p:txBody>
          <a:bodyPr wrap="square">
            <a:spAutoFit/>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2025 New Frontier Advisors LLC.  All rights reserved.</a:t>
            </a:r>
          </a:p>
        </p:txBody>
      </p:sp>
    </p:spTree>
    <p:extLst>
      <p:ext uri="{BB962C8B-B14F-4D97-AF65-F5344CB8AC3E}">
        <p14:creationId xmlns:p14="http://schemas.microsoft.com/office/powerpoint/2010/main" val="290026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80831-3448-D024-61AC-C8CFCBC2D495}"/>
              </a:ext>
            </a:extLst>
          </p:cNvPr>
          <p:cNvSpPr>
            <a:spLocks noGrp="1"/>
          </p:cNvSpPr>
          <p:nvPr>
            <p:ph type="title"/>
          </p:nvPr>
        </p:nvSpPr>
        <p:spPr/>
        <p:txBody>
          <a:bodyPr/>
          <a:lstStyle/>
          <a:p>
            <a:r>
              <a:rPr lang="en-US" b="0" i="0" u="none" strike="noStrike">
                <a:effectLst/>
              </a:rPr>
              <a:t>Disclosures:</a:t>
            </a:r>
            <a:endParaRPr lang="en-US"/>
          </a:p>
        </p:txBody>
      </p:sp>
      <p:sp>
        <p:nvSpPr>
          <p:cNvPr id="3" name="Text Placeholder 4">
            <a:extLst>
              <a:ext uri="{FF2B5EF4-FFF2-40B4-BE49-F238E27FC236}">
                <a16:creationId xmlns:a16="http://schemas.microsoft.com/office/drawing/2014/main" id="{19FEA4A5-745B-4264-9CF9-3C9AD84963A5}"/>
              </a:ext>
            </a:extLst>
          </p:cNvPr>
          <p:cNvSpPr>
            <a:spLocks noGrp="1"/>
          </p:cNvSpPr>
          <p:nvPr/>
        </p:nvSpPr>
        <p:spPr>
          <a:xfrm>
            <a:off x="596900" y="1173956"/>
            <a:ext cx="10515600" cy="4351338"/>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Clr>
                <a:schemeClr val="accent2"/>
              </a:buClr>
              <a:buFont typeface="Arial" panose="020B0604020202020204" pitchFamily="34" charset="0"/>
              <a:buNone/>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1pPr>
            <a:lvl2pPr marL="285750" indent="-285750" algn="just" defTabSz="914400" rtl="0" eaLnBrk="1" latinLnBrk="0" hangingPunct="1">
              <a:lnSpc>
                <a:spcPct val="90000"/>
              </a:lnSpc>
              <a:spcBef>
                <a:spcPts val="500"/>
              </a:spcBef>
              <a:buClr>
                <a:schemeClr val="accent2"/>
              </a:buClr>
              <a:buFont typeface="Arial" panose="020B0604020202020204" pitchFamily="34" charset="0"/>
              <a:buChar char="•"/>
              <a:tabLst/>
              <a:defRPr sz="16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2pPr>
            <a:lvl3pPr marL="573088" indent="-287338" algn="just" defTabSz="914400" rtl="0" eaLnBrk="1" latinLnBrk="0" hangingPunct="1">
              <a:lnSpc>
                <a:spcPct val="90000"/>
              </a:lnSpc>
              <a:spcBef>
                <a:spcPts val="500"/>
              </a:spcBef>
              <a:buClr>
                <a:schemeClr val="accent2"/>
              </a:buClr>
              <a:buFont typeface="Arial" panose="020B0604020202020204" pitchFamily="34" charset="0"/>
              <a:buChar char="•"/>
              <a:tabLst/>
              <a:defRPr sz="14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3pPr>
            <a:lvl4pPr marL="971550" indent="-304800"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4pPr>
            <a:lvl5pPr marL="1317625" indent="-263525" algn="just" defTabSz="914400" rtl="0" eaLnBrk="1" latinLnBrk="0" hangingPunct="1">
              <a:lnSpc>
                <a:spcPct val="90000"/>
              </a:lnSpc>
              <a:spcBef>
                <a:spcPts val="500"/>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spcBef>
                <a:spcPts val="0"/>
              </a:spcBef>
              <a:spcAft>
                <a:spcPts val="0"/>
              </a:spcAft>
            </a:pPr>
            <a:endParaRPr lang="en-US" sz="1800" dirty="0">
              <a:solidFill>
                <a:schemeClr val="bg1"/>
              </a:solidFill>
              <a:effectLst/>
              <a:latin typeface="SemplicitaPro" panose="02000503000000000000" pitchFamily="50" charset="0"/>
              <a:ea typeface="Aptos" panose="020B0004020202020204" pitchFamily="34" charset="0"/>
              <a:cs typeface="Aptos" panose="020B0004020202020204" pitchFamily="34" charset="0"/>
            </a:endParaRPr>
          </a:p>
        </p:txBody>
      </p:sp>
      <p:sp>
        <p:nvSpPr>
          <p:cNvPr id="6" name="Slide Number Placeholder 3">
            <a:extLst>
              <a:ext uri="{FF2B5EF4-FFF2-40B4-BE49-F238E27FC236}">
                <a16:creationId xmlns:a16="http://schemas.microsoft.com/office/drawing/2014/main" id="{D0CD6EB4-0F21-945C-8E29-A188BDC012A4}"/>
              </a:ext>
            </a:extLst>
          </p:cNvPr>
          <p:cNvSpPr>
            <a:spLocks noGrp="1"/>
          </p:cNvSpPr>
          <p:nvPr>
            <p:ph type="sldNum" sz="quarter" idx="11"/>
          </p:nvPr>
        </p:nvSpPr>
        <p:spPr>
          <a:xfrm>
            <a:off x="11622917" y="6362613"/>
            <a:ext cx="352216" cy="365125"/>
          </a:xfrm>
        </p:spPr>
        <p:txBody>
          <a:bodyPr/>
          <a:lstStyle/>
          <a:p>
            <a:fld id="{6548A57E-3D93-ED44-ACB1-374FABDFB92A}" type="slidenum">
              <a:rPr lang="en-US" smtClean="0"/>
              <a:pPr/>
              <a:t>31</a:t>
            </a:fld>
            <a:endParaRPr lang="en-US"/>
          </a:p>
        </p:txBody>
      </p:sp>
      <p:sp>
        <p:nvSpPr>
          <p:cNvPr id="7" name="Footer Placeholder 6">
            <a:extLst>
              <a:ext uri="{FF2B5EF4-FFF2-40B4-BE49-F238E27FC236}">
                <a16:creationId xmlns:a16="http://schemas.microsoft.com/office/drawing/2014/main" id="{1BD4BB5A-BB71-BE3A-0979-4516A4173FCC}"/>
              </a:ext>
            </a:extLst>
          </p:cNvPr>
          <p:cNvSpPr txBox="1">
            <a:spLocks noGrp="1"/>
          </p:cNvSpPr>
          <p:nvPr>
            <p:ph type="ftr" sz="quarter" idx="10"/>
          </p:nvPr>
        </p:nvSpPr>
        <p:spPr>
          <a:xfrm>
            <a:off x="7172325" y="6436771"/>
            <a:ext cx="4114800" cy="216982"/>
          </a:xfrm>
          <a:prstGeom prst="rect">
            <a:avLst/>
          </a:prstGeom>
          <a:noFill/>
        </p:spPr>
        <p:txBody>
          <a:bodyPr wrap="square">
            <a:spAutoFit/>
          </a:bodyPr>
          <a:lstStyle/>
          <a:p>
            <a:pPr algn="r" eaLnBrk="0" hangingPunct="0">
              <a:lnSpc>
                <a:spcPct val="90000"/>
              </a:lnSpc>
              <a:spcBef>
                <a:spcPct val="50000"/>
              </a:spcBef>
            </a:pPr>
            <a:r>
              <a:rPr lang="en-US" altLang="en-US" sz="900">
                <a:ea typeface="Tahoma" panose="020B0604030504040204" pitchFamily="34" charset="0"/>
                <a:cs typeface="Tahoma" panose="020B0604030504040204" pitchFamily="34" charset="0"/>
              </a:rPr>
              <a:t>© 2025 New Frontier Advisors LLC.  All rights reserved.</a:t>
            </a:r>
          </a:p>
        </p:txBody>
      </p:sp>
      <p:sp>
        <p:nvSpPr>
          <p:cNvPr id="9" name="Rectangle 4">
            <a:extLst>
              <a:ext uri="{FF2B5EF4-FFF2-40B4-BE49-F238E27FC236}">
                <a16:creationId xmlns:a16="http://schemas.microsoft.com/office/drawing/2014/main" id="{00D376F1-CFE1-F0B2-3046-A1F824A65176}"/>
              </a:ext>
            </a:extLst>
          </p:cNvPr>
          <p:cNvSpPr>
            <a:spLocks noChangeArrowheads="1"/>
          </p:cNvSpPr>
          <p:nvPr/>
        </p:nvSpPr>
        <p:spPr bwMode="auto">
          <a:xfrm>
            <a:off x="335280" y="1373630"/>
            <a:ext cx="1118616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chemeClr val="bg1"/>
                </a:solidFill>
                <a:latin typeface="SemplicitaPro" panose="02000503000000000000" pitchFamily="50" charset="0"/>
                <a:ea typeface="Tahoma" panose="020B0604030504040204" pitchFamily="34" charset="0"/>
                <a:cs typeface="Tahoma" panose="020B0604030504040204" pitchFamily="34" charset="0"/>
              </a:rPr>
              <a:t>Past performance is no guarantee of future results. The portfolio’s investment objective, risks, fees, and underlying expenses should be considered carefully before investing. As market conditions fluctuate, the investment return and principal value of any investment will change. Diversification may not protect against market risk. There are risks involved with investing, including possible loss of principal. Volatility represents the expected risk of the portfolio relative to major asset classes. The underlying holdings may invest in foreign and emerging market securities which will involve greater volatility as well as political, economic, and currency risks and differences in accounting methods. Portfolio holdings, exposures, and characteristics are as of the date show and are subject to change at any time. Before investing in any investment portfolio, the investor and Financial Advisor should carefully consider the investor’s investment objectives, time horizon, risk tolerance, and fees. The Financial Advisor assumes full responsibility for determining the suitability and fitness of each portfolio for their clients.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solidFill>
                <a:schemeClr val="bg1"/>
              </a:solidFill>
              <a:latin typeface="SemplicitaPro" panose="02000503000000000000" pitchFamily="50"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solidFill>
                <a:schemeClr val="bg1"/>
              </a:solidFill>
              <a:latin typeface="SemplicitaPro" panose="02000503000000000000" pitchFamily="50"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solidFill>
                <a:schemeClr val="bg1"/>
              </a:solidFill>
              <a:latin typeface="SemplicitaPro" panose="02000503000000000000" pitchFamily="50" charset="0"/>
              <a:ea typeface="Tahoma" panose="020B0604030504040204" pitchFamily="34" charset="0"/>
              <a:cs typeface="Tahoma" panose="020B0604030504040204" pitchFamily="34" charset="0"/>
            </a:endParaRPr>
          </a:p>
        </p:txBody>
      </p:sp>
      <p:sp>
        <p:nvSpPr>
          <p:cNvPr id="10" name="Rectangle 5">
            <a:extLst>
              <a:ext uri="{FF2B5EF4-FFF2-40B4-BE49-F238E27FC236}">
                <a16:creationId xmlns:a16="http://schemas.microsoft.com/office/drawing/2014/main" id="{C734923A-96AE-86ED-17EC-929E13A46F4A}"/>
              </a:ext>
            </a:extLst>
          </p:cNvPr>
          <p:cNvSpPr>
            <a:spLocks noChangeArrowheads="1"/>
          </p:cNvSpPr>
          <p:nvPr/>
        </p:nvSpPr>
        <p:spPr bwMode="auto">
          <a:xfrm rot="10800000" flipV="1">
            <a:off x="314325" y="3618738"/>
            <a:ext cx="109728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chemeClr val="bg1"/>
                </a:solidFill>
                <a:latin typeface="SemplicitaPro" panose="02000503000000000000" pitchFamily="50" charset="0"/>
                <a:ea typeface="Tahoma" panose="020B0604030504040204" pitchFamily="34" charset="0"/>
                <a:cs typeface="Tahoma" panose="020B0604030504040204" pitchFamily="34" charset="0"/>
              </a:rPr>
              <a:t>These materials are prepared for financial professionals. Please note that any further distribution of these materials must comply with your firm’s marketing guidelines as well as applicable rules and regulations. This includes policies and procedures satisfying the SEC’s Marketing Rule that specifies that hypothetical performance can only be shared with end clients if is relevant to the likely financial situations and investment objectives of the intended audience. To receive additional information such as the New Frontier brochure (the Form ADV Part 2A), please contact updates@newfrontieradvisors.com</a:t>
            </a:r>
          </a:p>
        </p:txBody>
      </p:sp>
    </p:spTree>
    <p:extLst>
      <p:ext uri="{BB962C8B-B14F-4D97-AF65-F5344CB8AC3E}">
        <p14:creationId xmlns:p14="http://schemas.microsoft.com/office/powerpoint/2010/main" val="3432043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05EC-2658-4DAA-96C0-19EF7021DF25}"/>
              </a:ext>
            </a:extLst>
          </p:cNvPr>
          <p:cNvSpPr>
            <a:spLocks noGrp="1"/>
          </p:cNvSpPr>
          <p:nvPr>
            <p:ph type="title" idx="4294967295"/>
          </p:nvPr>
        </p:nvSpPr>
        <p:spPr>
          <a:xfrm>
            <a:off x="0" y="365125"/>
            <a:ext cx="10515600" cy="1325563"/>
          </a:xfrm>
        </p:spPr>
        <p:txBody>
          <a:bodyPr/>
          <a:lstStyle/>
          <a:p>
            <a:r>
              <a:rPr lang="en-US">
                <a:solidFill>
                  <a:srgbClr val="0070C0"/>
                </a:solidFill>
                <a:latin typeface="SemplicitaPro" panose="02000503000000000000" pitchFamily="50" charset="0"/>
              </a:rPr>
              <a:t>Investment principles and theory</a:t>
            </a:r>
          </a:p>
        </p:txBody>
      </p:sp>
      <p:sp>
        <p:nvSpPr>
          <p:cNvPr id="3" name="Content Placeholder 2">
            <a:extLst>
              <a:ext uri="{FF2B5EF4-FFF2-40B4-BE49-F238E27FC236}">
                <a16:creationId xmlns:a16="http://schemas.microsoft.com/office/drawing/2014/main" id="{67CB085E-B8EB-43D8-BD43-936240207BEA}"/>
              </a:ext>
            </a:extLst>
          </p:cNvPr>
          <p:cNvSpPr>
            <a:spLocks noGrp="1"/>
          </p:cNvSpPr>
          <p:nvPr>
            <p:ph idx="4294967295"/>
          </p:nvPr>
        </p:nvSpPr>
        <p:spPr>
          <a:xfrm>
            <a:off x="0" y="1825625"/>
            <a:ext cx="10515600" cy="4351338"/>
          </a:xfrm>
        </p:spPr>
        <p:txBody>
          <a:bodyPr vert="horz" lIns="91440" tIns="45720" rIns="91440" bIns="45720" rtlCol="0" anchor="t">
            <a:normAutofit/>
          </a:bodyPr>
          <a:lstStyle/>
          <a:p>
            <a:r>
              <a:rPr lang="en-US">
                <a:solidFill>
                  <a:srgbClr val="0070C0"/>
                </a:solidFill>
                <a:latin typeface="SemplicitaPro" panose="02000503000000000000" pitchFamily="50" charset="0"/>
              </a:rPr>
              <a:t>Institutional framework</a:t>
            </a:r>
          </a:p>
          <a:p>
            <a:pPr lvl="1"/>
            <a:r>
              <a:rPr lang="en-US">
                <a:solidFill>
                  <a:srgbClr val="0070C0"/>
                </a:solidFill>
                <a:latin typeface="SemplicitaPro" panose="02000503000000000000" pitchFamily="50" charset="0"/>
              </a:rPr>
              <a:t>Be conservative in assumptions</a:t>
            </a:r>
          </a:p>
          <a:p>
            <a:pPr lvl="1"/>
            <a:r>
              <a:rPr lang="en-US">
                <a:solidFill>
                  <a:srgbClr val="0070C0"/>
                </a:solidFill>
                <a:latin typeface="SemplicitaPro" panose="02000503000000000000" pitchFamily="50" charset="0"/>
              </a:rPr>
              <a:t>Invest over time</a:t>
            </a:r>
          </a:p>
          <a:p>
            <a:pPr lvl="1"/>
            <a:r>
              <a:rPr lang="en-US">
                <a:solidFill>
                  <a:srgbClr val="0070C0"/>
                </a:solidFill>
                <a:latin typeface="SemplicitaPro" panose="02000503000000000000" pitchFamily="50" charset="0"/>
              </a:rPr>
              <a:t>Estimate risk and return and invest accordingly</a:t>
            </a:r>
          </a:p>
          <a:p>
            <a:pPr lvl="1"/>
            <a:r>
              <a:rPr lang="en-US">
                <a:solidFill>
                  <a:srgbClr val="0070C0"/>
                </a:solidFill>
                <a:latin typeface="SemplicitaPro" panose="02000503000000000000" pitchFamily="50" charset="0"/>
              </a:rPr>
              <a:t>Deliver the portfolio that’s most optimal for your goal today</a:t>
            </a:r>
          </a:p>
          <a:p>
            <a:r>
              <a:rPr lang="en-US">
                <a:solidFill>
                  <a:srgbClr val="0070C0"/>
                </a:solidFill>
                <a:latin typeface="SemplicitaPro" panose="02000503000000000000" pitchFamily="50" charset="0"/>
              </a:rPr>
              <a:t>Consequences</a:t>
            </a:r>
          </a:p>
          <a:p>
            <a:pPr lvl="1"/>
            <a:r>
              <a:rPr lang="en-US">
                <a:solidFill>
                  <a:srgbClr val="0070C0"/>
                </a:solidFill>
                <a:latin typeface="SemplicitaPro" panose="02000503000000000000" pitchFamily="50" charset="0"/>
              </a:rPr>
              <a:t>Avoid big jumps and bets</a:t>
            </a:r>
          </a:p>
          <a:p>
            <a:r>
              <a:rPr lang="en-US">
                <a:solidFill>
                  <a:srgbClr val="0070C0"/>
                </a:solidFill>
                <a:latin typeface="SemplicitaPro" panose="02000503000000000000" pitchFamily="50" charset="0"/>
              </a:rPr>
              <a:t>We will examine several different hypothetical scenarios</a:t>
            </a:r>
          </a:p>
          <a:p>
            <a:pPr lvl="1"/>
            <a:r>
              <a:rPr lang="en-US">
                <a:solidFill>
                  <a:srgbClr val="0070C0"/>
                </a:solidFill>
                <a:latin typeface="SemplicitaPro" panose="02000503000000000000" pitchFamily="50" charset="0"/>
              </a:rPr>
              <a:t>Market shifts</a:t>
            </a:r>
          </a:p>
          <a:p>
            <a:pPr lvl="1"/>
            <a:r>
              <a:rPr lang="en-US">
                <a:solidFill>
                  <a:srgbClr val="0070C0"/>
                </a:solidFill>
                <a:latin typeface="SemplicitaPro" panose="02000503000000000000" pitchFamily="50" charset="0"/>
              </a:rPr>
              <a:t>Modifications to the investment universe</a:t>
            </a:r>
          </a:p>
        </p:txBody>
      </p:sp>
    </p:spTree>
    <p:extLst>
      <p:ext uri="{BB962C8B-B14F-4D97-AF65-F5344CB8AC3E}">
        <p14:creationId xmlns:p14="http://schemas.microsoft.com/office/powerpoint/2010/main" val="708435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DA33-ED8A-488A-A172-7A41C91D3E2C}"/>
              </a:ext>
            </a:extLst>
          </p:cNvPr>
          <p:cNvSpPr>
            <a:spLocks noGrp="1"/>
          </p:cNvSpPr>
          <p:nvPr>
            <p:ph type="title" idx="4294967295"/>
          </p:nvPr>
        </p:nvSpPr>
        <p:spPr/>
        <p:txBody>
          <a:bodyPr/>
          <a:lstStyle/>
          <a:p>
            <a:r>
              <a:rPr lang="en-US">
                <a:solidFill>
                  <a:srgbClr val="002060"/>
                </a:solidFill>
              </a:rPr>
              <a:t>Philosophy</a:t>
            </a:r>
          </a:p>
        </p:txBody>
      </p:sp>
      <p:sp>
        <p:nvSpPr>
          <p:cNvPr id="3" name="Text Placeholder 2">
            <a:extLst>
              <a:ext uri="{FF2B5EF4-FFF2-40B4-BE49-F238E27FC236}">
                <a16:creationId xmlns:a16="http://schemas.microsoft.com/office/drawing/2014/main" id="{C04D7C6B-7EF6-412A-AB9E-3DF15E44574E}"/>
              </a:ext>
            </a:extLst>
          </p:cNvPr>
          <p:cNvSpPr>
            <a:spLocks noGrp="1"/>
          </p:cNvSpPr>
          <p:nvPr>
            <p:ph type="body" idx="4294967295"/>
          </p:nvPr>
        </p:nvSpPr>
        <p:spPr/>
        <p:txBody>
          <a:bodyPr/>
          <a:lstStyle/>
          <a:p>
            <a:r>
              <a:rPr lang="en-US">
                <a:solidFill>
                  <a:srgbClr val="002060"/>
                </a:solidFill>
                <a:latin typeface="SemplicitaPro" panose="02000503000000000000" pitchFamily="50" charset="0"/>
              </a:rPr>
              <a:t>Avoid discredited investing practices</a:t>
            </a:r>
          </a:p>
          <a:p>
            <a:r>
              <a:rPr lang="en-US">
                <a:solidFill>
                  <a:srgbClr val="002060"/>
                </a:solidFill>
                <a:latin typeface="SemplicitaPro" panose="02000503000000000000" pitchFamily="50" charset="0"/>
              </a:rPr>
              <a:t>Apply </a:t>
            </a:r>
            <a:r>
              <a:rPr lang="en-US" baseline="0">
                <a:solidFill>
                  <a:srgbClr val="002060"/>
                </a:solidFill>
                <a:latin typeface="SemplicitaPro" panose="02000503000000000000" pitchFamily="50" charset="0"/>
              </a:rPr>
              <a:t>provably beneficial practices</a:t>
            </a:r>
          </a:p>
        </p:txBody>
      </p:sp>
    </p:spTree>
    <p:extLst>
      <p:ext uri="{BB962C8B-B14F-4D97-AF65-F5344CB8AC3E}">
        <p14:creationId xmlns:p14="http://schemas.microsoft.com/office/powerpoint/2010/main" val="4115300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60375"/>
            <a:ext cx="10515600" cy="1290638"/>
          </a:xfrm>
        </p:spPr>
        <p:txBody>
          <a:bodyPr/>
          <a:lstStyle/>
          <a:p>
            <a:r>
              <a:rPr lang="en-US">
                <a:solidFill>
                  <a:srgbClr val="002060"/>
                </a:solidFill>
                <a:latin typeface="SemplicitaPro" panose="02000503000000000000" pitchFamily="50" charset="0"/>
              </a:rPr>
              <a:t>What We Avoid is Important</a:t>
            </a:r>
          </a:p>
        </p:txBody>
      </p:sp>
      <p:sp>
        <p:nvSpPr>
          <p:cNvPr id="3" name="Content Placeholder 2"/>
          <p:cNvSpPr>
            <a:spLocks noGrp="1"/>
          </p:cNvSpPr>
          <p:nvPr>
            <p:ph idx="4294967295"/>
          </p:nvPr>
        </p:nvSpPr>
        <p:spPr>
          <a:xfrm>
            <a:off x="0" y="1819275"/>
            <a:ext cx="8229600" cy="4405313"/>
          </a:xfrm>
        </p:spPr>
        <p:txBody>
          <a:bodyPr>
            <a:normAutofit/>
          </a:bodyPr>
          <a:lstStyle/>
          <a:p>
            <a:pPr lvl="0"/>
            <a:r>
              <a:rPr lang="en-US" sz="2400">
                <a:solidFill>
                  <a:srgbClr val="002060"/>
                </a:solidFill>
                <a:latin typeface="SemplicitaPro" panose="02000503000000000000" pitchFamily="50" charset="0"/>
              </a:rPr>
              <a:t>Predict the future</a:t>
            </a:r>
          </a:p>
          <a:p>
            <a:pPr lvl="1"/>
            <a:r>
              <a:rPr lang="en-US" sz="1800">
                <a:solidFill>
                  <a:srgbClr val="002060"/>
                </a:solidFill>
                <a:latin typeface="SemplicitaPro" panose="02000503000000000000" pitchFamily="50" charset="0"/>
              </a:rPr>
              <a:t>Expert predictions of the S&amp;P are worse than random chance.</a:t>
            </a:r>
          </a:p>
          <a:p>
            <a:pPr lvl="0"/>
            <a:r>
              <a:rPr lang="en-US" sz="2400">
                <a:solidFill>
                  <a:srgbClr val="002060"/>
                </a:solidFill>
                <a:latin typeface="SemplicitaPro" panose="02000503000000000000" pitchFamily="50" charset="0"/>
              </a:rPr>
              <a:t>Pick favorite stocks</a:t>
            </a:r>
          </a:p>
          <a:p>
            <a:pPr lvl="1"/>
            <a:r>
              <a:rPr lang="en-US" sz="1800">
                <a:solidFill>
                  <a:srgbClr val="002060"/>
                </a:solidFill>
                <a:latin typeface="SemplicitaPro" panose="02000503000000000000" pitchFamily="50" charset="0"/>
              </a:rPr>
              <a:t>Stock pickers can underperform monkeys (Hsu and </a:t>
            </a:r>
            <a:r>
              <a:rPr lang="en-US" sz="1800" err="1">
                <a:solidFill>
                  <a:srgbClr val="002060"/>
                </a:solidFill>
                <a:latin typeface="SemplicitaPro" panose="02000503000000000000" pitchFamily="50" charset="0"/>
              </a:rPr>
              <a:t>Kalesnik</a:t>
            </a:r>
            <a:r>
              <a:rPr lang="en-US" sz="1800">
                <a:solidFill>
                  <a:srgbClr val="002060"/>
                </a:solidFill>
                <a:latin typeface="SemplicitaPro" panose="02000503000000000000" pitchFamily="50" charset="0"/>
              </a:rPr>
              <a:t> 2014).</a:t>
            </a:r>
          </a:p>
          <a:p>
            <a:pPr lvl="0"/>
            <a:r>
              <a:rPr lang="en-US" sz="2400">
                <a:solidFill>
                  <a:srgbClr val="002060"/>
                </a:solidFill>
                <a:latin typeface="SemplicitaPro" panose="02000503000000000000" pitchFamily="50" charset="0"/>
              </a:rPr>
              <a:t>Pick favorite mutual funds</a:t>
            </a:r>
          </a:p>
          <a:p>
            <a:pPr lvl="1"/>
            <a:r>
              <a:rPr lang="en-US" sz="1800">
                <a:solidFill>
                  <a:srgbClr val="002060"/>
                </a:solidFill>
                <a:latin typeface="SemplicitaPro" panose="02000503000000000000" pitchFamily="50" charset="0"/>
              </a:rPr>
              <a:t>After fees, there’s very little persistence in top performing funds.</a:t>
            </a:r>
          </a:p>
          <a:p>
            <a:pPr lvl="0"/>
            <a:r>
              <a:rPr lang="en-US" sz="2400">
                <a:solidFill>
                  <a:srgbClr val="002060"/>
                </a:solidFill>
                <a:latin typeface="SemplicitaPro" panose="02000503000000000000" pitchFamily="50" charset="0"/>
              </a:rPr>
              <a:t>Pick favorite asset class</a:t>
            </a:r>
          </a:p>
          <a:p>
            <a:pPr lvl="1"/>
            <a:r>
              <a:rPr lang="en-US" sz="1800">
                <a:solidFill>
                  <a:srgbClr val="002060"/>
                </a:solidFill>
                <a:latin typeface="SemplicitaPro" panose="02000503000000000000" pitchFamily="50" charset="0"/>
              </a:rPr>
              <a:t>E.g. periodic table of the asset class returns</a:t>
            </a:r>
          </a:p>
          <a:p>
            <a:pPr lvl="0"/>
            <a:r>
              <a:rPr lang="en-US" sz="2400">
                <a:solidFill>
                  <a:srgbClr val="002060"/>
                </a:solidFill>
                <a:latin typeface="SemplicitaPro" panose="02000503000000000000" pitchFamily="50" charset="0"/>
              </a:rPr>
              <a:t>Time markets</a:t>
            </a:r>
          </a:p>
          <a:p>
            <a:pPr lvl="1"/>
            <a:r>
              <a:rPr lang="en-US" sz="1800">
                <a:solidFill>
                  <a:srgbClr val="002060"/>
                </a:solidFill>
                <a:latin typeface="SemplicitaPro" panose="02000503000000000000" pitchFamily="50" charset="0"/>
              </a:rPr>
              <a:t>Tactical managers often fail to avoid market downturns.</a:t>
            </a:r>
          </a:p>
        </p:txBody>
      </p:sp>
    </p:spTree>
    <p:extLst>
      <p:ext uri="{BB962C8B-B14F-4D97-AF65-F5344CB8AC3E}">
        <p14:creationId xmlns:p14="http://schemas.microsoft.com/office/powerpoint/2010/main" val="2334947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lstStyle/>
          <a:p>
            <a:r>
              <a:rPr lang="en-US">
                <a:solidFill>
                  <a:srgbClr val="002060"/>
                </a:solidFill>
                <a:latin typeface="SemplicitaPro" panose="02000503000000000000" pitchFamily="50" charset="0"/>
              </a:rPr>
              <a:t>Beneficial Practices</a:t>
            </a:r>
          </a:p>
        </p:txBody>
      </p:sp>
      <p:graphicFrame>
        <p:nvGraphicFramePr>
          <p:cNvPr id="5" name="Content Placeholder 4">
            <a:extLst>
              <a:ext uri="{FF2B5EF4-FFF2-40B4-BE49-F238E27FC236}">
                <a16:creationId xmlns:a16="http://schemas.microsoft.com/office/drawing/2014/main" id="{39D64DCB-F156-41AF-B528-E9042A2D22A3}"/>
              </a:ext>
            </a:extLst>
          </p:cNvPr>
          <p:cNvGraphicFramePr>
            <a:graphicFrameLocks noGrp="1"/>
          </p:cNvGraphicFramePr>
          <p:nvPr>
            <p:ph idx="4294967295"/>
            <p:extLst>
              <p:ext uri="{D42A27DB-BD31-4B8C-83A1-F6EECF244321}">
                <p14:modId xmlns:p14="http://schemas.microsoft.com/office/powerpoint/2010/main" val="1622614635"/>
              </p:ext>
            </p:extLst>
          </p:nvPr>
        </p:nvGraphicFramePr>
        <p:xfrm>
          <a:off x="0" y="1690688"/>
          <a:ext cx="81534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2175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543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113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 Frontier Master Template">
  <a:themeElements>
    <a:clrScheme name="New Frontier 1">
      <a:dk1>
        <a:srgbClr val="131224"/>
      </a:dk1>
      <a:lt1>
        <a:srgbClr val="FFFFFF"/>
      </a:lt1>
      <a:dk2>
        <a:srgbClr val="111057"/>
      </a:dk2>
      <a:lt2>
        <a:srgbClr val="FFFFFF"/>
      </a:lt2>
      <a:accent1>
        <a:srgbClr val="7318AA"/>
      </a:accent1>
      <a:accent2>
        <a:srgbClr val="4141E3"/>
      </a:accent2>
      <a:accent3>
        <a:srgbClr val="D890FF"/>
      </a:accent3>
      <a:accent4>
        <a:srgbClr val="0DC8DD"/>
      </a:accent4>
      <a:accent5>
        <a:srgbClr val="07EBF7"/>
      </a:accent5>
      <a:accent6>
        <a:srgbClr val="D9D9D9"/>
      </a:accent6>
      <a:hlink>
        <a:srgbClr val="4141E3"/>
      </a:hlink>
      <a:folHlink>
        <a:srgbClr val="7318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F 1998_Template - Round 2_07-12-23" id="{65A3C60E-C636-F24F-BEDF-96849AABE617}" vid="{5EA896FC-33F2-F645-8087-A0C1CE2ECE3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EE6D0C8B1F9834ABAE8F688B0E9D90D" ma:contentTypeVersion="18" ma:contentTypeDescription="Create a new document." ma:contentTypeScope="" ma:versionID="4ac0eda0d2bebad10df72a403de4bcbb">
  <xsd:schema xmlns:xsd="http://www.w3.org/2001/XMLSchema" xmlns:xs="http://www.w3.org/2001/XMLSchema" xmlns:p="http://schemas.microsoft.com/office/2006/metadata/properties" xmlns:ns3="fc3fc6f5-302e-4b2a-8fd9-92b39e8e0c9a" xmlns:ns4="9b6d5a6e-7126-4ee8-9cde-cbb152a80076" targetNamespace="http://schemas.microsoft.com/office/2006/metadata/properties" ma:root="true" ma:fieldsID="e313e491f76e641c157a50d172165799" ns3:_="" ns4:_="">
    <xsd:import namespace="fc3fc6f5-302e-4b2a-8fd9-92b39e8e0c9a"/>
    <xsd:import namespace="9b6d5a6e-7126-4ee8-9cde-cbb152a8007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3fc6f5-302e-4b2a-8fd9-92b39e8e0c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6d5a6e-7126-4ee8-9cde-cbb152a8007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fc3fc6f5-302e-4b2a-8fd9-92b39e8e0c9a" xsi:nil="true"/>
  </documentManagement>
</p:properties>
</file>

<file path=customXml/itemProps1.xml><?xml version="1.0" encoding="utf-8"?>
<ds:datastoreItem xmlns:ds="http://schemas.openxmlformats.org/officeDocument/2006/customXml" ds:itemID="{03B0A2AA-E099-4D78-AC93-407482D80A53}">
  <ds:schemaRefs>
    <ds:schemaRef ds:uri="http://schemas.microsoft.com/sharepoint/v3/contenttype/forms"/>
  </ds:schemaRefs>
</ds:datastoreItem>
</file>

<file path=customXml/itemProps2.xml><?xml version="1.0" encoding="utf-8"?>
<ds:datastoreItem xmlns:ds="http://schemas.openxmlformats.org/officeDocument/2006/customXml" ds:itemID="{FCAA9182-9854-44AB-84FA-007C8E40B1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3fc6f5-302e-4b2a-8fd9-92b39e8e0c9a"/>
    <ds:schemaRef ds:uri="9b6d5a6e-7126-4ee8-9cde-cbb152a800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58CB25-BB07-48AD-A705-347171265303}">
  <ds:schemaRefs>
    <ds:schemaRef ds:uri="http://purl.org/dc/elements/1.1/"/>
    <ds:schemaRef ds:uri="9b6d5a6e-7126-4ee8-9cde-cbb152a80076"/>
    <ds:schemaRef ds:uri="http://schemas.microsoft.com/office/2006/metadata/properties"/>
    <ds:schemaRef ds:uri="http://purl.org/dc/dcmitype/"/>
    <ds:schemaRef ds:uri="http://schemas.microsoft.com/office/2006/documentManagement/types"/>
    <ds:schemaRef ds:uri="fc3fc6f5-302e-4b2a-8fd9-92b39e8e0c9a"/>
    <ds:schemaRef ds:uri="http://schemas.microsoft.com/office/infopath/2007/PartnerControl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TotalTime>
  <Words>2945</Words>
  <Application>Microsoft Office PowerPoint</Application>
  <PresentationFormat>Widescreen</PresentationFormat>
  <Paragraphs>721</Paragraphs>
  <Slides>31</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Aptos</vt:lpstr>
      <vt:lpstr>Arial</vt:lpstr>
      <vt:lpstr>Arial,Sans-Serif</vt:lpstr>
      <vt:lpstr>Calibri</vt:lpstr>
      <vt:lpstr>Calibri Light</vt:lpstr>
      <vt:lpstr>Century Gothic</vt:lpstr>
      <vt:lpstr>SemplicitaPro</vt:lpstr>
      <vt:lpstr>Tahoma</vt:lpstr>
      <vt:lpstr>Wingdings</vt:lpstr>
      <vt:lpstr>Office Theme</vt:lpstr>
      <vt:lpstr>New Frontier Master Template</vt:lpstr>
      <vt:lpstr>Behind the Curtain: Investment Process and Case Studies</vt:lpstr>
      <vt:lpstr>Outline</vt:lpstr>
      <vt:lpstr>PowerPoint Presentation</vt:lpstr>
      <vt:lpstr>Investment principles and theory</vt:lpstr>
      <vt:lpstr>Philosophy</vt:lpstr>
      <vt:lpstr>What We Avoid is Important</vt:lpstr>
      <vt:lpstr>Beneficial Practices</vt:lpstr>
      <vt:lpstr>PowerPoint Presentation</vt:lpstr>
      <vt:lpstr>PowerPoint Presentation</vt:lpstr>
      <vt:lpstr>PowerPoint Presentation</vt:lpstr>
      <vt:lpstr>Why Optimize?</vt:lpstr>
      <vt:lpstr>Why Isn’t Everyone Optimizing</vt:lpstr>
      <vt:lpstr>Understanding Portfolio Uncertainty</vt:lpstr>
      <vt:lpstr>The Michaud Efficient Frontier Harvard 1998, (OUP 2008, 2nd ed.), U.S. Patent 6,003,018</vt:lpstr>
      <vt:lpstr>Simulated Outcomes</vt:lpstr>
      <vt:lpstr>PowerPoint Presentation</vt:lpstr>
      <vt:lpstr>A Current Case: Assets and Estimates</vt:lpstr>
      <vt:lpstr>Assets and Estimates: Fixed Income</vt:lpstr>
      <vt:lpstr>Assets and Estimates: Equities and Alts</vt:lpstr>
      <vt:lpstr>We will examine</vt:lpstr>
      <vt:lpstr>Interest Rates Fall </vt:lpstr>
      <vt:lpstr>How we Model Optimizer Inputs</vt:lpstr>
      <vt:lpstr>How we Model Interest Rates</vt:lpstr>
      <vt:lpstr>Current hypothetical RFR: 3.84% Scenario: lowered to 2.84% Fixed Income Impact</vt:lpstr>
      <vt:lpstr>“Current” RFR: 3.84% Scenario: lowered to 2.84% Equity and Alt Impact</vt:lpstr>
      <vt:lpstr>Current Portfolios (left) vs. Reduced Rate Portfolios (right) </vt:lpstr>
      <vt:lpstr>Impact of Rate Change Scenario</vt:lpstr>
      <vt:lpstr>Summary</vt:lpstr>
      <vt:lpstr>Q&amp;A</vt:lpstr>
      <vt:lpstr>Disclosures:</vt:lpstr>
      <vt:lpstr>Disclosures: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Investment process case study</dc:title>
  <dc:creator>Robert Michaud</dc:creator>
  <cp:lastModifiedBy>Akshay Khanna</cp:lastModifiedBy>
  <cp:revision>2</cp:revision>
  <dcterms:created xsi:type="dcterms:W3CDTF">2024-04-26T22:01:50Z</dcterms:created>
  <dcterms:modified xsi:type="dcterms:W3CDTF">2025-05-08T17:42:12Z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0x010100EEE6D0C8B1F9834ABAE8F688B0E9D90D</vt:lpwstr>
  </property>
</Properties>
</file>